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7" r:id="rId24"/>
    <p:sldId id="335" r:id="rId25"/>
    <p:sldId id="33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 in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Recursive Binary Search</a:t>
            </a:r>
          </a:p>
        </p:txBody>
      </p:sp>
    </p:spTree>
    <p:extLst>
      <p:ext uri="{BB962C8B-B14F-4D97-AF65-F5344CB8AC3E}">
        <p14:creationId xmlns:p14="http://schemas.microsoft.com/office/powerpoint/2010/main" val="67791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mid = (</a:t>
            </a:r>
            <a:r>
              <a:rPr lang="en-US" b="1" dirty="0" err="1">
                <a:solidFill>
                  <a:srgbClr val="7030A0"/>
                </a:solidFill>
              </a:rPr>
              <a:t>left+right</a:t>
            </a:r>
            <a:r>
              <a:rPr lang="en-US" b="1" dirty="0">
                <a:solidFill>
                  <a:srgbClr val="7030A0"/>
                </a:solidFill>
              </a:rPr>
              <a:t>)/2;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/>
              <a:t>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5             9            7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040976"/>
              </p:ext>
            </p:extLst>
          </p:nvPr>
        </p:nvGraphicFramePr>
        <p:xfrm>
          <a:off x="1905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5267597" y="4038963"/>
            <a:ext cx="533400" cy="2229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632829" y="1981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64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mid = (</a:t>
            </a:r>
            <a:r>
              <a:rPr lang="en-US" b="1" dirty="0" err="1">
                <a:solidFill>
                  <a:srgbClr val="7030A0"/>
                </a:solidFill>
              </a:rPr>
              <a:t>left+right</a:t>
            </a:r>
            <a:r>
              <a:rPr lang="en-US" b="1" dirty="0">
                <a:solidFill>
                  <a:srgbClr val="7030A0"/>
                </a:solidFill>
              </a:rPr>
              <a:t>)/2;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    if(key &lt; array[mid])		</a:t>
            </a:r>
          </a:p>
          <a:p>
            <a:pPr marL="0" indent="0">
              <a:buNone/>
            </a:pPr>
            <a:r>
              <a:rPr lang="en-US" b="1" dirty="0"/>
              <a:t>           return </a:t>
            </a:r>
            <a:r>
              <a:rPr lang="en-US" b="1" dirty="0" err="1"/>
              <a:t>binHelper</a:t>
            </a:r>
            <a:r>
              <a:rPr lang="en-US" b="1" dirty="0"/>
              <a:t> (array, key, left, mid – 1); 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5             6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75039"/>
              </p:ext>
            </p:extLst>
          </p:nvPr>
        </p:nvGraphicFramePr>
        <p:xfrm>
          <a:off x="1905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4648200" y="465836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632829" y="2667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/>
              <a:t>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mid = (</a:t>
            </a:r>
            <a:r>
              <a:rPr lang="en-US" b="1" dirty="0" err="1">
                <a:solidFill>
                  <a:srgbClr val="7030A0"/>
                </a:solidFill>
              </a:rPr>
              <a:t>left+right</a:t>
            </a:r>
            <a:r>
              <a:rPr lang="en-US" b="1" dirty="0">
                <a:solidFill>
                  <a:srgbClr val="7030A0"/>
                </a:solidFill>
              </a:rPr>
              <a:t>)/2;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</a:t>
            </a:r>
            <a:r>
              <a:rPr lang="en-US" b="1" dirty="0"/>
              <a:t>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5             6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60653"/>
              </p:ext>
            </p:extLst>
          </p:nvPr>
        </p:nvGraphicFramePr>
        <p:xfrm>
          <a:off x="1905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4648200" y="465836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658531" y="990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b="1" dirty="0" err="1"/>
              <a:t>int</a:t>
            </a:r>
            <a:r>
              <a:rPr lang="en-US" b="1" dirty="0"/>
              <a:t> mid = (</a:t>
            </a:r>
            <a:r>
              <a:rPr lang="en-US" b="1" dirty="0" err="1"/>
              <a:t>left+right</a:t>
            </a:r>
            <a:r>
              <a:rPr lang="en-US" b="1" dirty="0"/>
              <a:t>)/2;</a:t>
            </a: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</a:t>
            </a:r>
            <a:r>
              <a:rPr lang="en-US" b="1" dirty="0"/>
              <a:t>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5             6           5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43870"/>
              </p:ext>
            </p:extLst>
          </p:nvPr>
        </p:nvGraphicFramePr>
        <p:xfrm>
          <a:off x="1905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4648200" y="465836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658531" y="1600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mid = (</a:t>
            </a:r>
            <a:r>
              <a:rPr lang="en-US" b="1" dirty="0" err="1">
                <a:solidFill>
                  <a:srgbClr val="7030A0"/>
                </a:solidFill>
              </a:rPr>
              <a:t>left+right</a:t>
            </a:r>
            <a:r>
              <a:rPr lang="en-US" b="1" dirty="0">
                <a:solidFill>
                  <a:srgbClr val="7030A0"/>
                </a:solidFill>
              </a:rPr>
              <a:t>)/2;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    if(array[mid] == key)</a:t>
            </a:r>
          </a:p>
          <a:p>
            <a:pPr marL="0" indent="0">
              <a:buNone/>
            </a:pPr>
            <a:r>
              <a:rPr lang="en-US" b="1" dirty="0"/>
              <a:t>           return mid;	</a:t>
            </a: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</a:t>
            </a:r>
            <a:r>
              <a:rPr lang="en-US" b="1" dirty="0"/>
              <a:t>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5             6           5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08254"/>
              </p:ext>
            </p:extLst>
          </p:nvPr>
        </p:nvGraphicFramePr>
        <p:xfrm>
          <a:off x="1905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4648200" y="465836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658531" y="1981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find the roots of a polynomial using the bisection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 polynomial</a:t>
            </a:r>
          </a:p>
          <a:p>
            <a:r>
              <a:rPr lang="en-US" dirty="0"/>
              <a:t>For all adjacent integer values, see where the sign changes between f(lower) and f(upper)</a:t>
            </a:r>
          </a:p>
          <a:p>
            <a:pPr lvl="1"/>
            <a:r>
              <a:rPr lang="en-US" dirty="0"/>
              <a:t>Find the midpoint between lower and upper, and f(mid)</a:t>
            </a:r>
          </a:p>
          <a:p>
            <a:pPr lvl="1"/>
            <a:r>
              <a:rPr lang="en-US" dirty="0"/>
              <a:t>Readjust the lower or upper bound depending on where the sign changes between f(lower) and f(mid) or f(mid) and f(upper)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4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f(x) = x</a:t>
            </a:r>
            <a:r>
              <a:rPr lang="en-US" baseline="30000" dirty="0"/>
              <a:t>2</a:t>
            </a:r>
            <a:r>
              <a:rPr lang="en-US" dirty="0"/>
              <a:t> – 2         f(lower) is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  lower                      upper</a:t>
            </a:r>
          </a:p>
          <a:p>
            <a:pPr marL="0" indent="0">
              <a:buNone/>
            </a:pPr>
            <a:r>
              <a:rPr lang="en-US" dirty="0"/>
              <a:t>                     -2                              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f(upper) is neg.</a:t>
            </a:r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1981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91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15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8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191000" y="457200"/>
            <a:ext cx="0" cy="23622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15200" y="3581400"/>
            <a:ext cx="0" cy="14478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/>
          <p:cNvSpPr/>
          <p:nvPr/>
        </p:nvSpPr>
        <p:spPr>
          <a:xfrm>
            <a:off x="4052455" y="166255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5-Point Star 19"/>
          <p:cNvSpPr/>
          <p:nvPr/>
        </p:nvSpPr>
        <p:spPr>
          <a:xfrm>
            <a:off x="7162800" y="4876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81200" y="44958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sign between f(lower) and f(upper)</a:t>
            </a:r>
          </a:p>
          <a:p>
            <a:r>
              <a:rPr lang="en-US" dirty="0"/>
              <a:t>So there must be a solution between</a:t>
            </a:r>
          </a:p>
          <a:p>
            <a:r>
              <a:rPr lang="en-US" dirty="0"/>
              <a:t>lower and upper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343400" y="551721"/>
            <a:ext cx="2819400" cy="440574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956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f(x) = x</a:t>
            </a:r>
            <a:r>
              <a:rPr lang="en-US" baseline="30000" dirty="0"/>
              <a:t>2</a:t>
            </a:r>
            <a:r>
              <a:rPr lang="en-US" dirty="0"/>
              <a:t> – 2         f(lower) is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f(mid) is positive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 lower        mid        upper</a:t>
            </a:r>
          </a:p>
          <a:p>
            <a:pPr marL="0" indent="0">
              <a:buNone/>
            </a:pPr>
            <a:r>
              <a:rPr lang="en-US" dirty="0"/>
              <a:t>                     -2             -1.5          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f(upper) is neg.</a:t>
            </a:r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1981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91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15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8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191000" y="457200"/>
            <a:ext cx="0" cy="23622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15200" y="3581400"/>
            <a:ext cx="0" cy="14478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/>
          <p:cNvSpPr/>
          <p:nvPr/>
        </p:nvSpPr>
        <p:spPr>
          <a:xfrm>
            <a:off x="4052455" y="166255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5-Point Star 19"/>
          <p:cNvSpPr/>
          <p:nvPr/>
        </p:nvSpPr>
        <p:spPr>
          <a:xfrm>
            <a:off x="7162800" y="4876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-Point Star 12"/>
          <p:cNvSpPr/>
          <p:nvPr/>
        </p:nvSpPr>
        <p:spPr>
          <a:xfrm>
            <a:off x="5638800" y="2682082"/>
            <a:ext cx="304800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81200" y="4495801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sign between f(mid) and f(upper)</a:t>
            </a:r>
          </a:p>
          <a:p>
            <a:r>
              <a:rPr lang="en-US" dirty="0"/>
              <a:t>So there must be a solution between</a:t>
            </a:r>
          </a:p>
          <a:p>
            <a:r>
              <a:rPr lang="en-US" dirty="0"/>
              <a:t>mid and upper</a:t>
            </a:r>
          </a:p>
          <a:p>
            <a:r>
              <a:rPr lang="en-US" dirty="0"/>
              <a:t>Change lower to be the same as mid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943600" y="2986882"/>
            <a:ext cx="1219200" cy="188991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84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f(x) = x</a:t>
            </a:r>
            <a:r>
              <a:rPr lang="en-US" baseline="30000" dirty="0"/>
              <a:t>2</a:t>
            </a:r>
            <a:r>
              <a:rPr lang="en-US" dirty="0"/>
              <a:t> – 2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f(lower) is positive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	    lower         upper</a:t>
            </a:r>
          </a:p>
          <a:p>
            <a:pPr marL="0" indent="0">
              <a:buNone/>
            </a:pPr>
            <a:r>
              <a:rPr lang="en-US" dirty="0"/>
              <a:t>                                     -1.5          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f(upper) is neg.</a:t>
            </a:r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1981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91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15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8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15200" y="3581400"/>
            <a:ext cx="0" cy="14478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5-Point Star 19"/>
          <p:cNvSpPr/>
          <p:nvPr/>
        </p:nvSpPr>
        <p:spPr>
          <a:xfrm>
            <a:off x="7162800" y="4876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-Point Star 12"/>
          <p:cNvSpPr/>
          <p:nvPr/>
        </p:nvSpPr>
        <p:spPr>
          <a:xfrm>
            <a:off x="5638800" y="2682082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81200" y="44958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sign between f(lower) and f(upper)</a:t>
            </a:r>
          </a:p>
          <a:p>
            <a:r>
              <a:rPr lang="en-US" dirty="0"/>
              <a:t>So there must be a solution between</a:t>
            </a:r>
          </a:p>
          <a:p>
            <a:r>
              <a:rPr lang="en-US" dirty="0"/>
              <a:t>lower and upper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943600" y="2986882"/>
            <a:ext cx="1219200" cy="188991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19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f(x) = x</a:t>
            </a:r>
            <a:r>
              <a:rPr lang="en-US" baseline="30000" dirty="0"/>
              <a:t>2</a:t>
            </a:r>
            <a:r>
              <a:rPr lang="en-US" dirty="0"/>
              <a:t> – 2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f(lower) is positive</a:t>
            </a:r>
          </a:p>
          <a:p>
            <a:pPr marL="0" indent="0">
              <a:buNone/>
            </a:pPr>
            <a:r>
              <a:rPr lang="en-US" dirty="0"/>
              <a:t> 					f(mid) is negative</a:t>
            </a:r>
          </a:p>
          <a:p>
            <a:pPr marL="0" indent="0">
              <a:buNone/>
            </a:pPr>
            <a:r>
              <a:rPr lang="en-US" dirty="0"/>
              <a:t>                                  lower  mid  upper</a:t>
            </a:r>
          </a:p>
          <a:p>
            <a:pPr marL="0" indent="0">
              <a:buNone/>
            </a:pPr>
            <a:r>
              <a:rPr lang="en-US" dirty="0"/>
              <a:t>                                     -1.5 -1.25 -1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f(upper) is neg.</a:t>
            </a:r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1981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91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15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8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15200" y="3581400"/>
            <a:ext cx="0" cy="14478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5-Point Star 19"/>
          <p:cNvSpPr/>
          <p:nvPr/>
        </p:nvSpPr>
        <p:spPr>
          <a:xfrm>
            <a:off x="7162800" y="4876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-Point Star 12"/>
          <p:cNvSpPr/>
          <p:nvPr/>
        </p:nvSpPr>
        <p:spPr>
          <a:xfrm>
            <a:off x="5638800" y="2682082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553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5-Point Star 14"/>
          <p:cNvSpPr/>
          <p:nvPr/>
        </p:nvSpPr>
        <p:spPr>
          <a:xfrm>
            <a:off x="6400800" y="3810000"/>
            <a:ext cx="304800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4495801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sign between f(lower) and f(mid)</a:t>
            </a:r>
          </a:p>
          <a:p>
            <a:r>
              <a:rPr lang="en-US" dirty="0"/>
              <a:t>So there must be a solution between</a:t>
            </a:r>
          </a:p>
          <a:p>
            <a:r>
              <a:rPr lang="en-US" dirty="0"/>
              <a:t>lower and mid</a:t>
            </a:r>
          </a:p>
          <a:p>
            <a:r>
              <a:rPr lang="en-US" dirty="0"/>
              <a:t>Make upper the same as mid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943600" y="2986882"/>
            <a:ext cx="609600" cy="97551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6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mid = (</a:t>
            </a:r>
            <a:r>
              <a:rPr lang="en-US" b="1" dirty="0" err="1">
                <a:solidFill>
                  <a:srgbClr val="7030A0"/>
                </a:solidFill>
              </a:rPr>
              <a:t>left+right</a:t>
            </a:r>
            <a:r>
              <a:rPr lang="en-US" b="1" dirty="0">
                <a:solidFill>
                  <a:srgbClr val="7030A0"/>
                </a:solidFill>
              </a:rPr>
              <a:t>)/2;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binSearch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(array, key, 0, </a:t>
            </a:r>
            <a:r>
              <a:rPr lang="en-US" b="1" dirty="0" err="1">
                <a:solidFill>
                  <a:srgbClr val="7030A0"/>
                </a:solidFill>
              </a:rPr>
              <a:t>array.length</a:t>
            </a:r>
            <a:r>
              <a:rPr lang="en-US" b="1" dirty="0">
                <a:solidFill>
                  <a:srgbClr val="7030A0"/>
                </a:solidFill>
              </a:rPr>
              <a:t> -1);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48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f(x) = x</a:t>
            </a:r>
            <a:r>
              <a:rPr lang="en-US" baseline="30000" dirty="0"/>
              <a:t>2</a:t>
            </a:r>
            <a:r>
              <a:rPr lang="en-US" dirty="0"/>
              <a:t> – 2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f(lower) is positive</a:t>
            </a:r>
          </a:p>
          <a:p>
            <a:pPr marL="0" indent="0">
              <a:buNone/>
            </a:pPr>
            <a:r>
              <a:rPr lang="en-US" dirty="0"/>
              <a:t> 				    f(upper) is negative</a:t>
            </a:r>
          </a:p>
          <a:p>
            <a:pPr marL="0" indent="0">
              <a:buNone/>
            </a:pPr>
            <a:r>
              <a:rPr lang="en-US" dirty="0"/>
              <a:t>   			    lower   upper</a:t>
            </a:r>
          </a:p>
          <a:p>
            <a:pPr marL="0" indent="0">
              <a:buNone/>
            </a:pPr>
            <a:r>
              <a:rPr lang="en-US" dirty="0"/>
              <a:t>                                     -1.5 -1.25 </a:t>
            </a:r>
          </a:p>
          <a:p>
            <a:pPr marL="0" indent="0">
              <a:buNone/>
            </a:pPr>
            <a:r>
              <a:rPr lang="en-US" dirty="0"/>
              <a:t>         				 </a:t>
            </a:r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1981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91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15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8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-Point Star 12"/>
          <p:cNvSpPr/>
          <p:nvPr/>
        </p:nvSpPr>
        <p:spPr>
          <a:xfrm>
            <a:off x="5638800" y="2682082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553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5-Point Star 14"/>
          <p:cNvSpPr/>
          <p:nvPr/>
        </p:nvSpPr>
        <p:spPr>
          <a:xfrm>
            <a:off x="6400800" y="3810000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1200" y="44958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sign between f(lower) and f(upper)</a:t>
            </a:r>
          </a:p>
          <a:p>
            <a:r>
              <a:rPr lang="en-US" dirty="0"/>
              <a:t>So there must be a solution between</a:t>
            </a:r>
          </a:p>
          <a:p>
            <a:r>
              <a:rPr lang="en-US" dirty="0"/>
              <a:t>lower and upper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943600" y="2986882"/>
            <a:ext cx="609600" cy="97551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98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f(x) = x</a:t>
            </a:r>
            <a:r>
              <a:rPr lang="en-US" baseline="30000" dirty="0"/>
              <a:t>2</a:t>
            </a:r>
            <a:r>
              <a:rPr lang="en-US" dirty="0"/>
              <a:t> – 2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f(lower) is positive</a:t>
            </a:r>
          </a:p>
          <a:p>
            <a:pPr marL="0" indent="0">
              <a:buNone/>
            </a:pPr>
            <a:r>
              <a:rPr lang="en-US" dirty="0"/>
              <a:t> 				      f(mid) is negative</a:t>
            </a:r>
          </a:p>
          <a:p>
            <a:pPr marL="0" indent="0">
              <a:buNone/>
            </a:pPr>
            <a:r>
              <a:rPr lang="en-US" dirty="0"/>
              <a:t>                               lower mid</a:t>
            </a:r>
          </a:p>
          <a:p>
            <a:pPr marL="0" indent="0">
              <a:buNone/>
            </a:pPr>
            <a:r>
              <a:rPr lang="en-US" dirty="0"/>
              <a:t>                                     -1.5 -1.25 </a:t>
            </a:r>
          </a:p>
          <a:p>
            <a:pPr marL="0" indent="0">
              <a:buNone/>
            </a:pPr>
            <a:r>
              <a:rPr lang="en-US" dirty="0"/>
              <a:t>         				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</a:t>
            </a:r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1981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91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15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8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-Point Star 12"/>
          <p:cNvSpPr/>
          <p:nvPr/>
        </p:nvSpPr>
        <p:spPr>
          <a:xfrm>
            <a:off x="5638800" y="2682082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553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5-Point Star 14"/>
          <p:cNvSpPr/>
          <p:nvPr/>
        </p:nvSpPr>
        <p:spPr>
          <a:xfrm>
            <a:off x="6400800" y="3810000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172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-Point Star 17"/>
          <p:cNvSpPr/>
          <p:nvPr/>
        </p:nvSpPr>
        <p:spPr>
          <a:xfrm>
            <a:off x="6019800" y="3215482"/>
            <a:ext cx="304800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81200" y="4495801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sign between f(lower) and f(mid)</a:t>
            </a:r>
          </a:p>
          <a:p>
            <a:r>
              <a:rPr lang="en-US" dirty="0"/>
              <a:t>So there must be a solution between</a:t>
            </a:r>
          </a:p>
          <a:p>
            <a:r>
              <a:rPr lang="en-US" dirty="0"/>
              <a:t>lower and mid</a:t>
            </a:r>
          </a:p>
          <a:p>
            <a:r>
              <a:rPr lang="en-US" dirty="0"/>
              <a:t>Make upper the same as mid and continue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943600" y="2986883"/>
            <a:ext cx="228600" cy="34502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1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find the roots of a polynomial using </a:t>
            </a:r>
            <a:br>
              <a:rPr lang="en-US" dirty="0"/>
            </a:br>
            <a:r>
              <a:rPr lang="en-US" dirty="0"/>
              <a:t>the bisection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problems?</a:t>
            </a:r>
          </a:p>
        </p:txBody>
      </p:sp>
    </p:spTree>
    <p:extLst>
      <p:ext uri="{BB962C8B-B14F-4D97-AF65-F5344CB8AC3E}">
        <p14:creationId xmlns:p14="http://schemas.microsoft.com/office/powerpoint/2010/main" val="977863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find the roots of a polynomial using </a:t>
            </a:r>
            <a:br>
              <a:rPr lang="en-US" dirty="0"/>
            </a:br>
            <a:r>
              <a:rPr lang="en-US" dirty="0"/>
              <a:t>the bisection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problems?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400" dirty="0"/>
              <a:t>What if a solution is imaginary?</a:t>
            </a:r>
          </a:p>
          <a:p>
            <a:pPr marL="0" indent="0">
              <a:buNone/>
            </a:pPr>
            <a:r>
              <a:rPr lang="en-US" sz="2400" dirty="0"/>
              <a:t>	What if there are more than one solution between two integer values?</a:t>
            </a:r>
          </a:p>
        </p:txBody>
      </p:sp>
    </p:spTree>
    <p:extLst>
      <p:ext uri="{BB962C8B-B14F-4D97-AF65-F5344CB8AC3E}">
        <p14:creationId xmlns:p14="http://schemas.microsoft.com/office/powerpoint/2010/main" val="929180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find the roots of a polynomial using </a:t>
            </a:r>
            <a:br>
              <a:rPr lang="en-US" dirty="0"/>
            </a:br>
            <a:r>
              <a:rPr lang="en-US" dirty="0"/>
              <a:t>the bisection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problems?</a:t>
            </a:r>
          </a:p>
          <a:p>
            <a:pPr marL="0" indent="0">
              <a:buNone/>
            </a:pPr>
            <a:r>
              <a:rPr lang="en-US" sz="2400" dirty="0"/>
              <a:t>	What if a solution is imaginary?</a:t>
            </a:r>
          </a:p>
          <a:p>
            <a:pPr marL="0" indent="0">
              <a:buNone/>
            </a:pPr>
            <a:r>
              <a:rPr lang="en-US" sz="2400" dirty="0"/>
              <a:t>	What if there are more than one solution between two integer values?</a:t>
            </a:r>
          </a:p>
          <a:p>
            <a:pPr marL="0" indent="0">
              <a:buNone/>
            </a:pPr>
            <a:r>
              <a:rPr lang="en-US" sz="2400" dirty="0"/>
              <a:t>		Repeat at every 0.5 intervals</a:t>
            </a:r>
          </a:p>
          <a:p>
            <a:pPr marL="0" indent="0">
              <a:buNone/>
            </a:pPr>
            <a:r>
              <a:rPr lang="en-US" sz="2400" dirty="0"/>
              <a:t>		Repeat at every 0.25 intervals</a:t>
            </a:r>
          </a:p>
          <a:p>
            <a:pPr marL="0" indent="0">
              <a:buNone/>
            </a:pPr>
            <a:r>
              <a:rPr lang="en-US" sz="2400" dirty="0"/>
              <a:t>		Repeat at every 0.125 intervals…</a:t>
            </a:r>
          </a:p>
          <a:p>
            <a:pPr marL="0" indent="0">
              <a:buNone/>
            </a:pPr>
            <a:r>
              <a:rPr lang="en-US" sz="2400" dirty="0"/>
              <a:t>	What if a solution is beyond computer precision?</a:t>
            </a:r>
          </a:p>
        </p:txBody>
      </p:sp>
    </p:spTree>
    <p:extLst>
      <p:ext uri="{BB962C8B-B14F-4D97-AF65-F5344CB8AC3E}">
        <p14:creationId xmlns:p14="http://schemas.microsoft.com/office/powerpoint/2010/main" val="3557118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do you digitally represent any polynomial in an efficient and intuitive way?</a:t>
            </a:r>
          </a:p>
          <a:p>
            <a:r>
              <a:rPr lang="en-US" sz="2800" dirty="0"/>
              <a:t>How do you know when a solution is so close to zero that any more calculations would yield diminished returns? </a:t>
            </a:r>
          </a:p>
          <a:p>
            <a:r>
              <a:rPr lang="en-US" sz="2800" dirty="0"/>
              <a:t>How do you know when to “give up” searching for solutions that might be imaginary?</a:t>
            </a:r>
          </a:p>
          <a:p>
            <a:r>
              <a:rPr lang="en-US" sz="2800" dirty="0"/>
              <a:t>How do you handle efficiency?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11E53A-6FC8-B6C9-2F54-B6F98077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Consider find the roots of a polynomial using </a:t>
            </a:r>
            <a:br>
              <a:rPr lang="en-US" dirty="0"/>
            </a:br>
            <a:r>
              <a:rPr lang="en-US" dirty="0"/>
              <a:t>the bisection method:</a:t>
            </a:r>
          </a:p>
        </p:txBody>
      </p:sp>
    </p:spTree>
    <p:extLst>
      <p:ext uri="{BB962C8B-B14F-4D97-AF65-F5344CB8AC3E}">
        <p14:creationId xmlns:p14="http://schemas.microsoft.com/office/powerpoint/2010/main" val="116042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/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mid = (</a:t>
            </a:r>
            <a:r>
              <a:rPr lang="en-US" b="1" dirty="0" err="1">
                <a:solidFill>
                  <a:srgbClr val="7030A0"/>
                </a:solidFill>
              </a:rPr>
              <a:t>left+right</a:t>
            </a:r>
            <a:r>
              <a:rPr lang="en-US" b="1" dirty="0">
                <a:solidFill>
                  <a:srgbClr val="7030A0"/>
                </a:solidFill>
              </a:rPr>
              <a:t>)/2;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0             9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05085"/>
              </p:ext>
            </p:extLst>
          </p:nvPr>
        </p:nvGraphicFramePr>
        <p:xfrm>
          <a:off x="1905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4058194" y="282956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646708" y="969818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b="1" dirty="0" err="1"/>
              <a:t>int</a:t>
            </a:r>
            <a:r>
              <a:rPr lang="en-US" b="1" dirty="0"/>
              <a:t> mid = (</a:t>
            </a:r>
            <a:r>
              <a:rPr lang="en-US" b="1" dirty="0" err="1"/>
              <a:t>left+right</a:t>
            </a:r>
            <a:r>
              <a:rPr lang="en-US" b="1" dirty="0"/>
              <a:t>)/2;</a:t>
            </a: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0             9           4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61418"/>
              </p:ext>
            </p:extLst>
          </p:nvPr>
        </p:nvGraphicFramePr>
        <p:xfrm>
          <a:off x="1905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4058194" y="282956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646708" y="1676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8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mid = (</a:t>
            </a:r>
            <a:r>
              <a:rPr lang="en-US" b="1" dirty="0" err="1">
                <a:solidFill>
                  <a:srgbClr val="7030A0"/>
                </a:solidFill>
              </a:rPr>
              <a:t>left+right</a:t>
            </a:r>
            <a:r>
              <a:rPr lang="en-US" b="1" dirty="0">
                <a:solidFill>
                  <a:srgbClr val="7030A0"/>
                </a:solidFill>
              </a:rPr>
              <a:t>)/2;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/>
              <a:t>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0             9           4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44882"/>
              </p:ext>
            </p:extLst>
          </p:nvPr>
        </p:nvGraphicFramePr>
        <p:xfrm>
          <a:off x="1905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4058194" y="282956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646708" y="1981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3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mid = (</a:t>
            </a:r>
            <a:r>
              <a:rPr lang="en-US" b="1" dirty="0" err="1">
                <a:solidFill>
                  <a:srgbClr val="7030A0"/>
                </a:solidFill>
              </a:rPr>
              <a:t>left+right</a:t>
            </a:r>
            <a:r>
              <a:rPr lang="en-US" b="1" dirty="0">
                <a:solidFill>
                  <a:srgbClr val="7030A0"/>
                </a:solidFill>
              </a:rPr>
              <a:t>)/2;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    if(key &lt; array[mid])</a:t>
            </a:r>
            <a:r>
              <a:rPr lang="en-US" b="1" dirty="0">
                <a:solidFill>
                  <a:srgbClr val="7030A0"/>
                </a:solidFill>
              </a:rPr>
              <a:t>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0             9           4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18619"/>
              </p:ext>
            </p:extLst>
          </p:nvPr>
        </p:nvGraphicFramePr>
        <p:xfrm>
          <a:off x="1905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4058194" y="282956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646708" y="2667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mid = (</a:t>
            </a:r>
            <a:r>
              <a:rPr lang="en-US" b="1" dirty="0" err="1">
                <a:solidFill>
                  <a:srgbClr val="7030A0"/>
                </a:solidFill>
              </a:rPr>
              <a:t>left+right</a:t>
            </a:r>
            <a:r>
              <a:rPr lang="en-US" b="1" dirty="0">
                <a:solidFill>
                  <a:srgbClr val="7030A0"/>
                </a:solidFill>
              </a:rPr>
              <a:t>)/2;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/>
              <a:t>return </a:t>
            </a:r>
            <a:r>
              <a:rPr lang="en-US" b="1" dirty="0" err="1"/>
              <a:t>binHelper</a:t>
            </a:r>
            <a:r>
              <a:rPr lang="en-US" b="1" dirty="0"/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5             9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2271"/>
              </p:ext>
            </p:extLst>
          </p:nvPr>
        </p:nvGraphicFramePr>
        <p:xfrm>
          <a:off x="1905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5267597" y="4038963"/>
            <a:ext cx="533400" cy="2229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646708" y="3276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/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mid = (</a:t>
            </a:r>
            <a:r>
              <a:rPr lang="en-US" b="1" dirty="0" err="1">
                <a:solidFill>
                  <a:srgbClr val="7030A0"/>
                </a:solidFill>
              </a:rPr>
              <a:t>left+right</a:t>
            </a:r>
            <a:r>
              <a:rPr lang="en-US" b="1" dirty="0">
                <a:solidFill>
                  <a:srgbClr val="7030A0"/>
                </a:solidFill>
              </a:rPr>
              <a:t>)/2;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5             9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498226"/>
              </p:ext>
            </p:extLst>
          </p:nvPr>
        </p:nvGraphicFramePr>
        <p:xfrm>
          <a:off x="1905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5267597" y="4038963"/>
            <a:ext cx="533400" cy="2229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658580" y="914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3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private static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key,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left,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-1;			</a:t>
            </a:r>
            <a:r>
              <a:rPr lang="en-US" dirty="0">
                <a:solidFill>
                  <a:srgbClr val="C00000"/>
                </a:solidFill>
              </a:rPr>
              <a:t>//key not found in array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b="1" dirty="0" err="1"/>
              <a:t>int</a:t>
            </a:r>
            <a:r>
              <a:rPr lang="en-US" b="1" dirty="0"/>
              <a:t> mid = (</a:t>
            </a:r>
            <a:r>
              <a:rPr lang="en-US" b="1" dirty="0" err="1"/>
              <a:t>left+right</a:t>
            </a:r>
            <a:r>
              <a:rPr lang="en-US" b="1" dirty="0"/>
              <a:t>)/2;</a:t>
            </a: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//find index in the middle of subarray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mid;		</a:t>
            </a:r>
            <a:r>
              <a:rPr lang="en-US" dirty="0">
                <a:solidFill>
                  <a:srgbClr val="C00000"/>
                </a:solidFill>
              </a:rPr>
              <a:t>//we found it – return its index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      </a:t>
            </a:r>
            <a:r>
              <a:rPr lang="en-US" dirty="0">
                <a:solidFill>
                  <a:srgbClr val="C00000"/>
                </a:solidFill>
              </a:rPr>
              <a:t>//search in left side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 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seach</a:t>
            </a:r>
            <a:r>
              <a:rPr lang="en-US" dirty="0">
                <a:solidFill>
                  <a:srgbClr val="C00000"/>
                </a:solidFill>
              </a:rPr>
              <a:t> in right side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u="sng" dirty="0"/>
              <a:t>left</a:t>
            </a:r>
            <a:r>
              <a:rPr lang="en-US" b="1" dirty="0"/>
              <a:t>	</a:t>
            </a:r>
            <a:r>
              <a:rPr lang="en-US" b="1" u="sng" dirty="0"/>
              <a:t>right</a:t>
            </a:r>
            <a:r>
              <a:rPr lang="en-US" b="1" dirty="0"/>
              <a:t> 	</a:t>
            </a:r>
            <a:r>
              <a:rPr lang="en-US" b="1" u="sng" dirty="0"/>
              <a:t>mid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	</a:t>
            </a:r>
            <a:r>
              <a:rPr lang="en-US" b="1" dirty="0">
                <a:solidFill>
                  <a:srgbClr val="C00000"/>
                </a:solidFill>
              </a:rPr>
              <a:t>  5             9            7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85173"/>
              </p:ext>
            </p:extLst>
          </p:nvPr>
        </p:nvGraphicFramePr>
        <p:xfrm>
          <a:off x="1905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5267597" y="4038963"/>
            <a:ext cx="533400" cy="2229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640760" y="1600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4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2913</Words>
  <Application>Microsoft Office PowerPoint</Application>
  <PresentationFormat>Widescreen</PresentationFormat>
  <Paragraphs>429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Searching in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Consider find the roots of a polynomial using the bisection method: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Consider find the roots of a polynomial using  the bisection method:</vt:lpstr>
      <vt:lpstr>Consider find the roots of a polynomial using  the bisection method:</vt:lpstr>
      <vt:lpstr>Consider find the roots of a polynomial using  the bisection method:</vt:lpstr>
      <vt:lpstr>Consider find the roots of a polynomial using  the bisection method: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</dc:title>
  <dc:creator>Oberle, Doug R</dc:creator>
  <cp:lastModifiedBy>Oberle, Doug R</cp:lastModifiedBy>
  <cp:revision>57</cp:revision>
  <dcterms:created xsi:type="dcterms:W3CDTF">2006-08-16T00:00:00Z</dcterms:created>
  <dcterms:modified xsi:type="dcterms:W3CDTF">2024-03-24T13:58:47Z</dcterms:modified>
</cp:coreProperties>
</file>