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6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05D8-30A2-4AB5-8B3C-55B621528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DCBAE-5DC7-4230-93C5-A3D0DBBE9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ECA84-D798-4DDD-9CFE-AD9F68E5E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A0-99CD-42E9-8C25-A535C2CC935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AEB8E-B40E-494B-B67C-14DA819C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D7F0B-CE05-4CBF-B815-8AFB3F9D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0D53-FC64-4CAB-81EA-0DE6E490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8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162C-B3D2-427F-936E-75720A0E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B65DB-AC7A-4B12-A7FD-B9DFA7A0D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1930E-CF14-454D-93D7-FC3907A2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A0-99CD-42E9-8C25-A535C2CC935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F4060-03AB-4541-83D0-86C70791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23B0B-B3E3-4E7F-8796-14F623FA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0D53-FC64-4CAB-81EA-0DE6E490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9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8458A-4589-402E-ACD0-2C319F916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0DEE1-5E2E-4536-A0B8-A38EF44D7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FEC8F-E25C-4CDB-9C2B-3D4794DD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A0-99CD-42E9-8C25-A535C2CC935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8B45E-F9B5-48B2-909E-188177A4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8E065-CC00-4DFF-98CE-6A3DA337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0D53-FC64-4CAB-81EA-0DE6E490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1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F022-FA32-4C79-9983-20A6BF74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631C-6053-4373-A2D0-A770DF55C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0BBE1-860F-459E-89D6-32CCA0B1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A0-99CD-42E9-8C25-A535C2CC935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2C0BF-57E7-4BC2-803A-CA93C1B2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62084-C997-4EBB-BE7B-1669FDAC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0D53-FC64-4CAB-81EA-0DE6E490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0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0C80-F62D-472E-B5A9-5CB4F659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23B9A-8A8A-47C5-AB0A-3C18701B1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5C1CA-231C-49FE-8263-4D9790B5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A0-99CD-42E9-8C25-A535C2CC935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63DF-5E5D-4918-A314-490FC7BA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C4DA9-D719-493E-9479-0CB47FA1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0D53-FC64-4CAB-81EA-0DE6E490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0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0211-8B79-4DE3-A3F0-F1F5A155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CDEF0-797C-4C0E-9EC8-2A8FD9538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04EE8-AD56-4946-A9A2-3EE64BF63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1AA2F-39F3-4A6A-BBC7-9DFF2FEC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A0-99CD-42E9-8C25-A535C2CC935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AAA81-3F3A-4BAC-850D-9B8DD284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132AA-6795-44EB-8FFD-4DAF235B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0D53-FC64-4CAB-81EA-0DE6E490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6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1EC6-F2C0-401B-B0D6-82D251E9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70B05-72DB-4618-8764-000604E66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681A9-15B1-4876-93CE-38B010498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580DB-2F63-4BF5-A319-2596A7F2C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C0D0F-D390-4DD9-BF8D-7457A0A2A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F94E55-DC79-4DFE-A043-548B5248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A0-99CD-42E9-8C25-A535C2CC935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C11C7-8E29-4C65-83E0-A826AF76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027B4-028F-44C1-AF1A-8D79E616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0D53-FC64-4CAB-81EA-0DE6E490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7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F6B4-B9A6-4607-956B-4DF44547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AD667-A6F8-4B1B-A10C-22649018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A0-99CD-42E9-8C25-A535C2CC935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960B6-5410-439B-B55B-EEF9198EC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B8BB6-6251-4DC1-A90B-6A55C222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0D53-FC64-4CAB-81EA-0DE6E490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8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581A6-7B3C-4E9A-8542-C7C9D874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A0-99CD-42E9-8C25-A535C2CC935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85691-8BA5-4F2E-8A79-49EDD526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714CE-2996-4679-A32F-6EF0B0A5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0D53-FC64-4CAB-81EA-0DE6E490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9EDE-EDF5-460F-9DCC-B5AC3BB8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5A36-5465-45EC-AA0A-81A3B2A1A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416E7-1B8C-4C29-AEDF-924A74404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9F794-9846-4EA3-B5C2-A68E9452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A0-99CD-42E9-8C25-A535C2CC935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AA846-12E3-4FB2-AC69-FC4982DB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1610F-32CE-43FE-950B-AAA370D9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0D53-FC64-4CAB-81EA-0DE6E490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24E5-1725-4921-99A9-D77B55FA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02F30-7219-4376-A6EF-2147E70E7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4C87B-BA46-4A6F-8428-5B19B9241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65FA6-2C4C-4F0D-9013-DFC49A54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A0-99CD-42E9-8C25-A535C2CC935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6EA51-A574-41B3-92C4-80966AB8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1A867-0BA8-4AF8-966D-4EEDC55B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80D53-FC64-4CAB-81EA-0DE6E490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5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20C35-D82F-4B5F-9EAE-0352FBE0D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F00E1-FD92-4E42-BED2-21FB41CF2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5A06B-E4A3-413D-9628-C9BE795F4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1D8A0-99CD-42E9-8C25-A535C2CC935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A1D37-6DEA-4D33-A711-5566E93F5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7A30-84A3-45E7-A238-D9659BF5E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80D53-FC64-4CAB-81EA-0DE6E490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2493D7-60C2-4760-AFE5-FC85A5005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Bisection Suggestions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14F05-E3A2-4EED-A003-71CC27EC7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Helper methods and Pseudocode</a:t>
            </a:r>
          </a:p>
        </p:txBody>
      </p:sp>
    </p:spTree>
    <p:extLst>
      <p:ext uri="{BB962C8B-B14F-4D97-AF65-F5344CB8AC3E}">
        <p14:creationId xmlns:p14="http://schemas.microsoft.com/office/powerpoint/2010/main" val="60045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1090-D73A-4341-9BF7-36AC9CD18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31"/>
            <a:ext cx="10515600" cy="1325563"/>
          </a:xfrm>
        </p:spPr>
        <p:txBody>
          <a:bodyPr/>
          <a:lstStyle/>
          <a:p>
            <a:r>
              <a:rPr lang="en-US" dirty="0"/>
              <a:t>How many solutions should we look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31548-73DD-48C2-8F06-1D294394A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2034992"/>
          </a:xfrm>
        </p:spPr>
        <p:txBody>
          <a:bodyPr/>
          <a:lstStyle/>
          <a:p>
            <a:r>
              <a:rPr lang="en-US" dirty="0"/>
              <a:t>You can know the maximum number of solutions that there can be by looking at the order of the polynomial.</a:t>
            </a:r>
          </a:p>
          <a:p>
            <a:pPr lvl="1"/>
            <a:r>
              <a:rPr lang="en-US" dirty="0"/>
              <a:t>Max possible solutions =&gt; (coefficient array length – 1)</a:t>
            </a:r>
          </a:p>
          <a:p>
            <a:pPr lvl="1"/>
            <a:r>
              <a:rPr lang="en-US" dirty="0"/>
              <a:t>A method would be nice to return the max possible solutions so we can tell the client how many solutions have not been found.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11C09-D0DD-464A-AC0D-2E2DB277A8FB}"/>
              </a:ext>
            </a:extLst>
          </p:cNvPr>
          <p:cNvSpPr txBox="1"/>
          <p:nvPr/>
        </p:nvSpPr>
        <p:spPr>
          <a:xfrm>
            <a:off x="2475915" y="3288323"/>
            <a:ext cx="7779434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 public static void main(String[] </a:t>
            </a:r>
            <a:r>
              <a:rPr lang="en-US" b="1" dirty="0" err="1">
                <a:solidFill>
                  <a:srgbClr val="7030A0"/>
                </a:solidFill>
              </a:rPr>
              <a:t>args</a:t>
            </a:r>
            <a:r>
              <a:rPr lang="en-US" b="1" dirty="0">
                <a:solidFill>
                  <a:srgbClr val="7030A0"/>
                </a:solidFill>
              </a:rPr>
              <a:t>)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{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double[] </a:t>
            </a:r>
            <a:r>
              <a:rPr lang="en-US" b="1" dirty="0" err="1">
                <a:solidFill>
                  <a:srgbClr val="7030A0"/>
                </a:solidFill>
              </a:rPr>
              <a:t>coeff</a:t>
            </a:r>
            <a:r>
              <a:rPr lang="en-US" b="1" dirty="0">
                <a:solidFill>
                  <a:srgbClr val="7030A0"/>
                </a:solidFill>
              </a:rPr>
              <a:t> = {1, 0, -2};     		</a:t>
            </a:r>
            <a:r>
              <a:rPr lang="en-US" dirty="0">
                <a:solidFill>
                  <a:srgbClr val="C00000"/>
                </a:solidFill>
              </a:rPr>
              <a:t>//roots -1.4142, 1.4142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Polynomial poly = new Polynomial(</a:t>
            </a:r>
            <a:r>
              <a:rPr lang="en-US" b="1" dirty="0" err="1">
                <a:solidFill>
                  <a:srgbClr val="7030A0"/>
                </a:solidFill>
              </a:rPr>
              <a:t>coeff</a:t>
            </a:r>
            <a:r>
              <a:rPr lang="en-US" b="1" dirty="0">
                <a:solidFill>
                  <a:srgbClr val="7030A0"/>
                </a:solidFill>
              </a:rPr>
              <a:t>);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(poly);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</a:t>
            </a:r>
            <a:r>
              <a:rPr lang="en-US" b="1" dirty="0" err="1">
                <a:solidFill>
                  <a:srgbClr val="7030A0"/>
                </a:solidFill>
              </a:rPr>
              <a:t>ArrayList</a:t>
            </a:r>
            <a:r>
              <a:rPr lang="en-US" b="1" dirty="0">
                <a:solidFill>
                  <a:srgbClr val="7030A0"/>
                </a:solidFill>
              </a:rPr>
              <a:t>&lt;Double&gt; roots = </a:t>
            </a:r>
            <a:r>
              <a:rPr lang="en-US" b="1" dirty="0" err="1">
                <a:solidFill>
                  <a:srgbClr val="7030A0"/>
                </a:solidFill>
              </a:rPr>
              <a:t>poly.findRoots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(roots);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/>
              <a:t>         int </a:t>
            </a:r>
            <a:r>
              <a:rPr lang="en-US" b="1" dirty="0" err="1"/>
              <a:t>rootsLeft</a:t>
            </a:r>
            <a:r>
              <a:rPr lang="en-US" b="1" dirty="0"/>
              <a:t> = </a:t>
            </a:r>
            <a:r>
              <a:rPr lang="en-US" b="1" dirty="0" err="1"/>
              <a:t>poly.getMaxSolns</a:t>
            </a:r>
            <a:r>
              <a:rPr lang="en-US" b="1" dirty="0"/>
              <a:t>() - </a:t>
            </a:r>
            <a:r>
              <a:rPr lang="en-US" b="1" dirty="0" err="1"/>
              <a:t>roots.size</a:t>
            </a:r>
            <a:r>
              <a:rPr lang="en-US" b="1" dirty="0"/>
              <a:t>();</a:t>
            </a:r>
            <a:br>
              <a:rPr lang="en-US" b="1" dirty="0"/>
            </a:br>
            <a:r>
              <a:rPr lang="en-US" b="1" dirty="0"/>
              <a:t>         if(</a:t>
            </a:r>
            <a:r>
              <a:rPr lang="en-US" b="1" dirty="0" err="1"/>
              <a:t>rootsLeft</a:t>
            </a:r>
            <a:r>
              <a:rPr lang="en-US" b="1" dirty="0"/>
              <a:t> &gt; 0)</a:t>
            </a:r>
            <a:br>
              <a:rPr lang="en-US" b="1" dirty="0"/>
            </a:br>
            <a:r>
              <a:rPr lang="en-US" b="1" dirty="0"/>
              <a:t>            </a:t>
            </a:r>
            <a:r>
              <a:rPr lang="en-US" b="1" dirty="0" err="1"/>
              <a:t>System.out.println</a:t>
            </a:r>
            <a:r>
              <a:rPr lang="en-US" b="1" dirty="0"/>
              <a:t>("There are " + </a:t>
            </a:r>
            <a:r>
              <a:rPr lang="en-US" b="1" dirty="0" err="1"/>
              <a:t>rootsLeft</a:t>
            </a:r>
            <a:r>
              <a:rPr lang="en-US" b="1" dirty="0"/>
              <a:t> + " roots not found");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37076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1090-D73A-4341-9BF7-36AC9CD18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31"/>
            <a:ext cx="10515600" cy="1325563"/>
          </a:xfrm>
        </p:spPr>
        <p:txBody>
          <a:bodyPr/>
          <a:lstStyle/>
          <a:p>
            <a:r>
              <a:rPr lang="en-US" dirty="0"/>
              <a:t>How many solutions should we look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31548-73DD-48C2-8F06-1D294394A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20349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might have a double-root </a:t>
            </a:r>
          </a:p>
          <a:p>
            <a:pPr lvl="1"/>
            <a:r>
              <a:rPr lang="en-US" dirty="0"/>
              <a:t>This is where the graph doesn’t quite cross the x-axis, but just touches it</a:t>
            </a:r>
          </a:p>
          <a:p>
            <a:pPr lvl="1"/>
            <a:r>
              <a:rPr lang="en-US" dirty="0"/>
              <a:t>An example of when we have a double root is with a perfect square trinomial</a:t>
            </a:r>
          </a:p>
          <a:p>
            <a:pPr lvl="1"/>
            <a:r>
              <a:rPr lang="en-US" dirty="0"/>
              <a:t>It can cause us to look for more solutions than we need to</a:t>
            </a:r>
          </a:p>
          <a:p>
            <a:pPr lvl="1"/>
            <a:r>
              <a:rPr lang="en-US" dirty="0"/>
              <a:t>We can make a helper method to let us know if a possible solution is 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11C09-D0DD-464A-AC0D-2E2DB277A8FB}"/>
              </a:ext>
            </a:extLst>
          </p:cNvPr>
          <p:cNvSpPr txBox="1"/>
          <p:nvPr/>
        </p:nvSpPr>
        <p:spPr>
          <a:xfrm>
            <a:off x="838200" y="3105443"/>
            <a:ext cx="407963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//pre:    x is a solution of our polynomial</a:t>
            </a:r>
          </a:p>
          <a:p>
            <a:r>
              <a:rPr lang="en-US" dirty="0">
                <a:solidFill>
                  <a:srgbClr val="C00000"/>
                </a:solidFill>
              </a:rPr>
              <a:t>//post:  returns true if x is a double root</a:t>
            </a:r>
            <a:br>
              <a:rPr lang="en-US" dirty="0"/>
            </a:br>
            <a:r>
              <a:rPr lang="en-US" b="1" dirty="0">
                <a:solidFill>
                  <a:srgbClr val="7030A0"/>
                </a:solidFill>
              </a:rPr>
              <a:t>   private </a:t>
            </a:r>
            <a:r>
              <a:rPr lang="en-US" b="1" dirty="0" err="1">
                <a:solidFill>
                  <a:srgbClr val="7030A0"/>
                </a:solidFill>
              </a:rPr>
              <a:t>boolean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doubleRoot</a:t>
            </a:r>
            <a:r>
              <a:rPr lang="en-US" b="1" dirty="0">
                <a:solidFill>
                  <a:srgbClr val="7030A0"/>
                </a:solidFill>
              </a:rPr>
              <a:t>(double x)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{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double left = x - ALMOST_ZERO;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double right = x + ALMOST_ZERO;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double </a:t>
            </a:r>
            <a:r>
              <a:rPr lang="en-US" b="1" dirty="0" err="1">
                <a:solidFill>
                  <a:srgbClr val="7030A0"/>
                </a:solidFill>
              </a:rPr>
              <a:t>f_left</a:t>
            </a:r>
            <a:r>
              <a:rPr lang="en-US" b="1" dirty="0">
                <a:solidFill>
                  <a:srgbClr val="7030A0"/>
                </a:solidFill>
              </a:rPr>
              <a:t> = solve(left);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double </a:t>
            </a:r>
            <a:r>
              <a:rPr lang="en-US" b="1" dirty="0" err="1">
                <a:solidFill>
                  <a:srgbClr val="7030A0"/>
                </a:solidFill>
              </a:rPr>
              <a:t>f_right</a:t>
            </a:r>
            <a:r>
              <a:rPr lang="en-US" b="1" dirty="0">
                <a:solidFill>
                  <a:srgbClr val="7030A0"/>
                </a:solidFill>
              </a:rPr>
              <a:t> = solve(right);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if(</a:t>
            </a:r>
            <a:r>
              <a:rPr lang="en-US" b="1" dirty="0" err="1">
                <a:solidFill>
                  <a:srgbClr val="7030A0"/>
                </a:solidFill>
              </a:rPr>
              <a:t>sameSign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f_left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err="1">
                <a:solidFill>
                  <a:srgbClr val="7030A0"/>
                </a:solidFill>
              </a:rPr>
              <a:t>f_right</a:t>
            </a:r>
            <a:r>
              <a:rPr lang="en-US" b="1" dirty="0">
                <a:solidFill>
                  <a:srgbClr val="7030A0"/>
                </a:solidFill>
              </a:rPr>
              <a:t>))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return true;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return false;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94E05-1BA4-444C-A977-2F4C410C1637}"/>
              </a:ext>
            </a:extLst>
          </p:cNvPr>
          <p:cNvSpPr txBox="1"/>
          <p:nvPr/>
        </p:nvSpPr>
        <p:spPr>
          <a:xfrm>
            <a:off x="5690381" y="3105443"/>
            <a:ext cx="5663419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//within a </a:t>
            </a:r>
            <a:r>
              <a:rPr lang="en-US" dirty="0" err="1">
                <a:solidFill>
                  <a:srgbClr val="C00000"/>
                </a:solidFill>
              </a:rPr>
              <a:t>findRoots</a:t>
            </a:r>
            <a:r>
              <a:rPr lang="en-US" dirty="0">
                <a:solidFill>
                  <a:srgbClr val="C00000"/>
                </a:solidFill>
              </a:rPr>
              <a:t> method…</a:t>
            </a:r>
          </a:p>
          <a:p>
            <a:r>
              <a:rPr lang="en-US" dirty="0">
                <a:solidFill>
                  <a:srgbClr val="C00000"/>
                </a:solidFill>
              </a:rPr>
              <a:t>//assume we have a </a:t>
            </a:r>
            <a:r>
              <a:rPr lang="en-US" dirty="0" err="1">
                <a:solidFill>
                  <a:srgbClr val="C00000"/>
                </a:solidFill>
              </a:rPr>
              <a:t>dataField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err="1">
                <a:solidFill>
                  <a:srgbClr val="C00000"/>
                </a:solidFill>
              </a:rPr>
              <a:t>maxSolns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//and a local variable to store solutions: </a:t>
            </a:r>
            <a:r>
              <a:rPr lang="en-US" dirty="0" err="1">
                <a:solidFill>
                  <a:srgbClr val="C00000"/>
                </a:solidFill>
              </a:rPr>
              <a:t>solns</a:t>
            </a:r>
            <a:br>
              <a:rPr lang="en-US" dirty="0"/>
            </a:br>
            <a:r>
              <a:rPr lang="en-US" b="1" dirty="0">
                <a:solidFill>
                  <a:srgbClr val="7030A0"/>
                </a:solidFill>
              </a:rPr>
              <a:t>if(we think we found a solution at </a:t>
            </a:r>
            <a:r>
              <a:rPr lang="en-US" b="1" dirty="0" err="1">
                <a:solidFill>
                  <a:srgbClr val="7030A0"/>
                </a:solidFill>
              </a:rPr>
              <a:t>lower_bound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if(we can’t find </a:t>
            </a:r>
            <a:r>
              <a:rPr lang="en-US" b="1" dirty="0" err="1">
                <a:solidFill>
                  <a:srgbClr val="7030A0"/>
                </a:solidFill>
              </a:rPr>
              <a:t>lower_bound</a:t>
            </a:r>
            <a:r>
              <a:rPr lang="en-US" b="1" dirty="0">
                <a:solidFill>
                  <a:srgbClr val="7030A0"/>
                </a:solidFill>
              </a:rPr>
              <a:t> in our solution set)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     </a:t>
            </a:r>
            <a:r>
              <a:rPr lang="en-US" b="1" dirty="0" err="1">
                <a:solidFill>
                  <a:srgbClr val="7030A0"/>
                </a:solidFill>
              </a:rPr>
              <a:t>solns.add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lower_bound</a:t>
            </a:r>
            <a:r>
              <a:rPr lang="en-US" b="1" dirty="0">
                <a:solidFill>
                  <a:srgbClr val="7030A0"/>
                </a:solidFill>
              </a:rPr>
              <a:t>);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     if(</a:t>
            </a:r>
            <a:r>
              <a:rPr lang="en-US" b="1" u="sng" dirty="0" err="1">
                <a:solidFill>
                  <a:srgbClr val="7030A0"/>
                </a:solidFill>
              </a:rPr>
              <a:t>doubleRoot</a:t>
            </a:r>
            <a:r>
              <a:rPr lang="en-US" b="1" u="sng" dirty="0">
                <a:solidFill>
                  <a:srgbClr val="7030A0"/>
                </a:solidFill>
              </a:rPr>
              <a:t>(</a:t>
            </a:r>
            <a:r>
              <a:rPr lang="en-US" b="1" u="sng" dirty="0" err="1">
                <a:solidFill>
                  <a:srgbClr val="7030A0"/>
                </a:solidFill>
              </a:rPr>
              <a:t>lower_bound</a:t>
            </a:r>
            <a:r>
              <a:rPr lang="en-US" b="1" u="sng" dirty="0">
                <a:solidFill>
                  <a:srgbClr val="7030A0"/>
                </a:solidFill>
              </a:rPr>
              <a:t>)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          </a:t>
            </a:r>
            <a:r>
              <a:rPr lang="en-US" b="1" dirty="0" err="1">
                <a:solidFill>
                  <a:srgbClr val="7030A0"/>
                </a:solidFill>
              </a:rPr>
              <a:t>maxSolns</a:t>
            </a:r>
            <a:r>
              <a:rPr lang="en-US" b="1" dirty="0">
                <a:solidFill>
                  <a:srgbClr val="7030A0"/>
                </a:solidFill>
              </a:rPr>
              <a:t>--;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     if(</a:t>
            </a:r>
            <a:r>
              <a:rPr lang="en-US" b="1" dirty="0" err="1">
                <a:solidFill>
                  <a:srgbClr val="7030A0"/>
                </a:solidFill>
              </a:rPr>
              <a:t>solns.size</a:t>
            </a:r>
            <a:r>
              <a:rPr lang="en-US" b="1" dirty="0">
                <a:solidFill>
                  <a:srgbClr val="7030A0"/>
                </a:solidFill>
              </a:rPr>
              <a:t>() &gt;= </a:t>
            </a:r>
            <a:r>
              <a:rPr lang="en-US" b="1" dirty="0" err="1">
                <a:solidFill>
                  <a:srgbClr val="7030A0"/>
                </a:solidFill>
              </a:rPr>
              <a:t>maxSolns</a:t>
            </a:r>
            <a:r>
              <a:rPr lang="en-US" b="1" dirty="0">
                <a:solidFill>
                  <a:srgbClr val="7030A0"/>
                </a:solidFill>
              </a:rPr>
              <a:t>)</a:t>
            </a:r>
            <a:r>
              <a:rPr lang="en-US" dirty="0">
                <a:solidFill>
                  <a:srgbClr val="C00000"/>
                </a:solidFill>
              </a:rPr>
              <a:t>    //found them all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               return </a:t>
            </a:r>
            <a:r>
              <a:rPr lang="en-US" b="1" dirty="0" err="1">
                <a:solidFill>
                  <a:srgbClr val="7030A0"/>
                </a:solidFill>
              </a:rPr>
              <a:t>solns</a:t>
            </a:r>
            <a:r>
              <a:rPr lang="en-US" b="1" dirty="0">
                <a:solidFill>
                  <a:srgbClr val="7030A0"/>
                </a:solidFill>
              </a:rPr>
              <a:t>;                         </a:t>
            </a:r>
            <a:r>
              <a:rPr lang="en-US" dirty="0">
                <a:solidFill>
                  <a:srgbClr val="C00000"/>
                </a:solidFill>
              </a:rPr>
              <a:t>//so end the method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88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1090-D73A-4341-9BF7-36AC9CD18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31"/>
            <a:ext cx="10515600" cy="1325563"/>
          </a:xfrm>
        </p:spPr>
        <p:txBody>
          <a:bodyPr/>
          <a:lstStyle/>
          <a:p>
            <a:r>
              <a:rPr lang="en-US" dirty="0"/>
              <a:t>Other helper methods for readability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11C09-D0DD-464A-AC0D-2E2DB277A8FB}"/>
              </a:ext>
            </a:extLst>
          </p:cNvPr>
          <p:cNvSpPr txBox="1"/>
          <p:nvPr/>
        </p:nvSpPr>
        <p:spPr>
          <a:xfrm>
            <a:off x="838200" y="1206305"/>
            <a:ext cx="4380914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//post:  true is x is close enough to zero</a:t>
            </a:r>
            <a:br>
              <a:rPr lang="en-US" dirty="0"/>
            </a:br>
            <a:r>
              <a:rPr lang="en-US" b="1" dirty="0">
                <a:solidFill>
                  <a:srgbClr val="7030A0"/>
                </a:solidFill>
              </a:rPr>
              <a:t>private </a:t>
            </a:r>
            <a:r>
              <a:rPr lang="en-US" b="1" dirty="0" err="1">
                <a:solidFill>
                  <a:srgbClr val="7030A0"/>
                </a:solidFill>
              </a:rPr>
              <a:t>boolean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isZero</a:t>
            </a:r>
            <a:r>
              <a:rPr lang="en-US" b="1" dirty="0">
                <a:solidFill>
                  <a:srgbClr val="7030A0"/>
                </a:solidFill>
              </a:rPr>
              <a:t>(double x)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{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return (</a:t>
            </a:r>
            <a:r>
              <a:rPr lang="en-US" b="1" dirty="0" err="1">
                <a:solidFill>
                  <a:srgbClr val="7030A0"/>
                </a:solidFill>
              </a:rPr>
              <a:t>Math.abs</a:t>
            </a:r>
            <a:r>
              <a:rPr lang="en-US" b="1" dirty="0">
                <a:solidFill>
                  <a:srgbClr val="7030A0"/>
                </a:solidFill>
              </a:rPr>
              <a:t>(x) &lt; ALMOST_ZERO);</a:t>
            </a: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r>
              <a:rPr lang="en-US" dirty="0">
                <a:solidFill>
                  <a:srgbClr val="C00000"/>
                </a:solidFill>
              </a:rPr>
              <a:t>//also suggest…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//post: returns the maximum # solutions</a:t>
            </a:r>
          </a:p>
          <a:p>
            <a:r>
              <a:rPr lang="en-US" b="1" dirty="0">
                <a:solidFill>
                  <a:srgbClr val="7030A0"/>
                </a:solidFill>
              </a:rPr>
              <a:t>public int </a:t>
            </a:r>
            <a:r>
              <a:rPr lang="en-US" b="1" dirty="0" err="1">
                <a:solidFill>
                  <a:srgbClr val="7030A0"/>
                </a:solidFill>
              </a:rPr>
              <a:t>getMaxSolns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//post:  for a polynomial f, returns f(x)</a:t>
            </a:r>
            <a:br>
              <a:rPr lang="en-US" dirty="0"/>
            </a:br>
            <a:r>
              <a:rPr lang="en-US" b="1" dirty="0">
                <a:solidFill>
                  <a:srgbClr val="7030A0"/>
                </a:solidFill>
              </a:rPr>
              <a:t>public double solve(double x)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//post: returns </a:t>
            </a:r>
            <a:r>
              <a:rPr lang="en-US" dirty="0" err="1">
                <a:solidFill>
                  <a:srgbClr val="C00000"/>
                </a:solidFill>
              </a:rPr>
              <a:t>soln</a:t>
            </a:r>
            <a:r>
              <a:rPr lang="en-US" dirty="0">
                <a:solidFill>
                  <a:srgbClr val="C00000"/>
                </a:solidFill>
              </a:rPr>
              <a:t> between upper &amp; lower</a:t>
            </a:r>
          </a:p>
          <a:p>
            <a:r>
              <a:rPr lang="en-US" b="1" dirty="0">
                <a:solidFill>
                  <a:srgbClr val="7030A0"/>
                </a:solidFill>
              </a:rPr>
              <a:t>private double bisect(double lower,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                                                double upper)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94E05-1BA4-444C-A977-2F4C410C1637}"/>
              </a:ext>
            </a:extLst>
          </p:cNvPr>
          <p:cNvSpPr txBox="1"/>
          <p:nvPr/>
        </p:nvSpPr>
        <p:spPr>
          <a:xfrm>
            <a:off x="5690381" y="1206305"/>
            <a:ext cx="6295293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//post: returns roots of a polynomial</a:t>
            </a:r>
            <a:br>
              <a:rPr lang="en-US" dirty="0"/>
            </a:br>
            <a:r>
              <a:rPr lang="en-US" b="1" dirty="0">
                <a:solidFill>
                  <a:srgbClr val="7030A0"/>
                </a:solidFill>
              </a:rPr>
              <a:t>public </a:t>
            </a:r>
            <a:r>
              <a:rPr lang="en-US" b="1" dirty="0" err="1">
                <a:solidFill>
                  <a:srgbClr val="7030A0"/>
                </a:solidFill>
              </a:rPr>
              <a:t>ArrayList</a:t>
            </a:r>
            <a:r>
              <a:rPr lang="en-US" b="1" dirty="0">
                <a:solidFill>
                  <a:srgbClr val="7030A0"/>
                </a:solidFill>
              </a:rPr>
              <a:t>&lt;Double&gt; </a:t>
            </a:r>
            <a:r>
              <a:rPr lang="en-US" b="1" dirty="0" err="1">
                <a:solidFill>
                  <a:srgbClr val="7030A0"/>
                </a:solidFill>
              </a:rPr>
              <a:t>findRoots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loop(increment sizes from 1 </a:t>
            </a:r>
            <a:r>
              <a:rPr lang="en-US" b="1" dirty="0" err="1">
                <a:solidFill>
                  <a:srgbClr val="7030A0"/>
                </a:solidFill>
              </a:rPr>
              <a:t>downTo</a:t>
            </a:r>
            <a:r>
              <a:rPr lang="en-US" b="1" dirty="0">
                <a:solidFill>
                  <a:srgbClr val="7030A0"/>
                </a:solidFill>
              </a:rPr>
              <a:t> RESOLUTION)</a:t>
            </a:r>
          </a:p>
          <a:p>
            <a:r>
              <a:rPr lang="en-US" b="1" dirty="0">
                <a:solidFill>
                  <a:srgbClr val="7030A0"/>
                </a:solidFill>
              </a:rPr>
              <a:t>    {</a:t>
            </a:r>
            <a:r>
              <a:rPr lang="en-US" dirty="0">
                <a:solidFill>
                  <a:srgbClr val="C00000"/>
                </a:solidFill>
              </a:rPr>
              <a:t>//increment sizes cut in half each pass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        loop(x from MIN to MAX)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   {</a:t>
            </a:r>
            <a:r>
              <a:rPr lang="en-US" dirty="0">
                <a:solidFill>
                  <a:srgbClr val="C00000"/>
                </a:solidFill>
              </a:rPr>
              <a:t>//x increases by increment size</a:t>
            </a:r>
          </a:p>
          <a:p>
            <a:r>
              <a:rPr lang="en-US" b="1" dirty="0">
                <a:solidFill>
                  <a:srgbClr val="C00000"/>
                </a:solidFill>
              </a:rPr>
              <a:t>            </a:t>
            </a:r>
            <a:r>
              <a:rPr lang="en-US" b="1" dirty="0">
                <a:solidFill>
                  <a:srgbClr val="7030A0"/>
                </a:solidFill>
              </a:rPr>
              <a:t>double lower = x;		</a:t>
            </a:r>
            <a:r>
              <a:rPr lang="en-US" dirty="0">
                <a:solidFill>
                  <a:srgbClr val="C00000"/>
                </a:solidFill>
              </a:rPr>
              <a:t>//</a:t>
            </a:r>
            <a:r>
              <a:rPr lang="en-US" dirty="0" err="1">
                <a:solidFill>
                  <a:srgbClr val="C00000"/>
                </a:solidFill>
              </a:rPr>
              <a:t>lower_bound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            double upper = x + increment;	</a:t>
            </a:r>
            <a:r>
              <a:rPr lang="en-US" dirty="0">
                <a:solidFill>
                  <a:srgbClr val="C00000"/>
                </a:solidFill>
              </a:rPr>
              <a:t>//</a:t>
            </a:r>
            <a:r>
              <a:rPr lang="en-US" dirty="0" err="1">
                <a:solidFill>
                  <a:srgbClr val="C00000"/>
                </a:solidFill>
              </a:rPr>
              <a:t>upper_bound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            </a:t>
            </a:r>
            <a:r>
              <a:rPr lang="en-US" b="1" dirty="0">
                <a:solidFill>
                  <a:srgbClr val="7030A0"/>
                </a:solidFill>
              </a:rPr>
              <a:t>if(there is a solution at lower)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           record lower in </a:t>
            </a:r>
            <a:r>
              <a:rPr lang="en-US" b="1" dirty="0" err="1">
                <a:solidFill>
                  <a:srgbClr val="7030A0"/>
                </a:solidFill>
              </a:rPr>
              <a:t>solns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            if(sign change between solve(lower) &amp; solve(upper))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           record the result of </a:t>
            </a:r>
            <a:r>
              <a:rPr lang="en-US" b="1" u="sng" dirty="0">
                <a:solidFill>
                  <a:srgbClr val="7030A0"/>
                </a:solidFill>
              </a:rPr>
              <a:t>bisect(</a:t>
            </a:r>
            <a:r>
              <a:rPr lang="en-US" b="1" u="sng" dirty="0" err="1">
                <a:solidFill>
                  <a:srgbClr val="7030A0"/>
                </a:solidFill>
              </a:rPr>
              <a:t>lower,upper</a:t>
            </a:r>
            <a:r>
              <a:rPr lang="en-US" b="1" u="sng" dirty="0">
                <a:solidFill>
                  <a:srgbClr val="7030A0"/>
                </a:solidFill>
              </a:rPr>
              <a:t>) </a:t>
            </a:r>
            <a:r>
              <a:rPr lang="en-US" b="1" dirty="0">
                <a:solidFill>
                  <a:srgbClr val="7030A0"/>
                </a:solidFill>
              </a:rPr>
              <a:t>in </a:t>
            </a:r>
            <a:r>
              <a:rPr lang="en-US" b="1" dirty="0" err="1">
                <a:solidFill>
                  <a:srgbClr val="7030A0"/>
                </a:solidFill>
              </a:rPr>
              <a:t>solns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            if(we found all </a:t>
            </a:r>
            <a:r>
              <a:rPr lang="en-US" b="1" dirty="0" err="1">
                <a:solidFill>
                  <a:srgbClr val="7030A0"/>
                </a:solidFill>
              </a:rPr>
              <a:t>solns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           return </a:t>
            </a:r>
            <a:r>
              <a:rPr lang="en-US" b="1" dirty="0" err="1">
                <a:solidFill>
                  <a:srgbClr val="7030A0"/>
                </a:solidFill>
              </a:rPr>
              <a:t>solns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    }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67710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1090-D73A-4341-9BF7-36AC9CD18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31"/>
            <a:ext cx="10515600" cy="1325563"/>
          </a:xfrm>
        </p:spPr>
        <p:txBody>
          <a:bodyPr/>
          <a:lstStyle/>
          <a:p>
            <a:r>
              <a:rPr lang="en-US" dirty="0"/>
              <a:t>Other helper methods for readability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11C09-D0DD-464A-AC0D-2E2DB277A8FB}"/>
              </a:ext>
            </a:extLst>
          </p:cNvPr>
          <p:cNvSpPr txBox="1"/>
          <p:nvPr/>
        </p:nvSpPr>
        <p:spPr>
          <a:xfrm>
            <a:off x="838200" y="1206305"/>
            <a:ext cx="4915486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public String </a:t>
            </a:r>
            <a:r>
              <a:rPr lang="en-US" b="1" dirty="0" err="1">
                <a:solidFill>
                  <a:srgbClr val="7030A0"/>
                </a:solidFill>
              </a:rPr>
              <a:t>toString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{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String </a:t>
            </a:r>
            <a:r>
              <a:rPr lang="en-US" b="1" dirty="0" err="1">
                <a:solidFill>
                  <a:srgbClr val="7030A0"/>
                </a:solidFill>
              </a:rPr>
              <a:t>retVal</a:t>
            </a:r>
            <a:r>
              <a:rPr lang="en-US" b="1" dirty="0">
                <a:solidFill>
                  <a:srgbClr val="7030A0"/>
                </a:solidFill>
              </a:rPr>
              <a:t> = "";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int exp = </a:t>
            </a:r>
            <a:r>
              <a:rPr lang="en-US" b="1" dirty="0" err="1">
                <a:solidFill>
                  <a:srgbClr val="7030A0"/>
                </a:solidFill>
              </a:rPr>
              <a:t>coeff.length</a:t>
            </a:r>
            <a:r>
              <a:rPr lang="en-US" b="1" dirty="0">
                <a:solidFill>
                  <a:srgbClr val="7030A0"/>
                </a:solidFill>
              </a:rPr>
              <a:t> - 1;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for(int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=0;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 &lt; </a:t>
            </a:r>
            <a:r>
              <a:rPr lang="en-US" b="1" dirty="0" err="1">
                <a:solidFill>
                  <a:srgbClr val="7030A0"/>
                </a:solidFill>
              </a:rPr>
              <a:t>coeff.length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++)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{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if(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 &gt; 0 &amp;&amp; </a:t>
            </a:r>
            <a:r>
              <a:rPr lang="en-US" b="1" dirty="0" err="1">
                <a:solidFill>
                  <a:srgbClr val="7030A0"/>
                </a:solidFill>
              </a:rPr>
              <a:t>coeff</a:t>
            </a:r>
            <a:r>
              <a:rPr lang="en-US" b="1" dirty="0">
                <a:solidFill>
                  <a:srgbClr val="7030A0"/>
                </a:solidFill>
              </a:rPr>
              <a:t>[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]&gt;0)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  </a:t>
            </a:r>
            <a:r>
              <a:rPr lang="en-US" b="1" dirty="0" err="1">
                <a:solidFill>
                  <a:srgbClr val="7030A0"/>
                </a:solidFill>
              </a:rPr>
              <a:t>retVal</a:t>
            </a:r>
            <a:r>
              <a:rPr lang="en-US" b="1" dirty="0">
                <a:solidFill>
                  <a:srgbClr val="7030A0"/>
                </a:solidFill>
              </a:rPr>
              <a:t> += " + ";         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if( </a:t>
            </a:r>
            <a:r>
              <a:rPr lang="en-US" b="1" dirty="0" err="1">
                <a:solidFill>
                  <a:srgbClr val="7030A0"/>
                </a:solidFill>
              </a:rPr>
              <a:t>coeff</a:t>
            </a:r>
            <a:r>
              <a:rPr lang="en-US" b="1" dirty="0">
                <a:solidFill>
                  <a:srgbClr val="7030A0"/>
                </a:solidFill>
              </a:rPr>
              <a:t>[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] != 0)           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{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  if(</a:t>
            </a:r>
            <a:r>
              <a:rPr lang="en-US" b="1" dirty="0" err="1">
                <a:solidFill>
                  <a:srgbClr val="7030A0"/>
                </a:solidFill>
              </a:rPr>
              <a:t>coeff</a:t>
            </a:r>
            <a:r>
              <a:rPr lang="en-US" b="1" dirty="0">
                <a:solidFill>
                  <a:srgbClr val="7030A0"/>
                </a:solidFill>
              </a:rPr>
              <a:t>[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] != 1)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  {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     if(</a:t>
            </a:r>
            <a:r>
              <a:rPr lang="en-US" b="1" dirty="0" err="1">
                <a:solidFill>
                  <a:srgbClr val="7030A0"/>
                </a:solidFill>
              </a:rPr>
              <a:t>coeff</a:t>
            </a:r>
            <a:r>
              <a:rPr lang="en-US" b="1" dirty="0">
                <a:solidFill>
                  <a:srgbClr val="7030A0"/>
                </a:solidFill>
              </a:rPr>
              <a:t>[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] == (int)(</a:t>
            </a:r>
            <a:r>
              <a:rPr lang="en-US" b="1" dirty="0" err="1">
                <a:solidFill>
                  <a:srgbClr val="7030A0"/>
                </a:solidFill>
              </a:rPr>
              <a:t>coeff</a:t>
            </a:r>
            <a:r>
              <a:rPr lang="en-US" b="1" dirty="0">
                <a:solidFill>
                  <a:srgbClr val="7030A0"/>
                </a:solidFill>
              </a:rPr>
              <a:t>[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]))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        </a:t>
            </a:r>
            <a:r>
              <a:rPr lang="en-US" b="1" dirty="0" err="1">
                <a:solidFill>
                  <a:srgbClr val="7030A0"/>
                </a:solidFill>
              </a:rPr>
              <a:t>retVal</a:t>
            </a:r>
            <a:r>
              <a:rPr lang="en-US" b="1" dirty="0">
                <a:solidFill>
                  <a:srgbClr val="7030A0"/>
                </a:solidFill>
              </a:rPr>
              <a:t> +=  (int)(</a:t>
            </a:r>
            <a:r>
              <a:rPr lang="en-US" b="1" dirty="0" err="1">
                <a:solidFill>
                  <a:srgbClr val="7030A0"/>
                </a:solidFill>
              </a:rPr>
              <a:t>coeff</a:t>
            </a:r>
            <a:r>
              <a:rPr lang="en-US" b="1" dirty="0">
                <a:solidFill>
                  <a:srgbClr val="7030A0"/>
                </a:solidFill>
              </a:rPr>
              <a:t>[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]);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     else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         </a:t>
            </a:r>
            <a:r>
              <a:rPr lang="en-US" b="1" dirty="0" err="1">
                <a:solidFill>
                  <a:srgbClr val="7030A0"/>
                </a:solidFill>
              </a:rPr>
              <a:t>retVal</a:t>
            </a:r>
            <a:r>
              <a:rPr lang="en-US" b="1" dirty="0">
                <a:solidFill>
                  <a:srgbClr val="7030A0"/>
                </a:solidFill>
              </a:rPr>
              <a:t> +=  </a:t>
            </a:r>
            <a:r>
              <a:rPr lang="en-US" b="1" dirty="0" err="1">
                <a:solidFill>
                  <a:srgbClr val="7030A0"/>
                </a:solidFill>
              </a:rPr>
              <a:t>coeff</a:t>
            </a:r>
            <a:r>
              <a:rPr lang="en-US" b="1" dirty="0">
                <a:solidFill>
                  <a:srgbClr val="7030A0"/>
                </a:solidFill>
              </a:rPr>
              <a:t>[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];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   }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94E05-1BA4-444C-A977-2F4C410C1637}"/>
              </a:ext>
            </a:extLst>
          </p:cNvPr>
          <p:cNvSpPr txBox="1"/>
          <p:nvPr/>
        </p:nvSpPr>
        <p:spPr>
          <a:xfrm>
            <a:off x="6288258" y="1216856"/>
            <a:ext cx="4380914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            if(exp &gt;= 1) 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      </a:t>
            </a:r>
            <a:r>
              <a:rPr lang="en-US" b="1" dirty="0" err="1">
                <a:solidFill>
                  <a:srgbClr val="7030A0"/>
                </a:solidFill>
              </a:rPr>
              <a:t>retVal</a:t>
            </a:r>
            <a:r>
              <a:rPr lang="en-US" b="1" dirty="0">
                <a:solidFill>
                  <a:srgbClr val="7030A0"/>
                </a:solidFill>
              </a:rPr>
              <a:t> += "x";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   if(exp &gt; 1) 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      </a:t>
            </a:r>
            <a:r>
              <a:rPr lang="en-US" b="1" dirty="0" err="1">
                <a:solidFill>
                  <a:srgbClr val="7030A0"/>
                </a:solidFill>
              </a:rPr>
              <a:t>retVal</a:t>
            </a:r>
            <a:r>
              <a:rPr lang="en-US" b="1" dirty="0">
                <a:solidFill>
                  <a:srgbClr val="7030A0"/>
                </a:solidFill>
              </a:rPr>
              <a:t> +=  "^" + exp + " ";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   else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      </a:t>
            </a:r>
            <a:r>
              <a:rPr lang="en-US" b="1" dirty="0" err="1">
                <a:solidFill>
                  <a:srgbClr val="7030A0"/>
                </a:solidFill>
              </a:rPr>
              <a:t>retVal</a:t>
            </a:r>
            <a:r>
              <a:rPr lang="en-US" b="1" dirty="0">
                <a:solidFill>
                  <a:srgbClr val="7030A0"/>
                </a:solidFill>
              </a:rPr>
              <a:t> +=  " ";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}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exp--;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}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return </a:t>
            </a:r>
            <a:r>
              <a:rPr lang="en-US" b="1" dirty="0" err="1">
                <a:solidFill>
                  <a:srgbClr val="7030A0"/>
                </a:solidFill>
              </a:rPr>
              <a:t>retVal</a:t>
            </a:r>
            <a:r>
              <a:rPr lang="en-US" b="1" dirty="0">
                <a:solidFill>
                  <a:srgbClr val="7030A0"/>
                </a:solidFill>
              </a:rPr>
              <a:t>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}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2481E2-3767-49A1-B308-D2F803DC87A2}"/>
              </a:ext>
            </a:extLst>
          </p:cNvPr>
          <p:cNvSpPr txBox="1"/>
          <p:nvPr/>
        </p:nvSpPr>
        <p:spPr>
          <a:xfrm>
            <a:off x="3460652" y="2656060"/>
            <a:ext cx="2827606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Show + before term if it is</a:t>
            </a:r>
          </a:p>
          <a:p>
            <a:r>
              <a:rPr lang="en-US" dirty="0">
                <a:solidFill>
                  <a:srgbClr val="FF0000"/>
                </a:solidFill>
              </a:rPr>
              <a:t>not the 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and positive.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C5868-0772-441D-AA22-B73D650CD762}"/>
              </a:ext>
            </a:extLst>
          </p:cNvPr>
          <p:cNvSpPr txBox="1"/>
          <p:nvPr/>
        </p:nvSpPr>
        <p:spPr>
          <a:xfrm>
            <a:off x="3460652" y="3302391"/>
            <a:ext cx="2827606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show terms with a </a:t>
            </a:r>
          </a:p>
          <a:p>
            <a:r>
              <a:rPr lang="en-US" dirty="0">
                <a:solidFill>
                  <a:srgbClr val="FF0000"/>
                </a:solidFill>
              </a:rPr>
              <a:t>non-zero coefficient.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4E993-7B29-4CB5-B36F-C757648CF290}"/>
              </a:ext>
            </a:extLst>
          </p:cNvPr>
          <p:cNvSpPr txBox="1"/>
          <p:nvPr/>
        </p:nvSpPr>
        <p:spPr>
          <a:xfrm>
            <a:off x="3460652" y="3948722"/>
            <a:ext cx="2827606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show </a:t>
            </a:r>
            <a:r>
              <a:rPr lang="en-US" dirty="0" err="1">
                <a:solidFill>
                  <a:srgbClr val="FF0000"/>
                </a:solidFill>
              </a:rPr>
              <a:t>coeff</a:t>
            </a:r>
            <a:r>
              <a:rPr lang="en-US" dirty="0">
                <a:solidFill>
                  <a:srgbClr val="FF0000"/>
                </a:solidFill>
              </a:rPr>
              <a:t> if not 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F9921-2401-4613-B548-D5239BEFF304}"/>
              </a:ext>
            </a:extLst>
          </p:cNvPr>
          <p:cNvSpPr txBox="1"/>
          <p:nvPr/>
        </p:nvSpPr>
        <p:spPr>
          <a:xfrm>
            <a:off x="4189828" y="4554857"/>
            <a:ext cx="2098430" cy="92333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the coefficient is</a:t>
            </a:r>
          </a:p>
          <a:p>
            <a:r>
              <a:rPr lang="en-US" dirty="0">
                <a:solidFill>
                  <a:srgbClr val="FF0000"/>
                </a:solidFill>
              </a:rPr>
              <a:t>an integer, show it in integer form.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CB9E8F-790C-475D-A460-72567036C28F}"/>
              </a:ext>
            </a:extLst>
          </p:cNvPr>
          <p:cNvSpPr txBox="1"/>
          <p:nvPr/>
        </p:nvSpPr>
        <p:spPr>
          <a:xfrm>
            <a:off x="8705556" y="3386680"/>
            <a:ext cx="2827606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show x if it is to a </a:t>
            </a:r>
          </a:p>
          <a:p>
            <a:r>
              <a:rPr lang="en-US" dirty="0">
                <a:solidFill>
                  <a:srgbClr val="FF0000"/>
                </a:solidFill>
              </a:rPr>
              <a:t>non-zero exponent.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B4B77-011C-45B1-8A7C-B55CF24A9013}"/>
              </a:ext>
            </a:extLst>
          </p:cNvPr>
          <p:cNvSpPr txBox="1"/>
          <p:nvPr/>
        </p:nvSpPr>
        <p:spPr>
          <a:xfrm>
            <a:off x="9639886" y="4033011"/>
            <a:ext cx="1893276" cy="92333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show the exponent if it is squared or higher.</a:t>
            </a:r>
          </a:p>
        </p:txBody>
      </p:sp>
    </p:spTree>
    <p:extLst>
      <p:ext uri="{BB962C8B-B14F-4D97-AF65-F5344CB8AC3E}">
        <p14:creationId xmlns:p14="http://schemas.microsoft.com/office/powerpoint/2010/main" val="422448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1090-D73A-4341-9BF7-36AC9CD18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31"/>
            <a:ext cx="10515600" cy="1325563"/>
          </a:xfrm>
        </p:spPr>
        <p:txBody>
          <a:bodyPr/>
          <a:lstStyle/>
          <a:p>
            <a:r>
              <a:rPr lang="en-US" dirty="0"/>
              <a:t>Binary search              Bisection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11C09-D0DD-464A-AC0D-2E2DB277A8FB}"/>
              </a:ext>
            </a:extLst>
          </p:cNvPr>
          <p:cNvSpPr txBox="1"/>
          <p:nvPr/>
        </p:nvSpPr>
        <p:spPr>
          <a:xfrm>
            <a:off x="838199" y="1206305"/>
            <a:ext cx="4852181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//pre: left &amp; right are valid indexes of array</a:t>
            </a:r>
          </a:p>
          <a:p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FF0000"/>
                </a:solidFill>
              </a:rPr>
              <a:t>post:returns</a:t>
            </a:r>
            <a:r>
              <a:rPr lang="en-US" dirty="0">
                <a:solidFill>
                  <a:srgbClr val="FF0000"/>
                </a:solidFill>
              </a:rPr>
              <a:t> index of key withing array,</a:t>
            </a:r>
          </a:p>
          <a:p>
            <a:r>
              <a:rPr lang="en-US" dirty="0">
                <a:solidFill>
                  <a:srgbClr val="FF0000"/>
                </a:solidFill>
              </a:rPr>
              <a:t>//         searching between indexes left &amp; right</a:t>
            </a:r>
          </a:p>
          <a:p>
            <a:r>
              <a:rPr lang="en-US" b="1" dirty="0">
                <a:solidFill>
                  <a:srgbClr val="7030A0"/>
                </a:solidFill>
              </a:rPr>
              <a:t>private static int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(int[]array, int key, 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                                                      int left, int right)</a:t>
            </a: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if(left &gt; right)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      return -1;	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	</a:t>
            </a:r>
          </a:p>
          <a:p>
            <a:r>
              <a:rPr lang="en-US" b="1" dirty="0">
                <a:solidFill>
                  <a:srgbClr val="7030A0"/>
                </a:solidFill>
              </a:rPr>
              <a:t>	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int mid = (</a:t>
            </a:r>
            <a:r>
              <a:rPr lang="en-US" b="1" dirty="0" err="1">
                <a:solidFill>
                  <a:srgbClr val="7030A0"/>
                </a:solidFill>
              </a:rPr>
              <a:t>left+right</a:t>
            </a:r>
            <a:r>
              <a:rPr lang="en-US" b="1" dirty="0">
                <a:solidFill>
                  <a:srgbClr val="7030A0"/>
                </a:solidFill>
              </a:rPr>
              <a:t>)/2;	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     if(array[mid] == key)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      return mid;	</a:t>
            </a:r>
          </a:p>
          <a:p>
            <a:r>
              <a:rPr lang="en-US" b="1" dirty="0">
                <a:solidFill>
                  <a:srgbClr val="7030A0"/>
                </a:solidFill>
              </a:rPr>
              <a:t>	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     if(key &lt; array[mid])		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 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left, mid – 1);       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binHelper</a:t>
            </a:r>
            <a:r>
              <a:rPr lang="en-US" b="1" dirty="0">
                <a:solidFill>
                  <a:srgbClr val="7030A0"/>
                </a:solidFill>
              </a:rPr>
              <a:t> (array, key, mid+1, right);           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94E05-1BA4-444C-A977-2F4C410C1637}"/>
              </a:ext>
            </a:extLst>
          </p:cNvPr>
          <p:cNvSpPr txBox="1"/>
          <p:nvPr/>
        </p:nvSpPr>
        <p:spPr>
          <a:xfrm>
            <a:off x="5690381" y="1206305"/>
            <a:ext cx="6168684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//pre: there exists a solution between lower &amp; upper</a:t>
            </a:r>
          </a:p>
          <a:p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 err="1">
                <a:solidFill>
                  <a:srgbClr val="FF0000"/>
                </a:solidFill>
              </a:rPr>
              <a:t>post:returns</a:t>
            </a:r>
            <a:r>
              <a:rPr lang="en-US" dirty="0">
                <a:solidFill>
                  <a:srgbClr val="FF0000"/>
                </a:solidFill>
              </a:rPr>
              <a:t> solution of a polynomial (</a:t>
            </a:r>
            <a:r>
              <a:rPr lang="en-US" dirty="0" err="1">
                <a:solidFill>
                  <a:srgbClr val="FF0000"/>
                </a:solidFill>
              </a:rPr>
              <a:t>coeff</a:t>
            </a:r>
            <a:r>
              <a:rPr lang="en-US" dirty="0">
                <a:solidFill>
                  <a:srgbClr val="FF0000"/>
                </a:solidFill>
              </a:rPr>
              <a:t> array),</a:t>
            </a:r>
          </a:p>
          <a:p>
            <a:r>
              <a:rPr lang="en-US" dirty="0">
                <a:solidFill>
                  <a:srgbClr val="FF0000"/>
                </a:solidFill>
              </a:rPr>
              <a:t>//         searching between values lower &amp; upper</a:t>
            </a:r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private double bisect(double lower, double upper)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{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if(</a:t>
            </a:r>
            <a:r>
              <a:rPr lang="en-US" b="1" dirty="0">
                <a:solidFill>
                  <a:srgbClr val="C00000"/>
                </a:solidFill>
              </a:rPr>
              <a:t>there is a solution at lower</a:t>
            </a:r>
            <a:r>
              <a:rPr lang="en-US" b="1" dirty="0">
                <a:solidFill>
                  <a:srgbClr val="7030A0"/>
                </a:solidFill>
              </a:rPr>
              <a:t>)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return lower;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if(</a:t>
            </a:r>
            <a:r>
              <a:rPr lang="en-US" b="1" dirty="0">
                <a:solidFill>
                  <a:srgbClr val="C00000"/>
                </a:solidFill>
              </a:rPr>
              <a:t>there is a solution at upper</a:t>
            </a:r>
            <a:r>
              <a:rPr lang="en-US" b="1" dirty="0">
                <a:solidFill>
                  <a:srgbClr val="7030A0"/>
                </a:solidFill>
              </a:rPr>
              <a:t>)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return upper;   </a:t>
            </a:r>
          </a:p>
          <a:p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double mid = </a:t>
            </a:r>
            <a:r>
              <a:rPr lang="en-US" b="1" dirty="0">
                <a:solidFill>
                  <a:srgbClr val="C00000"/>
                </a:solidFill>
              </a:rPr>
              <a:t>the middle point between lower &amp; upper 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if(</a:t>
            </a:r>
            <a:r>
              <a:rPr lang="en-US" b="1" dirty="0">
                <a:solidFill>
                  <a:srgbClr val="C00000"/>
                </a:solidFill>
              </a:rPr>
              <a:t>there is a solution at mid</a:t>
            </a:r>
            <a:r>
              <a:rPr lang="en-US" b="1" dirty="0">
                <a:solidFill>
                  <a:srgbClr val="7030A0"/>
                </a:solidFill>
              </a:rPr>
              <a:t>)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return mid;</a:t>
            </a:r>
          </a:p>
          <a:p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if(</a:t>
            </a:r>
            <a:r>
              <a:rPr lang="en-US" b="1" dirty="0">
                <a:solidFill>
                  <a:srgbClr val="C00000"/>
                </a:solidFill>
              </a:rPr>
              <a:t>solve(lower) and solve(mid) are different signs</a:t>
            </a:r>
            <a:r>
              <a:rPr lang="en-US" b="1" dirty="0">
                <a:solidFill>
                  <a:srgbClr val="7030A0"/>
                </a:solidFill>
              </a:rPr>
              <a:t>)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return bisect(lower, mid);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return bisect(mid, upper);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F8BC53B-B799-44D3-80B9-9193C6BEC14B}"/>
              </a:ext>
            </a:extLst>
          </p:cNvPr>
          <p:cNvSpPr/>
          <p:nvPr/>
        </p:nvSpPr>
        <p:spPr>
          <a:xfrm>
            <a:off x="4825218" y="506437"/>
            <a:ext cx="787791" cy="478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0E81A1-01F9-4F33-A015-94C570851046}"/>
              </a:ext>
            </a:extLst>
          </p:cNvPr>
          <p:cNvSpPr txBox="1"/>
          <p:nvPr/>
        </p:nvSpPr>
        <p:spPr>
          <a:xfrm>
            <a:off x="3484880" y="3244334"/>
            <a:ext cx="246184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Terminating case(s)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BA8727-92A2-4045-BF3A-209824BB4409}"/>
              </a:ext>
            </a:extLst>
          </p:cNvPr>
          <p:cNvSpPr txBox="1"/>
          <p:nvPr/>
        </p:nvSpPr>
        <p:spPr>
          <a:xfrm>
            <a:off x="3484879" y="4182792"/>
            <a:ext cx="2461845" cy="92333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Find the point in the middle.  If it is what we want, return it.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CFF8B-88CB-4CCD-9EEC-9F61536251AE}"/>
              </a:ext>
            </a:extLst>
          </p:cNvPr>
          <p:cNvSpPr txBox="1"/>
          <p:nvPr/>
        </p:nvSpPr>
        <p:spPr>
          <a:xfrm>
            <a:off x="3484880" y="5275046"/>
            <a:ext cx="2461846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Continue on left or right</a:t>
            </a:r>
          </a:p>
        </p:txBody>
      </p:sp>
    </p:spTree>
    <p:extLst>
      <p:ext uri="{BB962C8B-B14F-4D97-AF65-F5344CB8AC3E}">
        <p14:creationId xmlns:p14="http://schemas.microsoft.com/office/powerpoint/2010/main" val="196845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E5B6-EFA7-4729-BB1B-6A18C8D6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Extension: what other results would be good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5A563-24FD-490F-8504-9C0778320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767"/>
            <a:ext cx="10515600" cy="2169599"/>
          </a:xfrm>
        </p:spPr>
        <p:txBody>
          <a:bodyPr>
            <a:normAutofit/>
          </a:bodyPr>
          <a:lstStyle/>
          <a:p>
            <a:r>
              <a:rPr lang="en-US" dirty="0"/>
              <a:t>In addition to solving for the real roots of a polynomial, it would be nice to know:</a:t>
            </a:r>
          </a:p>
          <a:p>
            <a:pPr lvl="1"/>
            <a:r>
              <a:rPr lang="en-US" dirty="0"/>
              <a:t>Local max and mins (turning points)</a:t>
            </a:r>
          </a:p>
          <a:p>
            <a:pPr lvl="1"/>
            <a:r>
              <a:rPr lang="en-US" dirty="0"/>
              <a:t>Global max and mins (max and min turning points)</a:t>
            </a:r>
          </a:p>
          <a:p>
            <a:pPr lvl="1"/>
            <a:r>
              <a:rPr lang="en-US" dirty="0"/>
              <a:t>Any imaginary roots that can be easily found (like from quadratics)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F48A59F-0789-4D01-8E36-9D1F12C4E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93366"/>
            <a:ext cx="9936480" cy="40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4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1330</Words>
  <Application>Microsoft Office PowerPoint</Application>
  <PresentationFormat>Widescreen</PresentationFormat>
  <Paragraphs>112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Bisection Suggestions</vt:lpstr>
      <vt:lpstr>How many solutions should we look for?</vt:lpstr>
      <vt:lpstr>How many solutions should we look for?</vt:lpstr>
      <vt:lpstr>Other helper methods for readability</vt:lpstr>
      <vt:lpstr>Other helper methods for readability</vt:lpstr>
      <vt:lpstr>Binary search              Bisection method</vt:lpstr>
      <vt:lpstr>Extension: what other results would be good to know?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Bisection Suggestions</dc:title>
  <dc:creator>Oberle, Doug R</dc:creator>
  <cp:lastModifiedBy>Oberle, Doug R</cp:lastModifiedBy>
  <cp:revision>9</cp:revision>
  <dcterms:created xsi:type="dcterms:W3CDTF">2021-04-13T14:49:47Z</dcterms:created>
  <dcterms:modified xsi:type="dcterms:W3CDTF">2022-03-08T20:30:59Z</dcterms:modified>
</cp:coreProperties>
</file>