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6" r:id="rId5"/>
    <p:sldId id="264" r:id="rId6"/>
    <p:sldId id="267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FF93-0BAF-52C5-EE86-91442267E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B11B2-A51D-8309-C773-90DE8C792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A75D8-294B-2A7A-7AA6-E3BFA5F4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D01B-6ACC-48BB-BA0B-4E05D086850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F3D6-8E5D-93C3-BB58-6F0B63EE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2E7B-39D6-446A-6511-F12B1A59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F62-2766-4137-A6D2-26E39C91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8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599D-D83D-7528-215C-B84C5E67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75D37-BD96-98F4-242A-06511AB8C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99205-DAFC-403E-E865-2A108965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D01B-6ACC-48BB-BA0B-4E05D086850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52B3-BE7C-0B5E-E946-CDD1AB14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14A-22C7-4952-A31B-A6EFD6F5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F62-2766-4137-A6D2-26E39C91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0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32499-C59D-FAD5-5CE4-E73E1D9D5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F9FFA-8DD1-4625-0BC4-F19DCB9F7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0682-629D-6E46-5E37-A4F20402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D01B-6ACC-48BB-BA0B-4E05D086850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01DA-2EE0-B081-30EF-23543FB9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2371E-B397-B05C-1063-B7BAD3A4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F62-2766-4137-A6D2-26E39C91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36A0-FB5E-EE19-C4C5-E4477DD6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9441-08EE-4D8B-ADC7-95C2EBB7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6E56-59D7-924F-91AE-722FF4F8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D01B-6ACC-48BB-BA0B-4E05D086850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9412-930B-FC26-156A-A9FBCEDB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0CCD-A226-8361-93B7-B002D6C7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F62-2766-4137-A6D2-26E39C91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F1EF-8E9F-29CA-F7D4-BB49F9BE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36B45-C049-F52C-7DCF-965EA63D7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6027-6E75-6541-33B3-F701C7B8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D01B-6ACC-48BB-BA0B-4E05D086850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828D-3558-E19D-D02A-D0F9648D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913EE-5FF8-DABF-825F-DA32287A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F62-2766-4137-A6D2-26E39C91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5A0C-75F2-3C80-424A-0A686461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CC06-6B9F-FEFD-6AFD-CC8C9BF2E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9E9EC-53EC-777F-1BE5-3A00AEBA0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4D660-314A-D41A-558D-F79F616B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D01B-6ACC-48BB-BA0B-4E05D086850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B2CE4-E043-9329-6465-278BFC78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5072F-8361-0078-1DEB-53D95A76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F62-2766-4137-A6D2-26E39C91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2982-E2BE-4738-874D-6956A2A3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0F160-8647-86F8-F9F7-E7AD8994E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3AC0B-8CEB-0F53-44A7-DFB7C5F3D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EB713-472E-D5CE-0E76-29640B2AF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D4C48-ABA5-DC32-F09B-066BC4EFD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B50D5-2B8C-5DC4-039E-21A26A40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D01B-6ACC-48BB-BA0B-4E05D086850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70293-0480-8DEA-E745-5E74D1CF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A0ED0-1F47-5181-CE06-D1C23625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F62-2766-4137-A6D2-26E39C91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7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3123-601B-0B0E-81B5-6876BD39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846D2-72E8-F811-8BC4-63B5B955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D01B-6ACC-48BB-BA0B-4E05D086850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32594-603D-1C3F-2A44-C925BD02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35BFF-40DA-0ACE-4454-785A7B1D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F62-2766-4137-A6D2-26E39C91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6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03018-A6BA-2713-9C44-BBEC7126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D01B-6ACC-48BB-BA0B-4E05D086850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484BF-0D39-1C04-968A-F7FA5F2B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2A623-7840-79B7-4D32-A0B1D92A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F62-2766-4137-A6D2-26E39C91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1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E242-B623-2634-6528-025BC7A8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3630-492D-5A59-1A6F-BCBE9720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38A9B-34E0-3DE3-A1FC-3F1806366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9410D-79E8-D359-9A56-BEF4819F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D01B-6ACC-48BB-BA0B-4E05D086850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5406A-2994-2611-7B42-D67A472F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3A524-D576-9440-FA94-78E169F6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F62-2766-4137-A6D2-26E39C91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5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1A14-CBB8-C70E-D0AE-F89860C5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20643-5E1A-8EBF-CE8F-91C81FAD2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9F993-FA8F-0597-16A3-DA38E4635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3C41D-AB03-2C4C-A6E4-791AC2AD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D01B-6ACC-48BB-BA0B-4E05D086850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A1FA-8941-73A7-BDB8-B8A017E6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802AF-FDEC-2E15-7A54-541D19D2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FF62-2766-4137-A6D2-26E39C91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08A6D-DAD3-8A54-7DF3-8EA93FD8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A2D51-B0D8-19BB-1226-9FFF214E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DDC0-5636-C84A-0336-6B3C083D3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D01B-6ACC-48BB-BA0B-4E05D086850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9386-0804-393B-1CE5-99E6A3EAF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C508-2537-C7F8-459C-B7243221E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FF62-2766-4137-A6D2-26E39C91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7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awt/Color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rcle patterns on sand">
            <a:extLst>
              <a:ext uri="{FF2B5EF4-FFF2-40B4-BE49-F238E27FC236}">
                <a16:creationId xmlns:a16="http://schemas.microsoft.com/office/drawing/2014/main" id="{5528C679-A7A6-A5D9-E22F-FEB624C80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6" b="240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839A8-4C90-5906-B364-62EDB14DE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Sand 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A6ABE-9A7F-F556-7F59-D3DC11FE4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Color object and inversion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8665-EB42-703B-0424-F2E342AF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Sand Art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A58BF1-43A0-0CA1-98C6-6A833B483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09" y="1690688"/>
            <a:ext cx="562184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3A6B6-E455-DB8A-8E00-7D5EAC9DF515}"/>
              </a:ext>
            </a:extLst>
          </p:cNvPr>
          <p:cNvSpPr txBox="1"/>
          <p:nvPr/>
        </p:nvSpPr>
        <p:spPr>
          <a:xfrm>
            <a:off x="389106" y="1690688"/>
            <a:ext cx="58463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will allow you to drop colored sand from the top of the screen like falling snow.</a:t>
            </a:r>
          </a:p>
          <a:p>
            <a:r>
              <a:rPr lang="en-US" dirty="0"/>
              <a:t>Draw platforms to catch the sand and remove them to witness entropy.</a:t>
            </a:r>
          </a:p>
          <a:p>
            <a:endParaRPr lang="en-US" dirty="0"/>
          </a:p>
          <a:p>
            <a:r>
              <a:rPr lang="en-US" dirty="0"/>
              <a:t>The cursor can be toggled between 3 states with right-mouse click or the INSERT key:</a:t>
            </a:r>
          </a:p>
          <a:p>
            <a:r>
              <a:rPr lang="en-US" dirty="0"/>
              <a:t>Draw tool: mouse wheel or + - keys to change brush size</a:t>
            </a:r>
          </a:p>
          <a:p>
            <a:r>
              <a:rPr lang="en-US" dirty="0"/>
              <a:t>Remove tool: will erase platforms</a:t>
            </a:r>
          </a:p>
          <a:p>
            <a:r>
              <a:rPr lang="en-US" dirty="0"/>
              <a:t>Shower tool: sand will fall from the moveable shower head</a:t>
            </a:r>
          </a:p>
          <a:p>
            <a:endParaRPr lang="en-US" dirty="0"/>
          </a:p>
          <a:p>
            <a:r>
              <a:rPr lang="en-US" dirty="0"/>
              <a:t>The color of the sand can be directed using r, g, b sliders or randomized in different ways.</a:t>
            </a:r>
          </a:p>
          <a:p>
            <a:endParaRPr lang="en-US" dirty="0"/>
          </a:p>
          <a:p>
            <a:r>
              <a:rPr lang="en-US" dirty="0"/>
              <a:t>You will add the ability to invert the colors or flip the screen in multiples of 90 degrees.</a:t>
            </a:r>
          </a:p>
        </p:txBody>
      </p:sp>
    </p:spTree>
    <p:extLst>
      <p:ext uri="{BB962C8B-B14F-4D97-AF65-F5344CB8AC3E}">
        <p14:creationId xmlns:p14="http://schemas.microsoft.com/office/powerpoint/2010/main" val="256812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67F6-D04D-47B6-9C3B-7BF69B7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java.awt.Color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9CB1-9065-368B-4EBC-461D33E44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Java Color object can be used to give color to </a:t>
            </a:r>
            <a:r>
              <a:rPr lang="en-US" dirty="0" err="1"/>
              <a:t>JPanels</a:t>
            </a:r>
            <a:r>
              <a:rPr lang="en-US" dirty="0"/>
              <a:t> and </a:t>
            </a:r>
            <a:r>
              <a:rPr lang="en-US" dirty="0" err="1"/>
              <a:t>BufferedImages</a:t>
            </a:r>
            <a:r>
              <a:rPr lang="en-US" dirty="0"/>
              <a:t> to fill up frames.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Colors are comprised of 4 primary data-fields:</a:t>
            </a:r>
          </a:p>
          <a:p>
            <a:pPr marL="0" indent="0">
              <a:buNone/>
            </a:pPr>
            <a:r>
              <a:rPr lang="en-US" dirty="0"/>
              <a:t>red value 	(0-255)</a:t>
            </a:r>
          </a:p>
          <a:p>
            <a:pPr marL="0" indent="0">
              <a:buNone/>
            </a:pPr>
            <a:r>
              <a:rPr lang="en-US" dirty="0"/>
              <a:t>green value 	(0-255)</a:t>
            </a:r>
          </a:p>
          <a:p>
            <a:pPr marL="0" indent="0">
              <a:buNone/>
            </a:pPr>
            <a:r>
              <a:rPr lang="en-US" dirty="0"/>
              <a:t>blue value 	(0-255)</a:t>
            </a:r>
          </a:p>
          <a:p>
            <a:pPr marL="0" indent="0">
              <a:buNone/>
            </a:pPr>
            <a:r>
              <a:rPr lang="en-US" dirty="0"/>
              <a:t>alpha value 	(0-255)	</a:t>
            </a:r>
            <a:r>
              <a:rPr lang="en-US" dirty="0">
                <a:solidFill>
                  <a:srgbClr val="FF0000"/>
                </a:solidFill>
              </a:rPr>
              <a:t>//transparency amount, 0==transparent</a:t>
            </a:r>
          </a:p>
        </p:txBody>
      </p:sp>
    </p:spTree>
    <p:extLst>
      <p:ext uri="{BB962C8B-B14F-4D97-AF65-F5344CB8AC3E}">
        <p14:creationId xmlns:p14="http://schemas.microsoft.com/office/powerpoint/2010/main" val="310330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67F6-D04D-47B6-9C3B-7BF69B7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java.awt.Color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9CB1-9065-368B-4EBC-461D33E4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675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</a:t>
            </a:r>
            <a:r>
              <a:rPr lang="en-US" sz="1800" dirty="0">
                <a:solidFill>
                  <a:srgbClr val="C00000"/>
                </a:solidFill>
              </a:rPr>
              <a:t>red</a:t>
            </a:r>
            <a:r>
              <a:rPr lang="en-US" sz="1800" dirty="0"/>
              <a:t>,     </a:t>
            </a:r>
            <a:r>
              <a:rPr lang="en-US" sz="1800" dirty="0">
                <a:solidFill>
                  <a:srgbClr val="00B050"/>
                </a:solidFill>
              </a:rPr>
              <a:t>green</a:t>
            </a:r>
            <a:r>
              <a:rPr lang="en-US" sz="1800" dirty="0"/>
              <a:t>,       </a:t>
            </a:r>
            <a:r>
              <a:rPr lang="en-US" sz="1800" dirty="0">
                <a:solidFill>
                  <a:srgbClr val="0070C0"/>
                </a:solidFill>
              </a:rPr>
              <a:t>blue</a:t>
            </a:r>
          </a:p>
          <a:p>
            <a:pPr marL="0" indent="0">
              <a:buNone/>
            </a:pPr>
            <a:r>
              <a:rPr lang="en-US" dirty="0"/>
              <a:t>Color </a:t>
            </a:r>
            <a:r>
              <a:rPr lang="en-US" dirty="0" err="1"/>
              <a:t>fullRed</a:t>
            </a:r>
            <a:r>
              <a:rPr lang="en-US" dirty="0"/>
              <a:t>     = new Color(255,   0,       0);</a:t>
            </a:r>
          </a:p>
          <a:p>
            <a:pPr marL="0" indent="0">
              <a:buNone/>
            </a:pPr>
            <a:r>
              <a:rPr lang="en-US" dirty="0"/>
              <a:t>Color </a:t>
            </a:r>
            <a:r>
              <a:rPr lang="en-US" dirty="0" err="1"/>
              <a:t>fullGreen</a:t>
            </a:r>
            <a:r>
              <a:rPr lang="en-US" dirty="0"/>
              <a:t> = new Color(0,     255,     0);</a:t>
            </a:r>
          </a:p>
          <a:p>
            <a:pPr marL="0" indent="0">
              <a:buNone/>
            </a:pPr>
            <a:r>
              <a:rPr lang="en-US" dirty="0"/>
              <a:t>Color </a:t>
            </a:r>
            <a:r>
              <a:rPr lang="en-US" dirty="0" err="1"/>
              <a:t>fullBlue</a:t>
            </a:r>
            <a:r>
              <a:rPr lang="en-US" dirty="0"/>
              <a:t>    = new Color(0,       0,   255);</a:t>
            </a:r>
          </a:p>
          <a:p>
            <a:pPr marL="0" indent="0">
              <a:buNone/>
            </a:pPr>
            <a:r>
              <a:rPr lang="en-US" dirty="0"/>
              <a:t>Color purple      = new Color(150,   0,   200);</a:t>
            </a:r>
          </a:p>
          <a:p>
            <a:pPr marL="0" indent="0">
              <a:buNone/>
            </a:pPr>
            <a:r>
              <a:rPr lang="en-US" dirty="0"/>
              <a:t>Color cyan         = new Color(0,     255, 255);</a:t>
            </a:r>
          </a:p>
          <a:p>
            <a:pPr marL="0" indent="0">
              <a:buNone/>
            </a:pPr>
            <a:r>
              <a:rPr lang="en-US" dirty="0"/>
              <a:t>Color black        = new Color(0,         0,      0);</a:t>
            </a:r>
          </a:p>
          <a:p>
            <a:pPr marL="0" indent="0">
              <a:buNone/>
            </a:pPr>
            <a:r>
              <a:rPr lang="en-US" dirty="0"/>
              <a:t>Color white       = new Color(255, 255, 255);</a:t>
            </a:r>
          </a:p>
          <a:p>
            <a:pPr marL="0" indent="0">
              <a:buNone/>
            </a:pPr>
            <a:r>
              <a:rPr lang="en-US" dirty="0"/>
              <a:t>Color gray          = new Color(127, 127, 127);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45AF5-36AF-9DC6-3637-D82A74EFE865}"/>
              </a:ext>
            </a:extLst>
          </p:cNvPr>
          <p:cNvSpPr txBox="1"/>
          <p:nvPr/>
        </p:nvSpPr>
        <p:spPr>
          <a:xfrm>
            <a:off x="7414953" y="2227811"/>
            <a:ext cx="4106487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Any color can be created by mixing values of red, green and blue.</a:t>
            </a:r>
          </a:p>
          <a:p>
            <a:endParaRPr lang="en-US" dirty="0"/>
          </a:p>
          <a:p>
            <a:r>
              <a:rPr lang="en-US" dirty="0"/>
              <a:t>Values must be between 0 and 255.  Any value out of that range will throw a run-time error.</a:t>
            </a:r>
          </a:p>
          <a:p>
            <a:endParaRPr lang="en-US" dirty="0"/>
          </a:p>
          <a:p>
            <a:r>
              <a:rPr lang="en-US" dirty="0"/>
              <a:t>If all three values for r, g, b are the same, you will have some shade of gray between black and white.</a:t>
            </a:r>
          </a:p>
          <a:p>
            <a:endParaRPr lang="en-US" dirty="0"/>
          </a:p>
          <a:p>
            <a:r>
              <a:rPr lang="en-US" dirty="0"/>
              <a:t>Colors can be used to outline or fill shapes in Graphics or for text drawn out to panels.</a:t>
            </a:r>
          </a:p>
        </p:txBody>
      </p:sp>
    </p:spTree>
    <p:extLst>
      <p:ext uri="{BB962C8B-B14F-4D97-AF65-F5344CB8AC3E}">
        <p14:creationId xmlns:p14="http://schemas.microsoft.com/office/powerpoint/2010/main" val="410237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E1B6-0C7B-4655-9D58-E1495BEA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/>
          <a:lstStyle/>
          <a:p>
            <a:pPr algn="ctr"/>
            <a:r>
              <a:rPr lang="en-US" dirty="0"/>
              <a:t>Color and the alpha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8251-550F-4881-94FE-743A4811F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182"/>
            <a:ext cx="10515600" cy="5114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java.awt.Color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Color c1 = new Color(red, green, blue);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Color c2 = new Color(red, green, blue, alpha);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Color c3 = </a:t>
            </a:r>
            <a:r>
              <a:rPr lang="en-US" sz="1400" dirty="0" err="1"/>
              <a:t>Color.ORANGE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1400" dirty="0"/>
              <a:t>c3 = c3.darker();</a:t>
            </a:r>
          </a:p>
          <a:p>
            <a:pPr marL="0" indent="0">
              <a:buNone/>
            </a:pPr>
            <a:r>
              <a:rPr lang="en-US" sz="1400" dirty="0"/>
              <a:t>Color c4 = c1.brighter().brighter();</a:t>
            </a:r>
          </a:p>
          <a:p>
            <a:pPr marL="0" indent="0">
              <a:buNone/>
            </a:pPr>
            <a:r>
              <a:rPr lang="en-US" sz="1400" dirty="0"/>
              <a:t>int r = </a:t>
            </a:r>
            <a:r>
              <a:rPr lang="en-US" sz="1400"/>
              <a:t>c3.getRed</a:t>
            </a:r>
            <a:r>
              <a:rPr lang="en-US" sz="1400" dirty="0"/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6C00B-01AF-44EB-ADCC-8A4C67F06EB9}"/>
              </a:ext>
            </a:extLst>
          </p:cNvPr>
          <p:cNvSpPr txBox="1"/>
          <p:nvPr/>
        </p:nvSpPr>
        <p:spPr>
          <a:xfrm>
            <a:off x="2863273" y="1112909"/>
            <a:ext cx="403629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Integer values between 0 and 255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8D2137A-D870-48FF-87DC-239CB911AAFC}"/>
              </a:ext>
            </a:extLst>
          </p:cNvPr>
          <p:cNvSpPr/>
          <p:nvPr/>
        </p:nvSpPr>
        <p:spPr>
          <a:xfrm>
            <a:off x="2946399" y="1482241"/>
            <a:ext cx="184728" cy="58670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D4061-F7B1-446C-8273-8D6BC78CA9B6}"/>
              </a:ext>
            </a:extLst>
          </p:cNvPr>
          <p:cNvSpPr txBox="1"/>
          <p:nvPr/>
        </p:nvSpPr>
        <p:spPr>
          <a:xfrm>
            <a:off x="4077855" y="1856132"/>
            <a:ext cx="27570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Transparency value:</a:t>
            </a:r>
          </a:p>
          <a:p>
            <a:r>
              <a:rPr lang="en-US" dirty="0"/>
              <a:t>0 (invisible) to 255 (solid)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E17C638-B528-4554-97A6-75BF2839F0E3}"/>
              </a:ext>
            </a:extLst>
          </p:cNvPr>
          <p:cNvSpPr/>
          <p:nvPr/>
        </p:nvSpPr>
        <p:spPr>
          <a:xfrm rot="1102088">
            <a:off x="3985491" y="2430293"/>
            <a:ext cx="184728" cy="58670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2C5E7E-50BB-4544-AAEE-ECDB3A026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508" y="2892944"/>
            <a:ext cx="2885714" cy="3695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EFDB4E-BC5C-4670-B2BB-8DA63B7DE23A}"/>
              </a:ext>
            </a:extLst>
          </p:cNvPr>
          <p:cNvSpPr txBox="1"/>
          <p:nvPr/>
        </p:nvSpPr>
        <p:spPr>
          <a:xfrm>
            <a:off x="3650022" y="3728214"/>
            <a:ext cx="22612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 use a pre-defined color code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A0B6A80-51D3-4CF0-9D0B-D38B0E297BAC}"/>
              </a:ext>
            </a:extLst>
          </p:cNvPr>
          <p:cNvSpPr/>
          <p:nvPr/>
        </p:nvSpPr>
        <p:spPr>
          <a:xfrm>
            <a:off x="5911274" y="3929135"/>
            <a:ext cx="988290" cy="27341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FBB25A-5A4A-46B9-B954-6873565BEE1F}"/>
              </a:ext>
            </a:extLst>
          </p:cNvPr>
          <p:cNvSpPr/>
          <p:nvPr/>
        </p:nvSpPr>
        <p:spPr>
          <a:xfrm rot="10800000">
            <a:off x="2876467" y="3914674"/>
            <a:ext cx="773555" cy="27341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1E61D9-551A-40C7-9FE4-664042F9806E}"/>
              </a:ext>
            </a:extLst>
          </p:cNvPr>
          <p:cNvSpPr txBox="1"/>
          <p:nvPr/>
        </p:nvSpPr>
        <p:spPr>
          <a:xfrm>
            <a:off x="3845962" y="4748436"/>
            <a:ext cx="31644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https://docs.oracle.com/javase/7/docs/api/java/awt/Color.html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interesting methods here.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5D09C92-A93D-4CBE-AE93-0CF60E55910D}"/>
              </a:ext>
            </a:extLst>
          </p:cNvPr>
          <p:cNvSpPr/>
          <p:nvPr/>
        </p:nvSpPr>
        <p:spPr>
          <a:xfrm rot="10800000">
            <a:off x="3072407" y="5075190"/>
            <a:ext cx="773555" cy="27341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4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67F6-D04D-47B6-9C3B-7BF69B7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java.awt.Color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9CB1-9065-368B-4EBC-461D33E4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80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inverse of any color can be found with some simple arithmetic.  Look for the pattern: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2000" u="sng" dirty="0"/>
              <a:t>Color</a:t>
            </a:r>
            <a:r>
              <a:rPr lang="en-US" sz="2000" dirty="0"/>
              <a:t>			       </a:t>
            </a:r>
            <a:r>
              <a:rPr lang="en-US" sz="2000" u="sng" dirty="0"/>
              <a:t>Inverse</a:t>
            </a:r>
          </a:p>
          <a:p>
            <a:pPr marL="0" indent="0">
              <a:buNone/>
            </a:pPr>
            <a:r>
              <a:rPr lang="en-US" sz="2000" dirty="0"/>
              <a:t>	red 	(255, 0, 0)		cyan 	(0, 255, 255)</a:t>
            </a:r>
          </a:p>
          <a:p>
            <a:pPr marL="0" indent="0">
              <a:buNone/>
            </a:pPr>
            <a:r>
              <a:rPr lang="en-US" sz="2000" dirty="0"/>
              <a:t>	green 	(0, 255, 0)		purple 	(255, 0, 255)</a:t>
            </a:r>
          </a:p>
          <a:p>
            <a:pPr marL="0" indent="0">
              <a:buNone/>
            </a:pPr>
            <a:r>
              <a:rPr lang="en-US" sz="2000" dirty="0"/>
              <a:t>	white 	(255,255,255)		black 	(0, 0, 0)</a:t>
            </a:r>
          </a:p>
          <a:p>
            <a:pPr marL="0" indent="0">
              <a:buNone/>
            </a:pPr>
            <a:r>
              <a:rPr lang="en-US" sz="2000" dirty="0"/>
              <a:t>	gray 	(127, 127, 127)		gray 	(127, 127, 127)</a:t>
            </a:r>
          </a:p>
          <a:p>
            <a:pPr marL="0" indent="0">
              <a:buNone/>
            </a:pPr>
            <a:r>
              <a:rPr lang="en-US" sz="2000" dirty="0"/>
              <a:t>                rand1 	(6, 75, 209)           		rand 2	(249, 180, 46)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43E4B35E-C3EA-05CF-8C17-EE25D10C8C3B}"/>
              </a:ext>
            </a:extLst>
          </p:cNvPr>
          <p:cNvSpPr/>
          <p:nvPr/>
        </p:nvSpPr>
        <p:spPr>
          <a:xfrm>
            <a:off x="4530436" y="3241964"/>
            <a:ext cx="806335" cy="187036"/>
          </a:xfrm>
          <a:prstGeom prst="left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AC82144E-5D4B-C2C7-DAD4-E34E703D071D}"/>
              </a:ext>
            </a:extLst>
          </p:cNvPr>
          <p:cNvSpPr/>
          <p:nvPr/>
        </p:nvSpPr>
        <p:spPr>
          <a:xfrm>
            <a:off x="4530436" y="3586652"/>
            <a:ext cx="806335" cy="187036"/>
          </a:xfrm>
          <a:prstGeom prst="left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35FA997-D752-9464-92B4-4EF072C402A2}"/>
              </a:ext>
            </a:extLst>
          </p:cNvPr>
          <p:cNvSpPr/>
          <p:nvPr/>
        </p:nvSpPr>
        <p:spPr>
          <a:xfrm>
            <a:off x="4530436" y="4001294"/>
            <a:ext cx="806335" cy="187036"/>
          </a:xfrm>
          <a:prstGeom prst="left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DE74B45-C0E2-6615-C5BA-9972FCBD3EBE}"/>
              </a:ext>
            </a:extLst>
          </p:cNvPr>
          <p:cNvSpPr/>
          <p:nvPr/>
        </p:nvSpPr>
        <p:spPr>
          <a:xfrm>
            <a:off x="4530436" y="4415936"/>
            <a:ext cx="806335" cy="187036"/>
          </a:xfrm>
          <a:prstGeom prst="left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0F502C3-2CD7-5A8E-C177-501FA8401986}"/>
              </a:ext>
            </a:extLst>
          </p:cNvPr>
          <p:cNvSpPr/>
          <p:nvPr/>
        </p:nvSpPr>
        <p:spPr>
          <a:xfrm>
            <a:off x="4530435" y="4821768"/>
            <a:ext cx="806335" cy="187036"/>
          </a:xfrm>
          <a:prstGeom prst="left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23CE-6B3A-877F-5AAB-D8A6581E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Inverting the Colors in Sand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1909-710F-9472-782A-95BBF7DA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909" cy="43513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E65D00"/>
                </a:solidFill>
              </a:rPr>
              <a:t>//pre : c!= null.</a:t>
            </a:r>
            <a:br>
              <a:rPr lang="en-US" sz="1800" dirty="0">
                <a:solidFill>
                  <a:srgbClr val="E65D00"/>
                </a:solidFill>
              </a:rPr>
            </a:br>
            <a:r>
              <a:rPr lang="en-US" sz="1800" dirty="0">
                <a:solidFill>
                  <a:srgbClr val="E65D00"/>
                </a:solidFill>
              </a:rPr>
              <a:t>//post: returns the inverted color from the one sent as c.</a:t>
            </a:r>
            <a:br>
              <a:rPr lang="en-US" sz="1800" dirty="0">
                <a:solidFill>
                  <a:srgbClr val="E65D00"/>
                </a:solidFill>
              </a:rPr>
            </a:br>
            <a:r>
              <a:rPr lang="en-US" sz="1800" dirty="0">
                <a:solidFill>
                  <a:srgbClr val="941EDF"/>
                </a:solidFill>
              </a:rPr>
              <a:t>public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941EDF"/>
                </a:solidFill>
              </a:rPr>
              <a:t>static</a:t>
            </a:r>
            <a:r>
              <a:rPr lang="en-US" sz="1800" dirty="0">
                <a:solidFill>
                  <a:srgbClr val="000000"/>
                </a:solidFill>
              </a:rPr>
              <a:t> Color invert(Color c)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{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   </a:t>
            </a:r>
            <a:r>
              <a:rPr lang="en-US" sz="1800" dirty="0">
                <a:solidFill>
                  <a:srgbClr val="941EDF"/>
                </a:solidFill>
              </a:rPr>
              <a:t>return</a:t>
            </a:r>
            <a:r>
              <a:rPr lang="en-US" sz="1800" dirty="0">
                <a:solidFill>
                  <a:srgbClr val="000000"/>
                </a:solidFill>
              </a:rPr>
              <a:t> c;      </a:t>
            </a:r>
            <a:r>
              <a:rPr lang="en-US" sz="1800" dirty="0">
                <a:solidFill>
                  <a:srgbClr val="E65D00"/>
                </a:solidFill>
              </a:rPr>
              <a:t>//temporary return statement to keep things compiling</a:t>
            </a:r>
            <a:br>
              <a:rPr lang="en-US" sz="1800" dirty="0">
                <a:solidFill>
                  <a:srgbClr val="E65D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}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  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E65D00"/>
                </a:solidFill>
              </a:rPr>
              <a:t>//pre:   m!= null.</a:t>
            </a:r>
            <a:br>
              <a:rPr lang="en-US" sz="1800" dirty="0">
                <a:solidFill>
                  <a:srgbClr val="E65D00"/>
                </a:solidFill>
              </a:rPr>
            </a:br>
            <a:r>
              <a:rPr lang="en-US" sz="1800" dirty="0">
                <a:solidFill>
                  <a:srgbClr val="E65D00"/>
                </a:solidFill>
              </a:rPr>
              <a:t>//post:  for each non-null element of m, changes it to its inverted color.</a:t>
            </a:r>
            <a:br>
              <a:rPr lang="en-US" sz="1800" dirty="0">
                <a:solidFill>
                  <a:srgbClr val="E65D00"/>
                </a:solidFill>
              </a:rPr>
            </a:br>
            <a:r>
              <a:rPr lang="en-US" sz="1800" dirty="0">
                <a:solidFill>
                  <a:srgbClr val="E65D00"/>
                </a:solidFill>
              </a:rPr>
              <a:t>//           skips any color with the value skip1 and skip2, leaving them unchanged.</a:t>
            </a:r>
            <a:br>
              <a:rPr lang="en-US" sz="1800" dirty="0">
                <a:solidFill>
                  <a:srgbClr val="E65D00"/>
                </a:solidFill>
              </a:rPr>
            </a:br>
            <a:r>
              <a:rPr lang="en-US" sz="1800" dirty="0">
                <a:solidFill>
                  <a:srgbClr val="941EDF"/>
                </a:solidFill>
              </a:rPr>
              <a:t>public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941EDF"/>
                </a:solidFill>
              </a:rPr>
              <a:t>static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941EDF"/>
                </a:solidFill>
              </a:rPr>
              <a:t>void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invertColors</a:t>
            </a:r>
            <a:r>
              <a:rPr lang="en-US" sz="1800" dirty="0">
                <a:solidFill>
                  <a:srgbClr val="000000"/>
                </a:solidFill>
              </a:rPr>
              <a:t>(Color[][]m, Color skip1, Color skip2)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{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 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9B224-3F17-E62B-188B-2CC40EA41F8C}"/>
              </a:ext>
            </a:extLst>
          </p:cNvPr>
          <p:cNvSpPr txBox="1"/>
          <p:nvPr/>
        </p:nvSpPr>
        <p:spPr>
          <a:xfrm>
            <a:off x="2177934" y="4851457"/>
            <a:ext cx="904424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2-D array m is comprised of Color objects for each pixel of colored sand.</a:t>
            </a:r>
          </a:p>
          <a:p>
            <a:r>
              <a:rPr lang="en-US" dirty="0"/>
              <a:t>Some elements in the array m will be null which should be skipped.</a:t>
            </a:r>
          </a:p>
          <a:p>
            <a:r>
              <a:rPr lang="en-US" dirty="0"/>
              <a:t>skip1 is the color of the platforms which should not be inverted.</a:t>
            </a:r>
          </a:p>
          <a:p>
            <a:r>
              <a:rPr lang="en-US" dirty="0"/>
              <a:t>skip2 is the color of the background which should also be left alone.</a:t>
            </a:r>
          </a:p>
          <a:p>
            <a:r>
              <a:rPr lang="en-US" dirty="0"/>
              <a:t>The invert method will not change the color sent, rather it will return a new instance of a color.</a:t>
            </a:r>
          </a:p>
        </p:txBody>
      </p:sp>
    </p:spTree>
    <p:extLst>
      <p:ext uri="{BB962C8B-B14F-4D97-AF65-F5344CB8AC3E}">
        <p14:creationId xmlns:p14="http://schemas.microsoft.com/office/powerpoint/2010/main" val="295979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1E8648E-1DAA-E646-4044-EE9758673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818"/>
            <a:ext cx="10515600" cy="4052951"/>
          </a:xfr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4123CE-6B3A-877F-5AAB-D8A6581E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Inverting the Colors in Sand Art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22F577DD-66B3-3FAF-2BC9-494E10DB1A5C}"/>
              </a:ext>
            </a:extLst>
          </p:cNvPr>
          <p:cNvSpPr/>
          <p:nvPr/>
        </p:nvSpPr>
        <p:spPr>
          <a:xfrm>
            <a:off x="5303520" y="4001293"/>
            <a:ext cx="1579418" cy="421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836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Sand Art</vt:lpstr>
      <vt:lpstr>Sand Art</vt:lpstr>
      <vt:lpstr>java.awt.Color</vt:lpstr>
      <vt:lpstr>java.awt.Color</vt:lpstr>
      <vt:lpstr>Color and the alpha channel</vt:lpstr>
      <vt:lpstr>java.awt.Color</vt:lpstr>
      <vt:lpstr>Inverting the Colors in Sand Art</vt:lpstr>
      <vt:lpstr>Inverting the Colors in Sand Art</vt:lpstr>
    </vt:vector>
  </TitlesOfParts>
  <Company>Fairfax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 Art</dc:title>
  <dc:creator>Oberle, Doug R</dc:creator>
  <cp:lastModifiedBy>Oberle, Doug R</cp:lastModifiedBy>
  <cp:revision>9</cp:revision>
  <dcterms:created xsi:type="dcterms:W3CDTF">2024-03-24T01:20:33Z</dcterms:created>
  <dcterms:modified xsi:type="dcterms:W3CDTF">2024-03-24T12:19:28Z</dcterms:modified>
</cp:coreProperties>
</file>