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4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5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6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3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DCEB2-09A8-41D7-8FEE-4C8480D6DF48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06B47-C5B3-42AA-882D-E963B182A6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0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Linked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new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71612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Any class that implements the interface MUST define all interface methods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class Tank extends Vehicle </a:t>
            </a:r>
            <a:r>
              <a:rPr lang="en-US" sz="2400" b="1" dirty="0"/>
              <a:t>implements Movable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Tank()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super();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C00000"/>
                </a:solidFill>
              </a:rPr>
              <a:t>//now I MUST define all Movable methods: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</a:t>
            </a:r>
            <a:r>
              <a:rPr lang="en-US" sz="2400" dirty="0">
                <a:solidFill>
                  <a:srgbClr val="C00000"/>
                </a:solidFill>
              </a:rPr>
              <a:t>//void gas(), void brake(), and void turn()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867400" y="1752600"/>
            <a:ext cx="137160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Interfaces bring consistency between unrelated classes that implement the same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Tanks implement Movable, as do Trucks, Cars and Motorcycles.</a:t>
            </a:r>
          </a:p>
          <a:p>
            <a:pPr lvl="1"/>
            <a:r>
              <a:rPr lang="en-US" dirty="0"/>
              <a:t>Now we are guaranteed that all four classes have commonly named methods gas(), brake() and turn(), each with different implementations from one to another.</a:t>
            </a:r>
          </a:p>
          <a:p>
            <a:r>
              <a:rPr lang="en-US" dirty="0"/>
              <a:t>Even though these four classes might not be related, they are consistent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56348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interface classification can be used as an argument for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nascarRace</a:t>
            </a:r>
            <a:r>
              <a:rPr lang="en-US" sz="2400" b="1" dirty="0">
                <a:solidFill>
                  <a:srgbClr val="7030A0"/>
                </a:solidFill>
              </a:rPr>
              <a:t>(Movable </a:t>
            </a:r>
            <a:r>
              <a:rPr lang="en-US" sz="2400" b="1" dirty="0" err="1">
                <a:solidFill>
                  <a:srgbClr val="7030A0"/>
                </a:solidFill>
              </a:rPr>
              <a:t>arg</a:t>
            </a:r>
            <a:r>
              <a:rPr lang="en-US" sz="24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=0;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&lt;50;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arg.gas</a:t>
            </a:r>
            <a:r>
              <a:rPr lang="en-US" sz="2200" b="1" dirty="0">
                <a:solidFill>
                  <a:srgbClr val="7030A0"/>
                </a:solidFill>
              </a:rPr>
              <a:t>();           		</a:t>
            </a:r>
            <a:r>
              <a:rPr lang="en-US" sz="2200" dirty="0">
                <a:solidFill>
                  <a:srgbClr val="C00000"/>
                </a:solidFill>
              </a:rPr>
              <a:t>//every Movable MUST have these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     </a:t>
            </a:r>
            <a:r>
              <a:rPr lang="en-US" sz="2200" b="1" dirty="0" err="1">
                <a:solidFill>
                  <a:srgbClr val="7030A0"/>
                </a:solidFill>
              </a:rPr>
              <a:t>arg.turn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 can send to this method a Tank, Truck, Car or Motorcycle, because they are all Movable.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 can send to this method ANY kind of object that implements Movable</a:t>
            </a:r>
          </a:p>
        </p:txBody>
      </p:sp>
    </p:spTree>
    <p:extLst>
      <p:ext uri="{BB962C8B-B14F-4D97-AF65-F5344CB8AC3E}">
        <p14:creationId xmlns:p14="http://schemas.microsoft.com/office/powerpoint/2010/main" val="142102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good to have interfaces?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between classes is good.</a:t>
            </a:r>
          </a:p>
          <a:p>
            <a:r>
              <a:rPr lang="en-US" dirty="0"/>
              <a:t>Common interfaces will give you immediate knowledge about how some objects work (and what they can do).</a:t>
            </a:r>
          </a:p>
          <a:p>
            <a:r>
              <a:rPr lang="en-US" dirty="0"/>
              <a:t>There are some methods that you want to be able to work with many different kinds of objects, even though they are unrelated:</a:t>
            </a:r>
          </a:p>
          <a:p>
            <a:pPr lvl="1"/>
            <a:r>
              <a:rPr lang="en-US" dirty="0"/>
              <a:t>Sorting collections of Strings or Cars or Players</a:t>
            </a:r>
          </a:p>
        </p:txBody>
      </p:sp>
    </p:spTree>
    <p:extLst>
      <p:ext uri="{BB962C8B-B14F-4D97-AF65-F5344CB8AC3E}">
        <p14:creationId xmlns:p14="http://schemas.microsoft.com/office/powerpoint/2010/main" val="302429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interface Comparable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public abstract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(Object other);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Any class that implements Comparable must define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(Object other)</a:t>
            </a:r>
            <a:r>
              <a:rPr lang="en-US" dirty="0"/>
              <a:t> concretely.</a:t>
            </a:r>
          </a:p>
        </p:txBody>
      </p:sp>
    </p:spTree>
    <p:extLst>
      <p:ext uri="{BB962C8B-B14F-4D97-AF65-F5344CB8AC3E}">
        <p14:creationId xmlns:p14="http://schemas.microsoft.com/office/powerpoint/2010/main" val="68330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(Object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compareTo</a:t>
            </a:r>
            <a:r>
              <a:rPr lang="en-US" dirty="0"/>
              <a:t> should:</a:t>
            </a:r>
          </a:p>
          <a:p>
            <a:pPr marL="0" indent="0">
              <a:buNone/>
            </a:pPr>
            <a:r>
              <a:rPr lang="en-US" dirty="0"/>
              <a:t>	return a negative if 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 is less than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</a:p>
          <a:p>
            <a:pPr marL="0" indent="0">
              <a:buNone/>
            </a:pPr>
            <a:r>
              <a:rPr lang="en-US" dirty="0"/>
              <a:t>	return a positive if 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 is greater than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</a:p>
          <a:p>
            <a:pPr marL="0" indent="0">
              <a:buNone/>
            </a:pPr>
            <a:r>
              <a:rPr lang="en-US" dirty="0"/>
              <a:t>	return zero if 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 is equal to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C00000"/>
                </a:solidFill>
              </a:rPr>
              <a:t>this</a:t>
            </a:r>
            <a:r>
              <a:rPr lang="en-US" dirty="0"/>
              <a:t>” is the object that is calling </a:t>
            </a:r>
            <a:r>
              <a:rPr lang="en-US" dirty="0" err="1"/>
              <a:t>compareTo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  <a:r>
              <a:rPr lang="en-US" dirty="0"/>
              <a:t>” is the object that is sent as an argument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2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is this good?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that we now can guarantee that EVERY object that implements Comparable has the method </a:t>
            </a: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(Object </a:t>
            </a:r>
            <a:r>
              <a:rPr lang="en-US" b="1" dirty="0">
                <a:solidFill>
                  <a:srgbClr val="00B050"/>
                </a:solidFill>
              </a:rPr>
              <a:t>other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.</a:t>
            </a:r>
          </a:p>
          <a:p>
            <a:r>
              <a:rPr lang="en-US" dirty="0"/>
              <a:t>We can now have a sorting method that will sort a collection of Comparable objects:  comparing objects to one another is what </a:t>
            </a:r>
            <a:r>
              <a:rPr lang="en-US" dirty="0" err="1"/>
              <a:t>compareTo</a:t>
            </a:r>
            <a:r>
              <a:rPr lang="en-US" dirty="0"/>
              <a:t> does.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2"/>
            <a:ext cx="5105400" cy="4114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void </a:t>
            </a:r>
            <a:r>
              <a:rPr lang="en-US" sz="2000" b="1" dirty="0" err="1">
                <a:solidFill>
                  <a:srgbClr val="7030A0"/>
                </a:solidFill>
              </a:rPr>
              <a:t>selSort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/>
              <a:t>Comparable</a:t>
            </a:r>
            <a:r>
              <a:rPr lang="en-US" sz="2000" b="1" dirty="0">
                <a:solidFill>
                  <a:srgbClr val="7030A0"/>
                </a:solidFill>
              </a:rPr>
              <a:t> [] array)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=0;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array.length</a:t>
            </a:r>
            <a:r>
              <a:rPr lang="en-US" sz="2000" b="1" dirty="0">
                <a:solidFill>
                  <a:srgbClr val="7030A0"/>
                </a:solidFill>
              </a:rPr>
              <a:t>;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min =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for(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j=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; j&lt;</a:t>
            </a:r>
            <a:r>
              <a:rPr lang="en-US" sz="2000" b="1" dirty="0" err="1">
                <a:solidFill>
                  <a:srgbClr val="7030A0"/>
                </a:solidFill>
              </a:rPr>
              <a:t>array.length</a:t>
            </a:r>
            <a:r>
              <a:rPr lang="en-US" sz="2000" b="1" dirty="0">
                <a:solidFill>
                  <a:srgbClr val="7030A0"/>
                </a:solidFill>
              </a:rPr>
              <a:t>; j++)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if(array[j].</a:t>
            </a:r>
            <a:r>
              <a:rPr lang="en-US" sz="2000" b="1" dirty="0" err="1"/>
              <a:t>compareTo</a:t>
            </a:r>
            <a:r>
              <a:rPr lang="en-US" sz="2000" b="1" dirty="0">
                <a:solidFill>
                  <a:srgbClr val="7030A0"/>
                </a:solidFill>
              </a:rPr>
              <a:t>(array[min]) &lt; 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     min = j;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swap(array, </a:t>
            </a:r>
            <a:r>
              <a:rPr lang="en-US" sz="2000" b="1" dirty="0" err="1">
                <a:solidFill>
                  <a:srgbClr val="7030A0"/>
                </a:solidFill>
              </a:rPr>
              <a:t>i</a:t>
            </a:r>
            <a:r>
              <a:rPr lang="en-US" sz="2000" b="1" dirty="0">
                <a:solidFill>
                  <a:srgbClr val="7030A0"/>
                </a:solidFill>
              </a:rPr>
              <a:t>, min);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914400"/>
            <a:ext cx="49530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1371600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send this method an array of ANY kind of object that implements Comparable:</a:t>
            </a:r>
          </a:p>
          <a:p>
            <a:r>
              <a:rPr lang="en-US" sz="2000" dirty="0"/>
              <a:t>Strings, Cars, Integer Objects, Double Objects, Players, Weightlifters, etc.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86400" y="1219200"/>
            <a:ext cx="1600200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81200" y="5181601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line of code says:  if (array[j] is less than array[min]).</a:t>
            </a:r>
          </a:p>
          <a:p>
            <a:r>
              <a:rPr lang="en-US" sz="2000" dirty="0"/>
              <a:t>Being Comparable means we can assume the objects have the method </a:t>
            </a:r>
            <a:r>
              <a:rPr lang="en-US" sz="2000" dirty="0" err="1"/>
              <a:t>compareTo</a:t>
            </a:r>
            <a:r>
              <a:rPr lang="en-US" sz="2000" dirty="0"/>
              <a:t>, which is what drives the sorting method.</a:t>
            </a:r>
          </a:p>
          <a:p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00600" y="3429000"/>
            <a:ext cx="1485900" cy="1752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6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 Rock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5344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public class Rock implements Comparable	</a:t>
            </a:r>
            <a:r>
              <a:rPr lang="en-US" sz="3800" dirty="0">
                <a:solidFill>
                  <a:srgbClr val="C00000"/>
                </a:solidFill>
              </a:rPr>
              <a:t>//in Rock.java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private String color;			</a:t>
            </a:r>
            <a:r>
              <a:rPr lang="en-US" sz="3800" dirty="0">
                <a:solidFill>
                  <a:srgbClr val="C00000"/>
                </a:solidFill>
              </a:rPr>
              <a:t>//data fields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private double weight;</a:t>
            </a:r>
          </a:p>
          <a:p>
            <a:pPr marL="0" indent="0">
              <a:buNone/>
            </a:pP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public Rock()				public Rock(String c, double w)	</a:t>
            </a: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{					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color = “</a:t>
            </a:r>
            <a:r>
              <a:rPr lang="en-US" sz="3800" b="1" dirty="0">
                <a:solidFill>
                  <a:srgbClr val="C00000"/>
                </a:solidFill>
              </a:rPr>
              <a:t>grey</a:t>
            </a:r>
            <a:r>
              <a:rPr lang="en-US" sz="3800" b="1" dirty="0">
                <a:solidFill>
                  <a:srgbClr val="7030A0"/>
                </a:solidFill>
              </a:rPr>
              <a:t>”;			     	     color = c;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weight = 0.5;			     	     weight = w;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}					}</a:t>
            </a:r>
          </a:p>
          <a:p>
            <a:pPr marL="0" indent="0">
              <a:buNone/>
            </a:pP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public </a:t>
            </a:r>
            <a:r>
              <a:rPr lang="en-US" sz="3800" b="1" dirty="0" err="1">
                <a:solidFill>
                  <a:srgbClr val="7030A0"/>
                </a:solidFill>
              </a:rPr>
              <a:t>int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compareTo</a:t>
            </a:r>
            <a:r>
              <a:rPr lang="en-US" sz="3800" b="1" dirty="0">
                <a:solidFill>
                  <a:srgbClr val="7030A0"/>
                </a:solidFill>
              </a:rPr>
              <a:t>(Object </a:t>
            </a:r>
            <a:r>
              <a:rPr lang="en-US" sz="3800" b="1" dirty="0" err="1">
                <a:solidFill>
                  <a:srgbClr val="7030A0"/>
                </a:solidFill>
              </a:rPr>
              <a:t>arg</a:t>
            </a:r>
            <a:r>
              <a:rPr lang="en-US" sz="3800" b="1" dirty="0">
                <a:solidFill>
                  <a:srgbClr val="7030A0"/>
                </a:solidFill>
              </a:rPr>
              <a:t>)		</a:t>
            </a:r>
            <a:r>
              <a:rPr lang="en-US" sz="3800" dirty="0">
                <a:solidFill>
                  <a:srgbClr val="C00000"/>
                </a:solidFill>
              </a:rPr>
              <a:t>//method signature MUST be like this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Rock other = (Rock)(</a:t>
            </a:r>
            <a:r>
              <a:rPr lang="en-US" sz="3800" b="1" dirty="0" err="1">
                <a:solidFill>
                  <a:srgbClr val="7030A0"/>
                </a:solidFill>
              </a:rPr>
              <a:t>arg</a:t>
            </a:r>
            <a:r>
              <a:rPr lang="en-US" sz="3800" b="1" dirty="0">
                <a:solidFill>
                  <a:srgbClr val="7030A0"/>
                </a:solidFill>
              </a:rPr>
              <a:t>);		</a:t>
            </a:r>
            <a:r>
              <a:rPr lang="en-US" sz="3800" dirty="0">
                <a:solidFill>
                  <a:srgbClr val="C00000"/>
                </a:solidFill>
              </a:rPr>
              <a:t>//cast </a:t>
            </a:r>
            <a:r>
              <a:rPr lang="en-US" sz="3800" dirty="0" err="1">
                <a:solidFill>
                  <a:srgbClr val="C00000"/>
                </a:solidFill>
              </a:rPr>
              <a:t>arg</a:t>
            </a:r>
            <a:r>
              <a:rPr lang="en-US" sz="3800" dirty="0">
                <a:solidFill>
                  <a:srgbClr val="C00000"/>
                </a:solidFill>
              </a:rPr>
              <a:t> into a Rock (called other)</a:t>
            </a: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if(</a:t>
            </a:r>
            <a:r>
              <a:rPr lang="en-US" sz="3800" b="1" dirty="0" err="1">
                <a:solidFill>
                  <a:srgbClr val="7030A0"/>
                </a:solidFill>
              </a:rPr>
              <a:t>this.weight</a:t>
            </a:r>
            <a:r>
              <a:rPr lang="en-US" sz="3800" b="1" dirty="0">
                <a:solidFill>
                  <a:srgbClr val="7030A0"/>
                </a:solidFill>
              </a:rPr>
              <a:t> &gt; </a:t>
            </a:r>
            <a:r>
              <a:rPr lang="en-US" sz="3800" b="1" dirty="0" err="1">
                <a:solidFill>
                  <a:srgbClr val="7030A0"/>
                </a:solidFill>
              </a:rPr>
              <a:t>other.weight</a:t>
            </a:r>
            <a:r>
              <a:rPr lang="en-US" sz="3800" b="1" dirty="0">
                <a:solidFill>
                  <a:srgbClr val="7030A0"/>
                </a:solidFill>
              </a:rPr>
              <a:t>)		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    return 1;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if(</a:t>
            </a:r>
            <a:r>
              <a:rPr lang="en-US" sz="3800" b="1" dirty="0" err="1">
                <a:solidFill>
                  <a:srgbClr val="7030A0"/>
                </a:solidFill>
              </a:rPr>
              <a:t>other.weight</a:t>
            </a:r>
            <a:r>
              <a:rPr lang="en-US" sz="3800" b="1" dirty="0">
                <a:solidFill>
                  <a:srgbClr val="7030A0"/>
                </a:solidFill>
              </a:rPr>
              <a:t> &gt; </a:t>
            </a:r>
            <a:r>
              <a:rPr lang="en-US" sz="3800" b="1" dirty="0" err="1">
                <a:solidFill>
                  <a:srgbClr val="7030A0"/>
                </a:solidFill>
              </a:rPr>
              <a:t>this.weight</a:t>
            </a:r>
            <a:r>
              <a:rPr lang="en-US" sz="3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    return -1;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return 0;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838200"/>
            <a:ext cx="83820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2667000" cy="1485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2207623"/>
            <a:ext cx="3352800" cy="14880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8509" y="3848100"/>
            <a:ext cx="4334691" cy="25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8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 Rock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534400" cy="5715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public class Rock implements Comparable	</a:t>
            </a:r>
            <a:r>
              <a:rPr lang="en-US" sz="3800" dirty="0">
                <a:solidFill>
                  <a:srgbClr val="C00000"/>
                </a:solidFill>
              </a:rPr>
              <a:t>//in Rock.java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private String color;			</a:t>
            </a:r>
            <a:r>
              <a:rPr lang="en-US" sz="3800" dirty="0">
                <a:solidFill>
                  <a:srgbClr val="C00000"/>
                </a:solidFill>
              </a:rPr>
              <a:t>//data fields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private double weight;</a:t>
            </a:r>
          </a:p>
          <a:p>
            <a:pPr marL="0" indent="0">
              <a:buNone/>
            </a:pP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</a:t>
            </a:r>
            <a:r>
              <a:rPr lang="en-US" sz="3800" dirty="0"/>
              <a:t>Defining </a:t>
            </a:r>
            <a:r>
              <a:rPr lang="en-US" sz="3800" dirty="0" err="1"/>
              <a:t>compareTo</a:t>
            </a:r>
            <a:r>
              <a:rPr lang="en-US" sz="3800" dirty="0"/>
              <a:t>(</a:t>
            </a:r>
            <a:r>
              <a:rPr lang="en-US" sz="3800" dirty="0" err="1"/>
              <a:t>arg</a:t>
            </a:r>
            <a:r>
              <a:rPr lang="en-US" sz="3800" dirty="0"/>
              <a:t>) for any Object</a:t>
            </a:r>
            <a:r>
              <a:rPr lang="en-US" sz="3800" b="1" dirty="0">
                <a:solidFill>
                  <a:srgbClr val="7030A0"/>
                </a:solidFill>
              </a:rPr>
              <a:t>  	</a:t>
            </a:r>
            <a:endParaRPr lang="en-US" sz="3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</a:t>
            </a:r>
            <a:r>
              <a:rPr lang="en-US" sz="3800" dirty="0"/>
              <a:t>1)  method signature MUST be public </a:t>
            </a:r>
            <a:r>
              <a:rPr lang="en-US" sz="3800" dirty="0" err="1"/>
              <a:t>int</a:t>
            </a:r>
            <a:r>
              <a:rPr lang="en-US" sz="3800" dirty="0"/>
              <a:t> </a:t>
            </a:r>
            <a:r>
              <a:rPr lang="en-US" sz="3800" dirty="0" err="1"/>
              <a:t>compareTo</a:t>
            </a:r>
            <a:r>
              <a:rPr lang="en-US" sz="3800" dirty="0"/>
              <a:t>(Object </a:t>
            </a:r>
            <a:r>
              <a:rPr lang="en-US" sz="3800" dirty="0" err="1"/>
              <a:t>arg</a:t>
            </a:r>
            <a:r>
              <a:rPr lang="en-US" sz="3800" dirty="0"/>
              <a:t>)</a:t>
            </a: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</a:t>
            </a:r>
            <a:r>
              <a:rPr lang="en-US" sz="3800" dirty="0"/>
              <a:t>2)  cast </a:t>
            </a:r>
            <a:r>
              <a:rPr lang="en-US" sz="3800" dirty="0" err="1"/>
              <a:t>arg</a:t>
            </a:r>
            <a:r>
              <a:rPr lang="en-US" sz="3800" dirty="0"/>
              <a:t> into an instance of your Object type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dirty="0"/>
              <a:t>(other)</a:t>
            </a:r>
            <a:r>
              <a:rPr lang="en-US" sz="3800" b="1" dirty="0">
                <a:solidFill>
                  <a:srgbClr val="7030A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</a:t>
            </a:r>
            <a:r>
              <a:rPr lang="en-US" sz="3800" dirty="0"/>
              <a:t>3)  compare this’ data fields to other’s data fields to return a positive for this&gt;other</a:t>
            </a:r>
            <a:r>
              <a:rPr lang="en-US" sz="3800" b="1" dirty="0">
                <a:solidFill>
                  <a:srgbClr val="7030A0"/>
                </a:solidFill>
              </a:rPr>
              <a:t> ,    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</a:t>
            </a:r>
            <a:r>
              <a:rPr lang="en-US" sz="3800" dirty="0"/>
              <a:t>return a negative for this&lt;other or zero for this == other</a:t>
            </a: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public </a:t>
            </a:r>
            <a:r>
              <a:rPr lang="en-US" sz="3800" b="1" dirty="0" err="1">
                <a:solidFill>
                  <a:srgbClr val="7030A0"/>
                </a:solidFill>
              </a:rPr>
              <a:t>int</a:t>
            </a:r>
            <a:r>
              <a:rPr lang="en-US" sz="3800" b="1" dirty="0">
                <a:solidFill>
                  <a:srgbClr val="7030A0"/>
                </a:solidFill>
              </a:rPr>
              <a:t> </a:t>
            </a:r>
            <a:r>
              <a:rPr lang="en-US" sz="3800" b="1" dirty="0" err="1">
                <a:solidFill>
                  <a:srgbClr val="7030A0"/>
                </a:solidFill>
              </a:rPr>
              <a:t>compareTo</a:t>
            </a:r>
            <a:r>
              <a:rPr lang="en-US" sz="3800" b="1" dirty="0">
                <a:solidFill>
                  <a:srgbClr val="7030A0"/>
                </a:solidFill>
              </a:rPr>
              <a:t>(Object </a:t>
            </a:r>
            <a:r>
              <a:rPr lang="en-US" sz="3800" b="1" dirty="0" err="1">
                <a:solidFill>
                  <a:srgbClr val="7030A0"/>
                </a:solidFill>
              </a:rPr>
              <a:t>arg</a:t>
            </a:r>
            <a:r>
              <a:rPr lang="en-US" sz="3800" b="1" dirty="0">
                <a:solidFill>
                  <a:srgbClr val="7030A0"/>
                </a:solidFill>
              </a:rPr>
              <a:t>)		</a:t>
            </a:r>
            <a:r>
              <a:rPr lang="en-US" sz="3800" dirty="0">
                <a:solidFill>
                  <a:srgbClr val="C00000"/>
                </a:solidFill>
              </a:rPr>
              <a:t>//method signature MUST be like this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Rock other = (Rock)(</a:t>
            </a:r>
            <a:r>
              <a:rPr lang="en-US" sz="3800" b="1" dirty="0" err="1">
                <a:solidFill>
                  <a:srgbClr val="7030A0"/>
                </a:solidFill>
              </a:rPr>
              <a:t>arg</a:t>
            </a:r>
            <a:r>
              <a:rPr lang="en-US" sz="3800" b="1" dirty="0">
                <a:solidFill>
                  <a:srgbClr val="7030A0"/>
                </a:solidFill>
              </a:rPr>
              <a:t>);		</a:t>
            </a:r>
            <a:r>
              <a:rPr lang="en-US" sz="3800" dirty="0">
                <a:solidFill>
                  <a:srgbClr val="C00000"/>
                </a:solidFill>
              </a:rPr>
              <a:t>//cast </a:t>
            </a:r>
            <a:r>
              <a:rPr lang="en-US" sz="3800" dirty="0" err="1">
                <a:solidFill>
                  <a:srgbClr val="C00000"/>
                </a:solidFill>
              </a:rPr>
              <a:t>arg</a:t>
            </a:r>
            <a:r>
              <a:rPr lang="en-US" sz="3800" dirty="0">
                <a:solidFill>
                  <a:srgbClr val="C00000"/>
                </a:solidFill>
              </a:rPr>
              <a:t> into a Rock (called other)</a:t>
            </a:r>
            <a:endParaRPr lang="en-US" sz="3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if(</a:t>
            </a:r>
            <a:r>
              <a:rPr lang="en-US" sz="3800" b="1" dirty="0" err="1">
                <a:solidFill>
                  <a:srgbClr val="7030A0"/>
                </a:solidFill>
              </a:rPr>
              <a:t>this.weight</a:t>
            </a:r>
            <a:r>
              <a:rPr lang="en-US" sz="3800" b="1" dirty="0">
                <a:solidFill>
                  <a:srgbClr val="7030A0"/>
                </a:solidFill>
              </a:rPr>
              <a:t> &gt; </a:t>
            </a:r>
            <a:r>
              <a:rPr lang="en-US" sz="3800" b="1" dirty="0" err="1">
                <a:solidFill>
                  <a:srgbClr val="7030A0"/>
                </a:solidFill>
              </a:rPr>
              <a:t>other.weight</a:t>
            </a:r>
            <a:r>
              <a:rPr lang="en-US" sz="3800" b="1" dirty="0">
                <a:solidFill>
                  <a:srgbClr val="7030A0"/>
                </a:solidFill>
              </a:rPr>
              <a:t>)		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    return 1; 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if(</a:t>
            </a:r>
            <a:r>
              <a:rPr lang="en-US" sz="3800" b="1" dirty="0" err="1">
                <a:solidFill>
                  <a:srgbClr val="7030A0"/>
                </a:solidFill>
              </a:rPr>
              <a:t>other.weight</a:t>
            </a:r>
            <a:r>
              <a:rPr lang="en-US" sz="3800" b="1" dirty="0">
                <a:solidFill>
                  <a:srgbClr val="7030A0"/>
                </a:solidFill>
              </a:rPr>
              <a:t> &gt; </a:t>
            </a:r>
            <a:r>
              <a:rPr lang="en-US" sz="3800" b="1" dirty="0" err="1">
                <a:solidFill>
                  <a:srgbClr val="7030A0"/>
                </a:solidFill>
              </a:rPr>
              <a:t>this.weight</a:t>
            </a:r>
            <a:r>
              <a:rPr lang="en-US" sz="3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     return -1;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     return 0;</a:t>
            </a:r>
          </a:p>
          <a:p>
            <a:pPr marL="0" indent="0">
              <a:buNone/>
            </a:pPr>
            <a:r>
              <a:rPr lang="en-US" sz="38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838200"/>
            <a:ext cx="8382000" cy="571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8509" y="3848100"/>
            <a:ext cx="4334691" cy="255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639"/>
            <a:ext cx="10515600" cy="5973288"/>
          </a:xfrm>
        </p:spPr>
        <p:txBody>
          <a:bodyPr/>
          <a:lstStyle/>
          <a:p>
            <a:r>
              <a:rPr lang="en-US" dirty="0"/>
              <a:t>What is needed:</a:t>
            </a:r>
          </a:p>
          <a:p>
            <a:pPr marL="0" indent="0">
              <a:buNone/>
            </a:pPr>
            <a:r>
              <a:rPr lang="en-US" dirty="0"/>
              <a:t>A dynamically sized container class that can store any type of object, and know what other objects it has as neighbors.</a:t>
            </a:r>
          </a:p>
          <a:p>
            <a:pPr marL="0" indent="0">
              <a:buNone/>
            </a:pPr>
            <a:r>
              <a:rPr lang="en-US" dirty="0"/>
              <a:t>Consider the board game Risk:</a:t>
            </a:r>
          </a:p>
          <a:p>
            <a:r>
              <a:rPr lang="en-US" dirty="0"/>
              <a:t>For each territory, we need to know its unique name, the names of the other territories that it shares a border with and its state as an object (the name of the player that rules that territory and the number of armies on the territory).</a:t>
            </a:r>
          </a:p>
          <a:p>
            <a:r>
              <a:rPr lang="en-US" dirty="0"/>
              <a:t>A player can then see if they own a particular territory, and the names of all of the surrounding territories that it can attack.</a:t>
            </a:r>
          </a:p>
        </p:txBody>
      </p:sp>
    </p:spTree>
    <p:extLst>
      <p:ext uri="{BB962C8B-B14F-4D97-AF65-F5344CB8AC3E}">
        <p14:creationId xmlns:p14="http://schemas.microsoft.com/office/powerpoint/2010/main" val="189926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132" y="-463138"/>
            <a:ext cx="12730348" cy="7778338"/>
          </a:xfrm>
        </p:spPr>
      </p:pic>
    </p:spTree>
    <p:extLst>
      <p:ext uri="{BB962C8B-B14F-4D97-AF65-F5344CB8AC3E}">
        <p14:creationId xmlns:p14="http://schemas.microsoft.com/office/powerpoint/2010/main" val="28317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73132" y="-463138"/>
            <a:ext cx="12730348" cy="7778338"/>
          </a:xfrm>
        </p:spPr>
      </p:pic>
    </p:spTree>
    <p:extLst>
      <p:ext uri="{BB962C8B-B14F-4D97-AF65-F5344CB8AC3E}">
        <p14:creationId xmlns:p14="http://schemas.microsoft.com/office/powerpoint/2010/main" val="164212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7"/>
            <a:ext cx="10515600" cy="454272"/>
          </a:xfrm>
        </p:spPr>
        <p:txBody>
          <a:bodyPr>
            <a:noAutofit/>
          </a:bodyPr>
          <a:lstStyle/>
          <a:p>
            <a:r>
              <a:rPr lang="en-US" sz="2000" dirty="0"/>
              <a:t>					The assignment: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8769"/>
            <a:ext cx="10515600" cy="5488194"/>
          </a:xfrm>
        </p:spPr>
        <p:txBody>
          <a:bodyPr/>
          <a:lstStyle/>
          <a:p>
            <a:r>
              <a:rPr lang="en-US" dirty="0"/>
              <a:t>Consider the needs of the Linked Web data structure.</a:t>
            </a:r>
          </a:p>
          <a:p>
            <a:r>
              <a:rPr lang="en-US" dirty="0"/>
              <a:t>Form a group of 2 students.  Make sure at least 1 in the group has completed CS </a:t>
            </a:r>
            <a:r>
              <a:rPr lang="en-US"/>
              <a:t>Data Structures.</a:t>
            </a:r>
            <a:endParaRPr lang="en-US" dirty="0"/>
          </a:p>
          <a:p>
            <a:r>
              <a:rPr lang="en-US" dirty="0"/>
              <a:t>Create an interface for the Linked Web.  What methods should the container class have?</a:t>
            </a:r>
          </a:p>
          <a:p>
            <a:r>
              <a:rPr lang="en-US" dirty="0"/>
              <a:t>Create the Linked Web container class.</a:t>
            </a:r>
          </a:p>
          <a:p>
            <a:r>
              <a:rPr lang="en-US" dirty="0"/>
              <a:t>The team with the most efficient, most clever and most consistent Linked Web gets the greatest prize of all:  a shot at the title, and the great respect of your teacher and peers.</a:t>
            </a:r>
          </a:p>
        </p:txBody>
      </p:sp>
    </p:spTree>
    <p:extLst>
      <p:ext uri="{BB962C8B-B14F-4D97-AF65-F5344CB8AC3E}">
        <p14:creationId xmlns:p14="http://schemas.microsoft.com/office/powerpoint/2010/main" val="6981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Consistency among unrelated classes</a:t>
            </a:r>
          </a:p>
        </p:txBody>
      </p:sp>
    </p:spTree>
    <p:extLst>
      <p:ext uri="{BB962C8B-B14F-4D97-AF65-F5344CB8AC3E}">
        <p14:creationId xmlns:p14="http://schemas.microsoft.com/office/powerpoint/2010/main" val="71602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implements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interface is a collection of abstract methods (method headers with no code body)</a:t>
            </a:r>
          </a:p>
          <a:p>
            <a:r>
              <a:rPr lang="en-US" dirty="0"/>
              <a:t>Any class that implements the interface MUST define all interface methods</a:t>
            </a:r>
          </a:p>
          <a:p>
            <a:r>
              <a:rPr lang="en-US" dirty="0"/>
              <a:t>Interfaces bring consistency between unrelated classes that implement the same interface</a:t>
            </a:r>
          </a:p>
          <a:p>
            <a:r>
              <a:rPr lang="en-US" dirty="0"/>
              <a:t>An interface classification can be used as an argument for methods, meaning you can send ANY type of object that implements that interface</a:t>
            </a:r>
          </a:p>
        </p:txBody>
      </p:sp>
    </p:spTree>
    <p:extLst>
      <p:ext uri="{BB962C8B-B14F-4D97-AF65-F5344CB8AC3E}">
        <p14:creationId xmlns:p14="http://schemas.microsoft.com/office/powerpoint/2010/main" val="283492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interface is a collection of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interface Movable	</a:t>
            </a:r>
            <a:r>
              <a:rPr lang="en-US" sz="2400" dirty="0">
                <a:solidFill>
                  <a:srgbClr val="C00000"/>
                </a:solidFill>
              </a:rPr>
              <a:t>//for kinds of automobiles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gas();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brake();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turn();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do all automobiles need to know how to do?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5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interface is a collection of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interface Movable	</a:t>
            </a:r>
            <a:r>
              <a:rPr lang="en-US" sz="2400" dirty="0">
                <a:solidFill>
                  <a:srgbClr val="C00000"/>
                </a:solidFill>
              </a:rPr>
              <a:t>//for kinds of automobiles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gas();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brake();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abstract void turn();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/>
              <a:t>What do </a:t>
            </a:r>
            <a:r>
              <a:rPr lang="en-US" dirty="0"/>
              <a:t>all automobiles need to know how to do?   		</a:t>
            </a:r>
            <a:r>
              <a:rPr lang="en-US" b="1" dirty="0">
                <a:solidFill>
                  <a:srgbClr val="7030A0"/>
                </a:solidFill>
              </a:rPr>
              <a:t>gas()</a:t>
            </a:r>
            <a:r>
              <a:rPr lang="en-US" b="1" dirty="0"/>
              <a:t>, </a:t>
            </a:r>
            <a:r>
              <a:rPr lang="en-US" b="1" dirty="0">
                <a:solidFill>
                  <a:srgbClr val="7030A0"/>
                </a:solidFill>
              </a:rPr>
              <a:t>brake() </a:t>
            </a:r>
            <a:r>
              <a:rPr lang="en-US" b="1" dirty="0"/>
              <a:t>and </a:t>
            </a:r>
            <a:r>
              <a:rPr lang="en-US" b="1" dirty="0">
                <a:solidFill>
                  <a:srgbClr val="7030A0"/>
                </a:solidFill>
              </a:rPr>
              <a:t>turn()</a:t>
            </a:r>
          </a:p>
          <a:p>
            <a:pPr marL="0" indent="0">
              <a:buNone/>
            </a:pPr>
            <a:r>
              <a:rPr lang="en-US" dirty="0"/>
              <a:t>Any class that implements Movable must define these.</a:t>
            </a:r>
          </a:p>
        </p:txBody>
      </p:sp>
    </p:spTree>
    <p:extLst>
      <p:ext uri="{BB962C8B-B14F-4D97-AF65-F5344CB8AC3E}">
        <p14:creationId xmlns:p14="http://schemas.microsoft.com/office/powerpoint/2010/main" val="308272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1349</Words>
  <Application>Microsoft Office PowerPoint</Application>
  <PresentationFormat>Widescreen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The Linked Web</vt:lpstr>
      <vt:lpstr>PowerPoint Presentation</vt:lpstr>
      <vt:lpstr>PowerPoint Presentation</vt:lpstr>
      <vt:lpstr>PowerPoint Presentation</vt:lpstr>
      <vt:lpstr>     The assignment:</vt:lpstr>
      <vt:lpstr>The interface</vt:lpstr>
      <vt:lpstr>implements interface</vt:lpstr>
      <vt:lpstr>An interface is a collection of abstract methods</vt:lpstr>
      <vt:lpstr>An interface is a collection of abstract methods</vt:lpstr>
      <vt:lpstr> Any class that implements the interface MUST define all interface methods </vt:lpstr>
      <vt:lpstr> Interfaces bring consistency between unrelated classes that implement the same interface </vt:lpstr>
      <vt:lpstr>An interface classification can be used as an argument for methods</vt:lpstr>
      <vt:lpstr>Why is it good to have interfaces?</vt:lpstr>
      <vt:lpstr>The Comparable interface</vt:lpstr>
      <vt:lpstr>The Comparable interface</vt:lpstr>
      <vt:lpstr>So why is this good?</vt:lpstr>
      <vt:lpstr>Selection Sort</vt:lpstr>
      <vt:lpstr>A Rock Object</vt:lpstr>
      <vt:lpstr>A Rock Object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Linked Web</dc:title>
  <dc:creator>Oberle, Doug R</dc:creator>
  <cp:lastModifiedBy>Oberle, Doug R</cp:lastModifiedBy>
  <cp:revision>11</cp:revision>
  <dcterms:created xsi:type="dcterms:W3CDTF">2017-08-27T04:40:12Z</dcterms:created>
  <dcterms:modified xsi:type="dcterms:W3CDTF">2023-11-08T16:49:27Z</dcterms:modified>
</cp:coreProperties>
</file>