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31"/>
  </p:notesMasterIdLst>
  <p:sldIdLst>
    <p:sldId id="256" r:id="rId2"/>
    <p:sldId id="291" r:id="rId3"/>
    <p:sldId id="292" r:id="rId4"/>
    <p:sldId id="259" r:id="rId5"/>
    <p:sldId id="262" r:id="rId6"/>
    <p:sldId id="279" r:id="rId7"/>
    <p:sldId id="263" r:id="rId8"/>
    <p:sldId id="264" r:id="rId9"/>
    <p:sldId id="294" r:id="rId10"/>
    <p:sldId id="281" r:id="rId11"/>
    <p:sldId id="290" r:id="rId12"/>
    <p:sldId id="282" r:id="rId13"/>
    <p:sldId id="284" r:id="rId14"/>
    <p:sldId id="295" r:id="rId15"/>
    <p:sldId id="265" r:id="rId16"/>
    <p:sldId id="266" r:id="rId17"/>
    <p:sldId id="297" r:id="rId18"/>
    <p:sldId id="267" r:id="rId19"/>
    <p:sldId id="268" r:id="rId20"/>
    <p:sldId id="286" r:id="rId21"/>
    <p:sldId id="285" r:id="rId22"/>
    <p:sldId id="269" r:id="rId23"/>
    <p:sldId id="270" r:id="rId24"/>
    <p:sldId id="299" r:id="rId25"/>
    <p:sldId id="344" r:id="rId26"/>
    <p:sldId id="271" r:id="rId27"/>
    <p:sldId id="298" r:id="rId28"/>
    <p:sldId id="287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>
      <p:cViewPr varScale="1">
        <p:scale>
          <a:sx n="92" d="100"/>
          <a:sy n="92" d="100"/>
        </p:scale>
        <p:origin x="35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7E2F214-74AF-21B0-B5F5-08053FD43C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1C9A206-1628-4102-C9E3-F84E44BAE0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36F8CFDA-1B29-D683-7A53-C1279E1B973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9BE7F4D6-147F-3B4B-D178-24587919E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C63DBBB2-A6A4-CC4C-BA49-2CBBACE881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4188D70F-9445-8EFA-B74B-563447626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04D20AF-9D43-421F-A932-4CC349BD3BD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081F-FCE2-4AEB-8966-CE6EBF9C7CA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77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C907A-2170-4FCA-947A-E2C1CAFC9FE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6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3F53-B1B3-4619-ACAE-1FA523C5BA3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1A2F-2B5D-4F86-A641-15C25F68F10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31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3AEC-C62D-4B04-BD6F-EB9DE165504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36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BCDB-A20B-411C-AF8C-AE369B810E0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57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4EF1-671C-4514-95FF-7941F59267E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73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62FC-EAB8-4EBA-ABC1-0E191C99946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31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0C-5E14-4340-AD59-A5D02BA61FF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56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5EDB-7CAE-48D8-86CA-15914CA88E8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45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79EE-A2F0-44A0-A0C1-8B28350A6A8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01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A2E6-50BB-4B44-8832-E36255BDD5A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0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7716DFE-24D3-AD02-386F-9CDBB52017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b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Artificial Intelligence: Pathfinding</a:t>
            </a:r>
          </a:p>
        </p:txBody>
      </p:sp>
      <p:pic>
        <p:nvPicPr>
          <p:cNvPr id="2054" name="Graphic 2053" descr="Robot">
            <a:extLst>
              <a:ext uri="{FF2B5EF4-FFF2-40B4-BE49-F238E27FC236}">
                <a16:creationId xmlns:a16="http://schemas.microsoft.com/office/drawing/2014/main" id="{45A69792-AF98-EA8A-DE46-9475D210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F6D0C6C-444B-C3D9-82D9-3E65C6246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Progress towards Understanding A*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0A55083-952A-7607-33CB-396399CC3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4"/>
            <a:ext cx="7772400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To understand A*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First understand Breadth-First, Best-First, and Dijkstra algorithms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A* is a combination of Best-First and Dijkstra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These algorithms use nodes to represent candidate paths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They keep track of numerous paths simultaneously</a:t>
            </a:r>
          </a:p>
          <a:p>
            <a:pPr>
              <a:lnSpc>
                <a:spcPct val="90000"/>
              </a:lnSpc>
            </a:pPr>
            <a:endParaRPr lang="en-US" altLang="zh-CN" sz="4000">
              <a:ea typeface="宋体" panose="02010600030101010101" pitchFamily="2" charset="-122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F6764F5-7072-18C2-4B21-0A61E242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DABE-EB60-46DF-9CAC-13A906DA1516}" type="slidenum">
              <a:rPr lang="zh-CN" altLang="en-US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4F472B5-5184-CEF7-28F1-99E2C0789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Progress towards Understanding A*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F6D94E9-3426-E96F-AA67-25E4B1DAE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public class Node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    private Node parent;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    private int </a:t>
            </a:r>
            <a:r>
              <a:rPr lang="en-US" altLang="zh-CN" sz="2000" b="1" dirty="0" err="1">
                <a:solidFill>
                  <a:srgbClr val="7030A0"/>
                </a:solidFill>
                <a:ea typeface="宋体" panose="02010600030101010101" pitchFamily="2" charset="-122"/>
              </a:rPr>
              <a:t>x,y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;		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//position of where the node is ((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x,y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) pixel space, or 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row,col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) grid space)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    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}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The parent member is used to chain nodes sequentially together to represent a path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03D5AC8-AA89-2C48-4114-3633F1E5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CA2F-1B97-4E0E-B463-E56C3AD7D0DF}" type="slidenum">
              <a:rPr lang="zh-CN" altLang="en-US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69A695F-75CD-0B6D-39DC-D434990D5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Progress towards Understanding A*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39393EA-730E-31CC-65AF-F3F35BE17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4"/>
            <a:ext cx="7772400" cy="4687887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All of the following algorithms use two lists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 b="1" i="1">
                <a:ea typeface="宋体" panose="02010600030101010101" pitchFamily="2" charset="-122"/>
              </a:rPr>
              <a:t>open</a:t>
            </a:r>
            <a:r>
              <a:rPr lang="en-US" altLang="zh-CN" sz="2000">
                <a:ea typeface="宋体" panose="02010600030101010101" pitchFamily="2" charset="-122"/>
              </a:rPr>
              <a:t> list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 b="1" i="1">
                <a:ea typeface="宋体" panose="02010600030101010101" pitchFamily="2" charset="-122"/>
              </a:rPr>
              <a:t>closed</a:t>
            </a:r>
            <a:r>
              <a:rPr lang="en-US" altLang="zh-CN" sz="2000">
                <a:ea typeface="宋体" panose="02010600030101010101" pitchFamily="2" charset="-122"/>
              </a:rPr>
              <a:t> list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Open list keeps track of promising nodes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When a node is examined from open list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Taken off open list and checked to see whether it has reached the goal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If it has not reached the goal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Used to create additional nodes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Then placed on the closed list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The closed nodes are those that do not correspond to the goal cell and have been processed already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9E7A1D8-6768-9836-235D-90F22424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1AB-7A71-40FE-8716-5F6D07237D2F}" type="slidenum">
              <a:rPr lang="zh-CN" altLang="en-US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A96B7A8-4C66-EB7D-720C-4039C0F14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Overall Structure of the Algorithms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9F58B26-B838-9917-014A-87B06276E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1. Create start point node – push onto open list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2. While open list is not empty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</a:t>
            </a:r>
            <a:r>
              <a:rPr lang="en-US" altLang="zh-CN" sz="2400">
                <a:ea typeface="宋体" panose="02010600030101010101" pitchFamily="2" charset="-122"/>
              </a:rPr>
              <a:t>A. Pop node from open list (call it currentNode)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B. If currentNode corresponds to goal, break from step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C. Create new nodes (successors nodes) for cells around currentNode and push them onto open list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D. Put currentNode onto closed list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57AF5EA-14A4-84B6-EE76-7377837B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495B-B8C0-407C-832C-9AB186CBE2D6}" type="slidenum">
              <a:rPr lang="zh-CN" altLang="en-US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EF8678C-BDC8-E110-07EB-9EFC191FE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Main different between 5 pathfinding algorithms	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D6082F0-88B5-B816-EA01-1835140CB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Breadth-First always processes the node that has been waiting the longest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Best-First always processes the one that is closest to the goal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Dijkstra processes the one that is the cheapest to reach from the start cell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A* chooses the node that is cheap and close to the goal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469D8D9-A6B0-26AC-2E55-F01E1C58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A67B-52F7-40F5-B145-AD455F272C55}" type="slidenum">
              <a:rPr lang="zh-CN" altLang="en-US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CBD5098-4F8B-AC81-D8DD-572056BD7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Breadth-First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7BD59DC-1FA6-8BCD-6F3D-51790DC5D8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Finds a path from the start to the goal by examining the search space step by step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It checks all the cells that are one step from the start, and then checks cells that are two plies from the start, and so on.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This is because the algorithm always processes the node that has been waiting the longest.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uses a queue as the open list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Once a node is created, it is pushed to the back of the queue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So that the node at the front of the queue is always the one that has been waiting the longest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77DA69D-7F44-8A9A-3753-9A5EF0B3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A9B3-5283-43A2-8D23-2186BD93F523}" type="slidenum">
              <a:rPr lang="zh-CN" altLang="en-US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40A58AB-95BA-83BF-BE67-4C03AF63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Breadth-First Characteristics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DAD8852-76BF-3026-57A3-825C4745A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</a:rPr>
              <a:t>Exhaustive search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Systematic, but not clever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</a:rPr>
              <a:t>Consumes substantial amount of CPU and memory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</a:rPr>
              <a:t>Guarantees to find paths that have fewest number of nodes in them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Not necessarily the shortest distance!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panose="02010600030101010101" pitchFamily="2" charset="-122"/>
              </a:rPr>
              <a:t>Search as hard in the direction away from the goal as it does toward the goal</a:t>
            </a:r>
          </a:p>
          <a:p>
            <a:pPr>
              <a:lnSpc>
                <a:spcPct val="80000"/>
              </a:lnSpc>
            </a:pPr>
            <a:r>
              <a:rPr lang="en-US" altLang="zh-CN" sz="2800" b="1" i="1">
                <a:ea typeface="宋体" panose="02010600030101010101" pitchFamily="2" charset="-122"/>
              </a:rPr>
              <a:t>Complete</a:t>
            </a:r>
            <a:r>
              <a:rPr lang="en-US" altLang="zh-CN" sz="2800">
                <a:ea typeface="宋体" panose="02010600030101010101" pitchFamily="2" charset="-122"/>
              </a:rPr>
              <a:t> algorithm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088F8E-FECF-5097-922A-0EFBF46D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12B9-A80F-40E3-B842-6686FD15C717}" type="slidenum">
              <a:rPr lang="zh-CN" altLang="en-US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856BAC1-F123-1E7A-691F-7E3F53E08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Bread-First example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36058264-EE7B-7E52-D1D7-9208DF85D9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0163" y="2465388"/>
            <a:ext cx="5505450" cy="3219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2391673-3095-E0A1-8557-5EFC771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37F6-A58F-4663-B651-D13DD7B3624A}" type="slidenum">
              <a:rPr lang="zh-CN" altLang="en-US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ED6BC8A-3111-419F-AFDD-441BA3229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Best-First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25C7919-87D6-72B6-406B-CD2C9C8FE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Uses problem specific knowledge to speed up the search process</a:t>
            </a:r>
          </a:p>
          <a:p>
            <a:r>
              <a:rPr lang="en-US" altLang="zh-CN">
                <a:ea typeface="宋体" panose="02010600030101010101" pitchFamily="2" charset="-122"/>
              </a:rPr>
              <a:t>Head straight for the goal</a:t>
            </a:r>
          </a:p>
          <a:p>
            <a:r>
              <a:rPr lang="en-US" altLang="zh-CN">
                <a:ea typeface="宋体" panose="02010600030101010101" pitchFamily="2" charset="-122"/>
              </a:rPr>
              <a:t>Computes the distance of every node to the goal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Uses the distance (or heuristic cost) as a priority value to determine the next node that should be brought out of the open list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4E7B9BB-AFC6-1424-0C44-AE194E3A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7266-5D65-4521-998B-41E9B4EEBCE4}" type="slidenum">
              <a:rPr lang="zh-CN" altLang="en-US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2FDA037-3A10-4EE7-C562-1BD601376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Best-First (continued)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2DD1850-15C2-0216-3666-B148201E05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283F7F-2B56-90F7-C643-29DED090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6FE3-125E-475E-ABD1-347AF7EBE51E}" type="slidenum">
              <a:rPr lang="zh-CN" altLang="en-US"/>
              <a:pPr/>
              <a:t>19</a:t>
            </a:fld>
            <a:endParaRPr lang="en-US" altLang="zh-CN"/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8FBF0CA0-2057-AA6E-9D50-2077DF2DC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38400"/>
            <a:ext cx="36766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4AC0245-13B2-5CF0-350F-4EA0B576F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5D02311-C925-A8E3-519C-49E26B0991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Almost every game requires pathfinding</a:t>
            </a:r>
          </a:p>
          <a:p>
            <a:r>
              <a:rPr lang="en-US" altLang="zh-CN">
                <a:ea typeface="宋体" panose="02010600030101010101" pitchFamily="2" charset="-122"/>
              </a:rPr>
              <a:t>Agents must be able to find their way around the game world</a:t>
            </a:r>
          </a:p>
          <a:p>
            <a:r>
              <a:rPr lang="en-US" altLang="zh-CN">
                <a:ea typeface="宋体" panose="02010600030101010101" pitchFamily="2" charset="-122"/>
              </a:rPr>
              <a:t>Pathfinding is not a trivial problem</a:t>
            </a:r>
          </a:p>
          <a:p>
            <a:r>
              <a:rPr lang="en-US" altLang="zh-CN">
                <a:ea typeface="宋体" panose="02010600030101010101" pitchFamily="2" charset="-122"/>
              </a:rPr>
              <a:t>The fastest and most efficient pathfinding techniques tend to consume a great deal of resources </a:t>
            </a:r>
          </a:p>
          <a:p>
            <a:pPr lvl="3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37A5906-7B98-5DF0-C595-BC78803D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2575-EBDC-4028-A51F-10F35559AB9B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97D2C26-6D47-5539-0968-762D9E290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Best-First (continued)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4518025-E055-1182-C6F9-5F06308FE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Situation where Best-First finds a suboptimal path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8946499-EB76-139F-BBA4-88257D63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1D61-6E26-44AF-8437-5C728A12590E}" type="slidenum">
              <a:rPr lang="zh-CN" altLang="en-US"/>
              <a:pPr/>
              <a:t>20</a:t>
            </a:fld>
            <a:endParaRPr lang="en-US" altLang="zh-CN"/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35AE5B00-739A-BE6D-0E57-583545598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95600"/>
            <a:ext cx="512445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0420F3F-AA17-4478-A7C4-EE57D0143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Best-First Characteristics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01D58FD-65E1-1022-82E1-27039FEFE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Heuristic search</a:t>
            </a:r>
          </a:p>
          <a:p>
            <a:r>
              <a:rPr lang="en-US" altLang="zh-CN">
                <a:ea typeface="宋体" panose="02010600030101010101" pitchFamily="2" charset="-122"/>
              </a:rPr>
              <a:t>Uses fewer resources than Breadth-First</a:t>
            </a:r>
          </a:p>
          <a:p>
            <a:r>
              <a:rPr lang="en-US" altLang="zh-CN">
                <a:ea typeface="宋体" panose="02010600030101010101" pitchFamily="2" charset="-122"/>
              </a:rPr>
              <a:t>Tends to find good paths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 guarantee to find most optimal path 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Complete </a:t>
            </a:r>
            <a:r>
              <a:rPr lang="en-US" altLang="zh-CN">
                <a:ea typeface="宋体" panose="02010600030101010101" pitchFamily="2" charset="-122"/>
              </a:rPr>
              <a:t>algorithm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F8B9E79-D8B4-2119-8511-E2D9FAFD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9B85-1685-47CA-8E0B-4B2B92FB8E62}" type="slidenum">
              <a:rPr lang="zh-CN" altLang="en-US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037C145-20EB-F18F-673F-25A604BFF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Dijkstra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E126342-D9EB-68D1-7C2B-B7EE4C6FB8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Disregards distance to goal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Keeps track of the cost of every path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 guessing</a:t>
            </a:r>
          </a:p>
          <a:p>
            <a:r>
              <a:rPr lang="en-US" altLang="zh-CN">
                <a:ea typeface="宋体" panose="02010600030101010101" pitchFamily="2" charset="-122"/>
              </a:rPr>
              <a:t>Computes accumulated cost paid to reach a node from the start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Uses the cost (called the given cost) as a priority value to determine the next node that should be brought out of the open list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B02F20E-DCBC-1439-26BE-F9C0CE15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31B-C230-42E6-A04D-09131F5DB07B}" type="slidenum">
              <a:rPr lang="zh-CN" altLang="en-US"/>
              <a:pPr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276AAB3-B95E-88A6-5F4A-8A2B5F1EC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Dijkstra Characteristics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F41C768-AD1D-9ABC-06D9-3023E3B26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Exhaustive search</a:t>
            </a:r>
          </a:p>
          <a:p>
            <a:r>
              <a:rPr lang="en-US" altLang="zh-CN">
                <a:ea typeface="宋体" panose="02010600030101010101" pitchFamily="2" charset="-122"/>
              </a:rPr>
              <a:t>At least as resource intensive as Breadth-First</a:t>
            </a:r>
          </a:p>
          <a:p>
            <a:r>
              <a:rPr lang="en-US" altLang="zh-CN">
                <a:ea typeface="宋体" panose="02010600030101010101" pitchFamily="2" charset="-122"/>
              </a:rPr>
              <a:t>Always finds the most optimal path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Complete </a:t>
            </a:r>
            <a:r>
              <a:rPr lang="en-US" altLang="zh-CN">
                <a:ea typeface="宋体" panose="02010600030101010101" pitchFamily="2" charset="-122"/>
              </a:rPr>
              <a:t>algorithm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1875EE6-6174-3A4E-0E59-D21F9801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AD7B-DFFD-4C89-9B59-884CC4BF36B9}" type="slidenum">
              <a:rPr lang="zh-CN" altLang="en-US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38218" y="4169810"/>
            <a:ext cx="5800725" cy="1718634"/>
            <a:chOff x="2476500" y="3283985"/>
            <a:chExt cx="5800725" cy="1718634"/>
          </a:xfrm>
        </p:grpSpPr>
        <p:sp>
          <p:nvSpPr>
            <p:cNvPr id="8" name="Oval 7"/>
            <p:cNvSpPr/>
            <p:nvPr/>
          </p:nvSpPr>
          <p:spPr>
            <a:xfrm>
              <a:off x="2476500" y="4257675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962900" y="4126352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119812" y="412967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101672" y="361915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905375" y="412967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</a:t>
              </a:r>
            </a:p>
          </p:txBody>
        </p:sp>
        <p:cxnSp>
          <p:nvCxnSpPr>
            <p:cNvPr id="13" name="Straight Arrow Connector 12"/>
            <p:cNvCxnSpPr>
              <a:stCxn id="8" idx="7"/>
              <a:endCxn id="11" idx="2"/>
            </p:cNvCxnSpPr>
            <p:nvPr/>
          </p:nvCxnSpPr>
          <p:spPr>
            <a:xfrm flipV="1">
              <a:off x="2744793" y="3776321"/>
              <a:ext cx="356879" cy="52738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6"/>
              <a:endCxn id="10" idx="2"/>
            </p:cNvCxnSpPr>
            <p:nvPr/>
          </p:nvCxnSpPr>
          <p:spPr>
            <a:xfrm>
              <a:off x="5219700" y="4286841"/>
              <a:ext cx="90011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12" idx="3"/>
            </p:cNvCxnSpPr>
            <p:nvPr/>
          </p:nvCxnSpPr>
          <p:spPr>
            <a:xfrm flipV="1">
              <a:off x="2790825" y="4397971"/>
              <a:ext cx="2160582" cy="1686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5" idx="6"/>
              <a:endCxn id="12" idx="2"/>
            </p:cNvCxnSpPr>
            <p:nvPr/>
          </p:nvCxnSpPr>
          <p:spPr>
            <a:xfrm>
              <a:off x="4409027" y="3778797"/>
              <a:ext cx="496348" cy="50804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9" idx="2"/>
            </p:cNvCxnSpPr>
            <p:nvPr/>
          </p:nvCxnSpPr>
          <p:spPr>
            <a:xfrm flipV="1">
              <a:off x="6434137" y="4283515"/>
              <a:ext cx="1528763" cy="332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69418" y="3745085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8924" y="4479399"/>
              <a:ext cx="708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66190" y="3675422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7251" y="4400443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46118" y="4440677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094702" y="3621634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26" name="Straight Arrow Connector 25"/>
            <p:cNvCxnSpPr>
              <a:stCxn id="11" idx="6"/>
              <a:endCxn id="25" idx="2"/>
            </p:cNvCxnSpPr>
            <p:nvPr/>
          </p:nvCxnSpPr>
          <p:spPr>
            <a:xfrm>
              <a:off x="3415997" y="3776321"/>
              <a:ext cx="678705" cy="247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550785" y="3283985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91574"/>
              </p:ext>
            </p:extLst>
          </p:nvPr>
        </p:nvGraphicFramePr>
        <p:xfrm>
          <a:off x="6660642" y="831963"/>
          <a:ext cx="5377449" cy="318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485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Vertex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85"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85"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85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85">
                <a:tc>
                  <a:txBody>
                    <a:bodyPr/>
                    <a:lstStyle/>
                    <a:p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85">
                <a:tc>
                  <a:txBody>
                    <a:bodyPr/>
                    <a:lstStyle/>
                    <a:p>
                      <a:r>
                        <a:rPr lang="en-US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85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99BC66-8980-46F9-819B-7E2698A2B9D4}"/>
                  </a:ext>
                </a:extLst>
              </p:cNvPr>
              <p:cNvSpPr txBox="1"/>
              <p:nvPr/>
            </p:nvSpPr>
            <p:spPr>
              <a:xfrm>
                <a:off x="172880" y="1435106"/>
                <a:ext cx="6477000" cy="430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Dijkstra(Graph G, Vertex source)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initialize distances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mark source as distance 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mark all vertices unprocessed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while(there are unprocessed vertices){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		let u be the closest unprocessed vertex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foreach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(edge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leaving u){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 	if(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u.dist+weight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){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u.dist+weight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v.predecessor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u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mark u as processed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}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399BC66-8980-46F9-819B-7E2698A2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80" y="1435106"/>
                <a:ext cx="6477000" cy="4303742"/>
              </a:xfrm>
              <a:prstGeom prst="rect">
                <a:avLst/>
              </a:prstGeom>
              <a:blipFill rotWithShape="0">
                <a:blip r:embed="rId2"/>
                <a:stretch>
                  <a:fillRect l="-753" t="-708" b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56B8C95A-18B8-B34F-9B38-C0ADCDE9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n-US" dirty="0"/>
              <a:t>CSE 37318 SU – Robbie Webber</a:t>
            </a:r>
          </a:p>
        </p:txBody>
      </p:sp>
    </p:spTree>
    <p:extLst>
      <p:ext uri="{BB962C8B-B14F-4D97-AF65-F5344CB8AC3E}">
        <p14:creationId xmlns:p14="http://schemas.microsoft.com/office/powerpoint/2010/main" val="30843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2880" y="1435106"/>
                <a:ext cx="6477000" cy="430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Dijkstra(Graph G, Vertex source)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initialize distances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mark source as distance 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mark all vertices unprocessed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while(there are unprocessed vertices){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		let u be the closest unprocessed vertex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foreach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(edge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leaving u){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 	if(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u.dist+weight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){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u.dist+weight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v.predecessor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u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mark u as processed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}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80" y="1435106"/>
                <a:ext cx="6477000" cy="4303742"/>
              </a:xfrm>
              <a:prstGeom prst="rect">
                <a:avLst/>
              </a:prstGeom>
              <a:blipFill rotWithShape="0">
                <a:blip r:embed="rId2"/>
                <a:stretch>
                  <a:fillRect l="-753" t="-708" b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538218" y="4169810"/>
            <a:ext cx="5800725" cy="1718634"/>
            <a:chOff x="2476500" y="3283985"/>
            <a:chExt cx="5800725" cy="1718634"/>
          </a:xfrm>
        </p:grpSpPr>
        <p:sp>
          <p:nvSpPr>
            <p:cNvPr id="8" name="Oval 7"/>
            <p:cNvSpPr/>
            <p:nvPr/>
          </p:nvSpPr>
          <p:spPr>
            <a:xfrm>
              <a:off x="2476500" y="4257675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962900" y="4126352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119812" y="412967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101672" y="361915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905375" y="412967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</a:t>
              </a:r>
            </a:p>
          </p:txBody>
        </p:sp>
        <p:cxnSp>
          <p:nvCxnSpPr>
            <p:cNvPr id="13" name="Straight Arrow Connector 12"/>
            <p:cNvCxnSpPr>
              <a:stCxn id="8" idx="7"/>
              <a:endCxn id="11" idx="2"/>
            </p:cNvCxnSpPr>
            <p:nvPr/>
          </p:nvCxnSpPr>
          <p:spPr>
            <a:xfrm flipV="1">
              <a:off x="2744793" y="3776321"/>
              <a:ext cx="356879" cy="52738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6"/>
              <a:endCxn id="10" idx="2"/>
            </p:cNvCxnSpPr>
            <p:nvPr/>
          </p:nvCxnSpPr>
          <p:spPr>
            <a:xfrm>
              <a:off x="5219700" y="4286841"/>
              <a:ext cx="90011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12" idx="3"/>
            </p:cNvCxnSpPr>
            <p:nvPr/>
          </p:nvCxnSpPr>
          <p:spPr>
            <a:xfrm flipV="1">
              <a:off x="2790825" y="4397971"/>
              <a:ext cx="2160582" cy="1686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5" idx="6"/>
              <a:endCxn id="12" idx="2"/>
            </p:cNvCxnSpPr>
            <p:nvPr/>
          </p:nvCxnSpPr>
          <p:spPr>
            <a:xfrm>
              <a:off x="4409027" y="3778797"/>
              <a:ext cx="496348" cy="50804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9" idx="2"/>
            </p:cNvCxnSpPr>
            <p:nvPr/>
          </p:nvCxnSpPr>
          <p:spPr>
            <a:xfrm flipV="1">
              <a:off x="6434137" y="4283515"/>
              <a:ext cx="1528763" cy="332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69418" y="3745085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8924" y="4479399"/>
              <a:ext cx="60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66190" y="3675422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7251" y="4400443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46118" y="4440677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094702" y="3621634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26" name="Straight Arrow Connector 25"/>
            <p:cNvCxnSpPr>
              <a:stCxn id="11" idx="6"/>
              <a:endCxn id="25" idx="2"/>
            </p:cNvCxnSpPr>
            <p:nvPr/>
          </p:nvCxnSpPr>
          <p:spPr>
            <a:xfrm>
              <a:off x="3415997" y="3776321"/>
              <a:ext cx="678705" cy="247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550785" y="3283985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660643" y="795198"/>
          <a:ext cx="531620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Vertex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/>
                        <a:t>20</a:t>
                      </a:r>
                      <a:r>
                        <a:rPr lang="en-US" sz="2400" strike="noStrike" dirty="0"/>
                        <a:t> </a:t>
                      </a: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/>
                        <a:t>s</a:t>
                      </a:r>
                      <a:r>
                        <a:rPr lang="en-US" sz="2400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D13FCFD4-F81A-7D45-B478-60FC36A2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n-US" dirty="0"/>
              <a:t>CSE 37318 SU – Robbie Webber</a:t>
            </a:r>
          </a:p>
        </p:txBody>
      </p:sp>
    </p:spTree>
    <p:extLst>
      <p:ext uri="{BB962C8B-B14F-4D97-AF65-F5344CB8AC3E}">
        <p14:creationId xmlns:p14="http://schemas.microsoft.com/office/powerpoint/2010/main" val="258974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0B745CA-39E6-B5D1-7557-BB7A4EC1E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A*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925F7C9-1EEE-4D4F-ADA6-67F949C7C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It uses an admissible heuristic function that never overestimates the true cost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Uses both heuristic cost (the estimated cost to reach the goal) and given cost (the actual cost paid to reach a node from the start) to order the open list</a:t>
            </a:r>
          </a:p>
          <a:p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Final Cost = Given Cost + (Heuristic Cost * Heuristic Weight)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CE2FC2B-55C2-35A1-87C1-3CDE4469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0740-5246-443D-9706-F6C8FF6D81BB}" type="slidenum">
              <a:rPr lang="zh-CN" altLang="en-US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0CDDB02-87EE-0453-1627-FB5013D80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A* cont’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F3037C6-125E-EFEC-8ED1-C1DB444ACE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Final Cost = Given Cost + (Heuristic Cost * Heuristic Weight)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Heuristic weight can be used to control the amount of emphasis on the heuristic cost versus the given cost.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It can control whether A* should behave more like Best-First or Dijkstra.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If hw=0, final cost will be the given cost -&gt;Dijkstra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If hw &gt;&gt;1, it will behave just like Best-First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1A99A08-2FAF-002D-FEC8-B0ADBBCD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E992-875B-4B5E-83C5-C4E463CD3359}" type="slidenum">
              <a:rPr lang="zh-CN" altLang="en-US"/>
              <a:pPr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3C60883-9870-AE6A-B76A-CB07F652A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A* (continued)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FCCA588-E415-9640-913E-A2EA818A7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Avoids Best-First trap!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83E173A-3E24-8CBC-501C-DE62B5EA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FD92-834A-437D-BAB1-DB09CC4FB413}" type="slidenum">
              <a:rPr lang="zh-CN" altLang="en-US"/>
              <a:pPr/>
              <a:t>28</a:t>
            </a:fld>
            <a:endParaRPr lang="en-US" altLang="zh-CN"/>
          </a:p>
        </p:txBody>
      </p:sp>
      <p:pic>
        <p:nvPicPr>
          <p:cNvPr id="45061" name="Picture 5">
            <a:extLst>
              <a:ext uri="{FF2B5EF4-FFF2-40B4-BE49-F238E27FC236}">
                <a16:creationId xmlns:a16="http://schemas.microsoft.com/office/drawing/2014/main" id="{1CC5E6D5-D15E-DC2F-3626-9CA85928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55054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5887932-E928-0569-CAEC-FB3E0C48F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A* Characteristics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443B3FB-9FA3-B373-C1BF-AD1A34F69C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Heuristic search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On average, uses fewer resources than Dijkstra and Breadth-First</a:t>
            </a:r>
          </a:p>
          <a:p>
            <a:r>
              <a:rPr lang="en-US" altLang="zh-CN" sz="2800" i="1">
                <a:ea typeface="宋体" panose="02010600030101010101" pitchFamily="2" charset="-122"/>
              </a:rPr>
              <a:t>Admissible</a:t>
            </a:r>
            <a:r>
              <a:rPr lang="en-US" altLang="zh-CN" sz="2800">
                <a:ea typeface="宋体" panose="02010600030101010101" pitchFamily="2" charset="-122"/>
              </a:rPr>
              <a:t> heuristic guarantees it will find the most optimal path</a:t>
            </a:r>
          </a:p>
          <a:p>
            <a:r>
              <a:rPr lang="en-US" altLang="zh-CN" sz="2800" b="1" i="1">
                <a:ea typeface="宋体" panose="02010600030101010101" pitchFamily="2" charset="-122"/>
              </a:rPr>
              <a:t>Complete </a:t>
            </a:r>
            <a:r>
              <a:rPr lang="en-US" altLang="zh-CN" sz="2800">
                <a:ea typeface="宋体" panose="02010600030101010101" pitchFamily="2" charset="-122"/>
              </a:rPr>
              <a:t>algorithm</a:t>
            </a: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2423D14-267E-C9F6-6107-A5C92BEF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38A8-F281-456A-B1AD-992714925916}" type="slidenum">
              <a:rPr lang="zh-CN" altLang="en-US"/>
              <a:pPr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B30558C-DF22-2160-6CA0-CB2698DF0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Pathfinding algorithms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2D70B50-C9FF-13F4-4FC4-9B479F902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Follow-walls-left, Follow-walls-right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Random-Trace, bug logic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Breadth-First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Best-First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Dijkstra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A* algorithm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C836281-C87C-4233-AB22-CB834C26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C38A-A6C6-4B43-B8A2-0D37DC7BE829}" type="slidenum">
              <a:rPr lang="zh-CN" altLang="en-US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4D4B1F5-D7C2-9CEE-E606-5A5242DAC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Grids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1C41EC0-A62C-6AA1-3A8C-540D6BDA8C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10515600" cy="2819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2D grids – intuitive world representation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Works well for many games including some 3D games such as </a:t>
            </a:r>
            <a:r>
              <a:rPr lang="en-US" altLang="zh-CN" i="1" dirty="0">
                <a:ea typeface="宋体" panose="02010600030101010101" pitchFamily="2" charset="-122"/>
              </a:rPr>
              <a:t>Warcraft III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Each cell is flagged as either passable or and obstacle.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Fast look-up: get to any (</a:t>
            </a:r>
            <a:r>
              <a:rPr lang="en-US" altLang="zh-CN" sz="2800" dirty="0" err="1">
                <a:ea typeface="宋体" panose="02010600030101010101" pitchFamily="2" charset="-122"/>
              </a:rPr>
              <a:t>row,col</a:t>
            </a:r>
            <a:r>
              <a:rPr lang="en-US" altLang="zh-CN" sz="2800" dirty="0">
                <a:ea typeface="宋体" panose="02010600030101010101" pitchFamily="2" charset="-122"/>
              </a:rPr>
              <a:t>) in constant time.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Easy and quick access to neighboring cells: (row-1, col) for above,</a:t>
            </a:r>
          </a:p>
          <a:p>
            <a:pPr marL="457200" lvl="1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(row, col+1) to the right, (row+1, col) below and (row, col-1) to the left.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9CD2E71-C662-EBDF-15A9-1730D82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E9A9-7E5A-4154-946B-B63751DA4E74}" type="slidenum">
              <a:rPr lang="zh-CN" altLang="en-US"/>
              <a:pPr/>
              <a:t>4</a:t>
            </a:fld>
            <a:endParaRPr lang="en-US" altLang="zh-CN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5A84001-A4C7-C17C-70E5-F3071F658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33800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3FDAA31-BEA6-E828-BCEA-5FD85A216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for a Path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158E735-0CB1-D901-CC8D-6D8724D5A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 path is a list of cells, points, or nodes that an agent must traverse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 pathfinding algorithm finds a path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From a start position to a goal position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following pathfinding algorithms can be used 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Grids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Waypoint graphs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Navigation meshes for more complex spaces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9D3E3F2-8D83-9375-0E22-66F9C834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4BD7-8E61-4502-8EDE-6A58242B2CD4}" type="slidenum">
              <a:rPr lang="zh-CN" altLang="en-US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5B55064-0423-2CA8-4AB3-16CA88952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Criteria for Evaluating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Pathfinding Algorithms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11841F0-4959-B18B-06E3-FD9767E4D2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Quality of final path</a:t>
            </a:r>
          </a:p>
          <a:p>
            <a:r>
              <a:rPr lang="en-US" altLang="zh-CN">
                <a:ea typeface="宋体" panose="02010600030101010101" pitchFamily="2" charset="-122"/>
              </a:rPr>
              <a:t>Resource consumption during search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CPU and memory</a:t>
            </a:r>
          </a:p>
          <a:p>
            <a:r>
              <a:rPr lang="en-US" altLang="zh-CN">
                <a:ea typeface="宋体" panose="02010600030101010101" pitchFamily="2" charset="-122"/>
              </a:rPr>
              <a:t>Whether it is a </a:t>
            </a:r>
            <a:r>
              <a:rPr lang="en-US" altLang="zh-CN" b="1" i="1">
                <a:ea typeface="宋体" panose="02010600030101010101" pitchFamily="2" charset="-122"/>
              </a:rPr>
              <a:t>complete </a:t>
            </a:r>
            <a:r>
              <a:rPr lang="en-US" altLang="zh-CN">
                <a:ea typeface="宋体" panose="02010600030101010101" pitchFamily="2" charset="-122"/>
              </a:rPr>
              <a:t>algorithm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 i="1">
                <a:ea typeface="宋体" panose="02010600030101010101" pitchFamily="2" charset="-122"/>
              </a:rPr>
              <a:t>complete</a:t>
            </a:r>
            <a:r>
              <a:rPr lang="en-US" altLang="zh-CN">
                <a:ea typeface="宋体" panose="02010600030101010101" pitchFamily="2" charset="-122"/>
              </a:rPr>
              <a:t> algorithm guarantees to find a path if one exists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79A06AD-887C-0367-0A0E-566104DD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82B-BB5A-4D18-95C3-A46EB4250721}" type="slidenum">
              <a:rPr lang="zh-CN" altLang="en-US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5A51100-3372-2B41-9F37-DD5B9FE12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Random Trace – the bug AI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5E0488-5924-DF47-0869-5CF9D3DB7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Simple algorithm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Agent moves towards goal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goal reached, then done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obstacle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Trace around the obstacle clockwise or counter-clockwise (pick randomly) until free path towards goal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Repeat procedure until goal reached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9ED16E8-A010-3EB6-26B0-30D4F174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9292-323F-4817-8061-B21393BD496D}" type="slidenum">
              <a:rPr lang="zh-CN" altLang="en-US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DE9AAE1-20C1-24D1-8FAB-807D2CA89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Random Trace Characteristics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E1B6BCE-1280-AD0E-57AE-AE15A1F41B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Not a </a:t>
            </a:r>
            <a:r>
              <a:rPr lang="en-US" altLang="zh-CN" b="1" i="1" dirty="0">
                <a:ea typeface="宋体" panose="02010600030101010101" pitchFamily="2" charset="-122"/>
              </a:rPr>
              <a:t>complete </a:t>
            </a:r>
            <a:r>
              <a:rPr lang="en-US" altLang="zh-CN" dirty="0">
                <a:ea typeface="宋体" panose="02010600030101010101" pitchFamily="2" charset="-122"/>
              </a:rPr>
              <a:t>algorithm (may not find a path at all)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Found paths are unlikely to be optimal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Incapable of considering a wide variety of paths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Consumes very little memory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9B505CD-6A75-ACCF-CDC0-9317B9CE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872C-0587-4FA3-94E5-FFE6A66C0521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D82BA9B-06DB-B309-6A0F-6DFBBC5E5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Random Trace (continued)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0E9C0D5-871C-28AC-D5D8-BC1D05AC6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will Random Trace do on the following maps?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A99F210-1709-14BB-EC50-66E8DFA6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639-7ED5-4283-A8B2-FF25466B8521}" type="slidenum">
              <a:rPr lang="zh-CN" altLang="en-US"/>
              <a:pPr/>
              <a:t>9</a:t>
            </a:fld>
            <a:endParaRPr lang="en-US" altLang="zh-CN"/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48DCAF09-C170-E9FF-7BE6-B5EC810D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693420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927</TotalTime>
  <Words>1482</Words>
  <Application>Microsoft Office PowerPoint</Application>
  <PresentationFormat>Widescreen</PresentationFormat>
  <Paragraphs>265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 Artificial Intelligence: Pathfinding</vt:lpstr>
      <vt:lpstr>Introduction</vt:lpstr>
      <vt:lpstr>Pathfinding algorithms</vt:lpstr>
      <vt:lpstr>Grids</vt:lpstr>
      <vt:lpstr>Searching for a Path</vt:lpstr>
      <vt:lpstr>Criteria for Evaluating  Pathfinding Algorithms</vt:lpstr>
      <vt:lpstr>Random Trace – the bug AI</vt:lpstr>
      <vt:lpstr>Random Trace Characteristics</vt:lpstr>
      <vt:lpstr>Random Trace (continued)</vt:lpstr>
      <vt:lpstr>Progress towards Understanding A*</vt:lpstr>
      <vt:lpstr>Progress towards Understanding A*</vt:lpstr>
      <vt:lpstr>Progress towards Understanding A*</vt:lpstr>
      <vt:lpstr>Overall Structure of the Algorithms</vt:lpstr>
      <vt:lpstr>Main different between 5 pathfinding algorithms </vt:lpstr>
      <vt:lpstr>Breadth-First</vt:lpstr>
      <vt:lpstr>Breadth-First Characteristics</vt:lpstr>
      <vt:lpstr>Bread-First example</vt:lpstr>
      <vt:lpstr>Best-First</vt:lpstr>
      <vt:lpstr>Best-First (continued)</vt:lpstr>
      <vt:lpstr>Best-First (continued)</vt:lpstr>
      <vt:lpstr>Best-First Characteristics</vt:lpstr>
      <vt:lpstr>Dijkstra</vt:lpstr>
      <vt:lpstr>Dijkstra Characteristics</vt:lpstr>
      <vt:lpstr>Dijkstra’s Algorithm</vt:lpstr>
      <vt:lpstr>Dijkstra’s Algorithm</vt:lpstr>
      <vt:lpstr>A* </vt:lpstr>
      <vt:lpstr>A* cont’</vt:lpstr>
      <vt:lpstr>A* (continued)</vt:lpstr>
      <vt:lpstr>A* Characteristics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5.4 Artificial Intelligence: Pathfinding</dc:title>
  <dc:creator>Oberle, Doug R</dc:creator>
  <cp:lastModifiedBy>Oberle, Doug R</cp:lastModifiedBy>
  <cp:revision>94</cp:revision>
  <dcterms:created xsi:type="dcterms:W3CDTF">2004-09-06T04:32:53Z</dcterms:created>
  <dcterms:modified xsi:type="dcterms:W3CDTF">2024-02-26T20:17:41Z</dcterms:modified>
</cp:coreProperties>
</file>