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0"/>
  </p:notesMasterIdLst>
  <p:sldIdLst>
    <p:sldId id="256" r:id="rId2"/>
    <p:sldId id="259" r:id="rId3"/>
    <p:sldId id="263" r:id="rId4"/>
    <p:sldId id="297" r:id="rId5"/>
    <p:sldId id="298" r:id="rId6"/>
    <p:sldId id="299" r:id="rId7"/>
    <p:sldId id="301" r:id="rId8"/>
    <p:sldId id="300" r:id="rId9"/>
  </p:sldIdLst>
  <p:sldSz cx="9144000" cy="5143500" type="screen16x9"/>
  <p:notesSz cx="6858000" cy="9144000"/>
  <p:embeddedFontLst>
    <p:embeddedFont>
      <p:font typeface="Fira Sans Extra Condensed Medium" panose="020B0603050000020004" pitchFamily="34" charset="0"/>
      <p:regular r:id="rId11"/>
      <p:bold r:id="rId12"/>
      <p:italic r:id="rId13"/>
      <p:boldItalic r:id="rId14"/>
    </p:embeddedFont>
    <p:embeddedFont>
      <p:font typeface="Maven Pro" pitchFamily="2" charset="77"/>
      <p:regular r:id="rId15"/>
      <p:bold r:id="rId16"/>
    </p:embeddedFont>
    <p:embeddedFont>
      <p:font typeface="Share Tech" pitchFamily="2" charset="77"/>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48257E-8947-4CE1-8095-7C7531834684}">
  <a:tblStyle styleId="{4648257E-8947-4CE1-8095-7C75318346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47" d="100"/>
          <a:sy n="147" d="100"/>
        </p:scale>
        <p:origin x="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14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246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00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07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NAME: M. SHAHEER ZAMAN</a:t>
            </a:r>
          </a:p>
          <a:p>
            <a:pPr marL="0" lvl="0" indent="0" algn="ctr" rtl="0">
              <a:spcBef>
                <a:spcPts val="0"/>
              </a:spcBef>
              <a:spcAft>
                <a:spcPts val="0"/>
              </a:spcAft>
              <a:buNone/>
            </a:pPr>
            <a:r>
              <a:rPr lang="en-GB" dirty="0"/>
              <a:t>ROLL NO: 21A-003-SE</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STRUCTURE</a:t>
            </a:r>
            <a:r>
              <a:rPr lang="en" dirty="0"/>
              <a:t> </a:t>
            </a:r>
            <a:br>
              <a:rPr lang="en" dirty="0"/>
            </a:br>
            <a:r>
              <a:rPr lang="en" dirty="0"/>
              <a:t>SEARCH ENGINE</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search engine works for the multiple searching algorithms which are perform on the array data structure.</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SEARCH ENGINE</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16589" y="419072"/>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dirty="0"/>
              <a:t>LINEAR SEARCH</a:t>
            </a:r>
            <a:endParaRPr sz="2800" dirty="0"/>
          </a:p>
        </p:txBody>
      </p:sp>
      <p:sp>
        <p:nvSpPr>
          <p:cNvPr id="688" name="Google Shape;688;p32"/>
          <p:cNvSpPr txBox="1">
            <a:spLocks noGrp="1"/>
          </p:cNvSpPr>
          <p:nvPr>
            <p:ph type="subTitle" idx="1"/>
          </p:nvPr>
        </p:nvSpPr>
        <p:spPr>
          <a:xfrm>
            <a:off x="580825" y="1219121"/>
            <a:ext cx="3101400" cy="1806207"/>
          </a:xfrm>
          <a:prstGeom prst="rect">
            <a:avLst/>
          </a:prstGeom>
        </p:spPr>
        <p:txBody>
          <a:bodyPr spcFirstLastPara="1" wrap="square" lIns="91425" tIns="91425" rIns="91425" bIns="91425" anchor="t" anchorCtr="0">
            <a:noAutofit/>
          </a:bodyPr>
          <a:lstStyle/>
          <a:p>
            <a:pPr marL="0" lvl="0" indent="0"/>
            <a:r>
              <a:rPr lang="en-GB" sz="1400" i="1" dirty="0"/>
              <a:t>Linear or Sequential Search</a:t>
            </a:r>
            <a:r>
              <a:rPr lang="en-GB" sz="1400" dirty="0"/>
              <a:t> is the simplest of search algorithms. While it most certainly is the simplest. Linear Search involves sequential searching for an element in the given data structure until either the element is found or the end of the structure is reached.</a:t>
            </a:r>
            <a:endParaRPr sz="14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0253AFB9-C6BE-5C47-8DE5-C3F114D54A80}"/>
              </a:ext>
            </a:extLst>
          </p:cNvPr>
          <p:cNvSpPr txBox="1"/>
          <p:nvPr/>
        </p:nvSpPr>
        <p:spPr>
          <a:xfrm>
            <a:off x="4236846" y="606470"/>
            <a:ext cx="2072640" cy="954107"/>
          </a:xfrm>
          <a:prstGeom prst="rect">
            <a:avLst/>
          </a:prstGeom>
          <a:noFill/>
        </p:spPr>
        <p:txBody>
          <a:bodyPr wrap="square" rtlCol="0">
            <a:spAutoFit/>
          </a:bodyPr>
          <a:lstStyle/>
          <a:p>
            <a:pPr algn="ctr">
              <a:buSzPts val="1200"/>
            </a:pPr>
            <a:r>
              <a:rPr lang="en-US" sz="2800" dirty="0">
                <a:solidFill>
                  <a:schemeClr val="lt1"/>
                </a:solidFill>
                <a:latin typeface="Share Tech"/>
                <a:sym typeface="Share Tech"/>
              </a:rPr>
              <a:t>COMPLEXITY: </a:t>
            </a:r>
            <a:r>
              <a:rPr lang="en-GB" i="1" dirty="0">
                <a:solidFill>
                  <a:schemeClr val="lt1"/>
                </a:solidFill>
                <a:latin typeface="Maven Pro"/>
                <a:sym typeface="Share Tech"/>
              </a:rPr>
              <a:t>Time Complexity of Linear search is O(N).</a:t>
            </a:r>
            <a:endParaRPr lang="en-US" i="1" dirty="0">
              <a:solidFill>
                <a:schemeClr val="lt1"/>
              </a:solidFill>
              <a:latin typeface="Maven Pro"/>
              <a:sym typeface="Share Te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16589" y="419072"/>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dirty="0"/>
              <a:t>BINARY SEARCH</a:t>
            </a:r>
            <a:endParaRPr sz="2800" dirty="0"/>
          </a:p>
        </p:txBody>
      </p:sp>
      <p:sp>
        <p:nvSpPr>
          <p:cNvPr id="688" name="Google Shape;688;p32"/>
          <p:cNvSpPr txBox="1">
            <a:spLocks noGrp="1"/>
          </p:cNvSpPr>
          <p:nvPr>
            <p:ph type="subTitle" idx="1"/>
          </p:nvPr>
        </p:nvSpPr>
        <p:spPr>
          <a:xfrm>
            <a:off x="644440" y="1219121"/>
            <a:ext cx="3230861" cy="2482022"/>
          </a:xfrm>
          <a:prstGeom prst="rect">
            <a:avLst/>
          </a:prstGeom>
        </p:spPr>
        <p:txBody>
          <a:bodyPr spcFirstLastPara="1" wrap="square" lIns="91425" tIns="91425" rIns="91425" bIns="91425" anchor="t" anchorCtr="0">
            <a:noAutofit/>
          </a:bodyPr>
          <a:lstStyle/>
          <a:p>
            <a:pPr marL="0" lvl="0" indent="0" algn="l"/>
            <a:r>
              <a:rPr lang="en-GB" sz="1400" i="1" dirty="0"/>
              <a:t>Binary or Logarithmic Search</a:t>
            </a:r>
            <a:r>
              <a:rPr lang="en-GB" sz="1400" dirty="0"/>
              <a:t> is one of the most commonly used search algorithms primarily due to its quick search time. This kind of search uses the divide and conquer methodology and requires the data set to be sorted beforehand. It divides the input collection into equal halves, and with each iteration compares the goal element with the element in the middle.</a:t>
            </a:r>
          </a:p>
          <a:p>
            <a:pPr marL="0" lvl="0" indent="0"/>
            <a:endParaRPr sz="14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0253AFB9-C6BE-5C47-8DE5-C3F114D54A80}"/>
              </a:ext>
            </a:extLst>
          </p:cNvPr>
          <p:cNvSpPr txBox="1"/>
          <p:nvPr/>
        </p:nvSpPr>
        <p:spPr>
          <a:xfrm>
            <a:off x="3927326" y="682576"/>
            <a:ext cx="2072640" cy="1600438"/>
          </a:xfrm>
          <a:prstGeom prst="rect">
            <a:avLst/>
          </a:prstGeom>
          <a:noFill/>
        </p:spPr>
        <p:txBody>
          <a:bodyPr wrap="square" rtlCol="0">
            <a:spAutoFit/>
          </a:bodyPr>
          <a:lstStyle/>
          <a:p>
            <a:pPr algn="ctr">
              <a:buSzPts val="1200"/>
            </a:pPr>
            <a:r>
              <a:rPr lang="en-US" sz="2800" dirty="0">
                <a:solidFill>
                  <a:schemeClr val="lt1"/>
                </a:solidFill>
                <a:latin typeface="Share Tech"/>
                <a:sym typeface="Share Tech"/>
              </a:rPr>
              <a:t>COMPLEXITY:</a:t>
            </a:r>
          </a:p>
          <a:p>
            <a:pPr>
              <a:buSzPts val="1200"/>
            </a:pPr>
            <a:r>
              <a:rPr lang="en-GB" dirty="0">
                <a:solidFill>
                  <a:schemeClr val="lt1"/>
                </a:solidFill>
                <a:latin typeface="Maven Pro"/>
                <a:sym typeface="Maven Pro"/>
              </a:rPr>
              <a:t>Time complexity is a marked improvement on the O(N) time complexity of Linear Search.</a:t>
            </a:r>
            <a:endParaRPr lang="en-US" dirty="0">
              <a:solidFill>
                <a:schemeClr val="lt1"/>
              </a:solidFill>
              <a:latin typeface="Maven Pro"/>
              <a:sym typeface="Share Tech"/>
            </a:endParaRPr>
          </a:p>
        </p:txBody>
      </p:sp>
    </p:spTree>
    <p:extLst>
      <p:ext uri="{BB962C8B-B14F-4D97-AF65-F5344CB8AC3E}">
        <p14:creationId xmlns:p14="http://schemas.microsoft.com/office/powerpoint/2010/main" val="162165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16589" y="419072"/>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dirty="0"/>
              <a:t>JUMP SEARCH</a:t>
            </a:r>
            <a:endParaRPr sz="2800" dirty="0"/>
          </a:p>
        </p:txBody>
      </p:sp>
      <p:sp>
        <p:nvSpPr>
          <p:cNvPr id="688" name="Google Shape;688;p32"/>
          <p:cNvSpPr txBox="1">
            <a:spLocks noGrp="1"/>
          </p:cNvSpPr>
          <p:nvPr>
            <p:ph type="subTitle" idx="1"/>
          </p:nvPr>
        </p:nvSpPr>
        <p:spPr>
          <a:xfrm>
            <a:off x="644441" y="1086185"/>
            <a:ext cx="3230810" cy="2649879"/>
          </a:xfrm>
          <a:prstGeom prst="rect">
            <a:avLst/>
          </a:prstGeom>
        </p:spPr>
        <p:txBody>
          <a:bodyPr spcFirstLastPara="1" wrap="square" lIns="91425" tIns="91425" rIns="91425" bIns="91425" anchor="t" anchorCtr="0">
            <a:noAutofit/>
          </a:bodyPr>
          <a:lstStyle/>
          <a:p>
            <a:pPr marL="0" lvl="0" indent="0" algn="l"/>
            <a:r>
              <a:rPr lang="en-GB" sz="1400" dirty="0"/>
              <a:t>This search is similar to Binary Search but instead of jumping both forward and backward - we will only jump forward. Keep in mind that Jump Search also requires for the collection to be sorted. </a:t>
            </a:r>
          </a:p>
          <a:p>
            <a:pPr marL="0" lvl="0" indent="0" algn="l"/>
            <a:r>
              <a:rPr lang="en-GB" sz="1400" dirty="0"/>
              <a:t>In Jump Search, we jump in the interval sqrt(array length) ahead until we reach an element greater than current element or end of the array. On every jump, the previous step is recorded.</a:t>
            </a:r>
            <a:endParaRPr sz="14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0253AFB9-C6BE-5C47-8DE5-C3F114D54A80}"/>
              </a:ext>
            </a:extLst>
          </p:cNvPr>
          <p:cNvSpPr txBox="1"/>
          <p:nvPr/>
        </p:nvSpPr>
        <p:spPr>
          <a:xfrm>
            <a:off x="3927326" y="682576"/>
            <a:ext cx="2072640" cy="1169551"/>
          </a:xfrm>
          <a:prstGeom prst="rect">
            <a:avLst/>
          </a:prstGeom>
          <a:noFill/>
        </p:spPr>
        <p:txBody>
          <a:bodyPr wrap="square" rtlCol="0">
            <a:spAutoFit/>
          </a:bodyPr>
          <a:lstStyle/>
          <a:p>
            <a:pPr algn="ctr">
              <a:buSzPts val="1200"/>
            </a:pPr>
            <a:r>
              <a:rPr lang="en-US" sz="2800" dirty="0">
                <a:solidFill>
                  <a:schemeClr val="lt1"/>
                </a:solidFill>
                <a:latin typeface="Share Tech"/>
                <a:sym typeface="Share Tech"/>
              </a:rPr>
              <a:t>COMPLEXITY:</a:t>
            </a:r>
          </a:p>
          <a:p>
            <a:pPr>
              <a:buSzPts val="1200"/>
            </a:pPr>
            <a:r>
              <a:rPr lang="en-GB" dirty="0">
                <a:solidFill>
                  <a:schemeClr val="lt1"/>
                </a:solidFill>
                <a:latin typeface="Maven Pro"/>
                <a:sym typeface="Maven Pro"/>
              </a:rPr>
              <a:t>The time complexity for this search is O(sqrt(N)).</a:t>
            </a:r>
            <a:endParaRPr lang="en-US" dirty="0">
              <a:solidFill>
                <a:schemeClr val="lt1"/>
              </a:solidFill>
              <a:latin typeface="Maven Pro"/>
              <a:sym typeface="Share Tech"/>
            </a:endParaRPr>
          </a:p>
        </p:txBody>
      </p:sp>
    </p:spTree>
    <p:extLst>
      <p:ext uri="{BB962C8B-B14F-4D97-AF65-F5344CB8AC3E}">
        <p14:creationId xmlns:p14="http://schemas.microsoft.com/office/powerpoint/2010/main" val="398485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16589" y="419072"/>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dirty="0"/>
              <a:t>INTERPOLATION  SEARCH</a:t>
            </a:r>
            <a:endParaRPr sz="2800" dirty="0"/>
          </a:p>
        </p:txBody>
      </p:sp>
      <p:sp>
        <p:nvSpPr>
          <p:cNvPr id="688" name="Google Shape;688;p32"/>
          <p:cNvSpPr txBox="1">
            <a:spLocks noGrp="1"/>
          </p:cNvSpPr>
          <p:nvPr>
            <p:ph type="subTitle" idx="1"/>
          </p:nvPr>
        </p:nvSpPr>
        <p:spPr>
          <a:xfrm>
            <a:off x="577514" y="1086185"/>
            <a:ext cx="3230810" cy="2649879"/>
          </a:xfrm>
          <a:prstGeom prst="rect">
            <a:avLst/>
          </a:prstGeom>
        </p:spPr>
        <p:txBody>
          <a:bodyPr spcFirstLastPara="1" wrap="square" lIns="91425" tIns="91425" rIns="91425" bIns="91425" anchor="t" anchorCtr="0">
            <a:noAutofit/>
          </a:bodyPr>
          <a:lstStyle/>
          <a:p>
            <a:pPr marL="0" lvl="0" indent="0" algn="l"/>
            <a:r>
              <a:rPr lang="en-GB" sz="1400" dirty="0"/>
              <a:t>Interpolation Search is used to search elements in a sorted array. This search is particularly useful if we know the data in the underlying structure is uniformly distributed.</a:t>
            </a:r>
          </a:p>
          <a:p>
            <a:pPr marL="0" lvl="0" indent="0" algn="l"/>
            <a:r>
              <a:rPr lang="en-GB" sz="1400" dirty="0"/>
              <a:t>This Search uses interpolation formulae to find the best probable place where the element can be found in the array. However, for this formulae to be effective the search array should be large otherwise it performs like Linear Search:</a:t>
            </a:r>
            <a:endParaRPr sz="14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0253AFB9-C6BE-5C47-8DE5-C3F114D54A80}"/>
              </a:ext>
            </a:extLst>
          </p:cNvPr>
          <p:cNvSpPr txBox="1"/>
          <p:nvPr/>
        </p:nvSpPr>
        <p:spPr>
          <a:xfrm>
            <a:off x="3808324" y="518238"/>
            <a:ext cx="2072640" cy="2893100"/>
          </a:xfrm>
          <a:prstGeom prst="rect">
            <a:avLst/>
          </a:prstGeom>
          <a:noFill/>
        </p:spPr>
        <p:txBody>
          <a:bodyPr wrap="square" rtlCol="0">
            <a:spAutoFit/>
          </a:bodyPr>
          <a:lstStyle/>
          <a:p>
            <a:pPr algn="ctr">
              <a:buSzPts val="1200"/>
            </a:pPr>
            <a:r>
              <a:rPr lang="en-US" sz="2800" dirty="0">
                <a:solidFill>
                  <a:schemeClr val="lt1"/>
                </a:solidFill>
                <a:latin typeface="Share Tech"/>
                <a:sym typeface="Share Tech"/>
              </a:rPr>
              <a:t>COMPLEXITY:</a:t>
            </a:r>
          </a:p>
          <a:p>
            <a:pPr>
              <a:buSzPts val="1200"/>
            </a:pPr>
            <a:r>
              <a:rPr lang="en-GB" dirty="0">
                <a:solidFill>
                  <a:schemeClr val="lt1"/>
                </a:solidFill>
                <a:latin typeface="Maven Pro"/>
                <a:sym typeface="Maven Pro"/>
              </a:rPr>
              <a:t>The best case time complexity for this algorithm is O(log log N) but in the worst case, i.e. when the elements are not uniformly distributed, it is comparable to linear search time complexity which is O(N).</a:t>
            </a:r>
            <a:endParaRPr lang="en-US" dirty="0">
              <a:solidFill>
                <a:schemeClr val="lt1"/>
              </a:solidFill>
              <a:latin typeface="Maven Pro"/>
              <a:sym typeface="Share Tech"/>
            </a:endParaRPr>
          </a:p>
        </p:txBody>
      </p:sp>
    </p:spTree>
    <p:extLst>
      <p:ext uri="{BB962C8B-B14F-4D97-AF65-F5344CB8AC3E}">
        <p14:creationId xmlns:p14="http://schemas.microsoft.com/office/powerpoint/2010/main" val="231798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16589" y="419072"/>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dirty="0"/>
              <a:t>EXPONENTIAL SEARCH</a:t>
            </a:r>
            <a:endParaRPr sz="2800" dirty="0"/>
          </a:p>
        </p:txBody>
      </p:sp>
      <p:sp>
        <p:nvSpPr>
          <p:cNvPr id="688" name="Google Shape;688;p32"/>
          <p:cNvSpPr txBox="1">
            <a:spLocks noGrp="1"/>
          </p:cNvSpPr>
          <p:nvPr>
            <p:ph type="subTitle" idx="1"/>
          </p:nvPr>
        </p:nvSpPr>
        <p:spPr>
          <a:xfrm>
            <a:off x="577514" y="1086185"/>
            <a:ext cx="3230810" cy="2649879"/>
          </a:xfrm>
          <a:prstGeom prst="rect">
            <a:avLst/>
          </a:prstGeom>
        </p:spPr>
        <p:txBody>
          <a:bodyPr spcFirstLastPara="1" wrap="square" lIns="91425" tIns="91425" rIns="91425" bIns="91425" anchor="t" anchorCtr="0">
            <a:noAutofit/>
          </a:bodyPr>
          <a:lstStyle/>
          <a:p>
            <a:pPr marL="0" lvl="0" indent="0" algn="l"/>
            <a:r>
              <a:rPr lang="en-GB" sz="1400" dirty="0"/>
              <a:t>Exponential Search is used to search elements by jumping in exponential positions i.e. in powers of 2.</a:t>
            </a:r>
          </a:p>
          <a:p>
            <a:pPr marL="0" lvl="0" indent="0" algn="l"/>
            <a:r>
              <a:rPr lang="en-GB" sz="1400" dirty="0"/>
              <a:t>In this search we are basically trying to find a comparatively smaller range in which we can search the element using other bounded searches algorithms like Binary Search.</a:t>
            </a:r>
            <a:endParaRPr sz="14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05</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0253AFB9-C6BE-5C47-8DE5-C3F114D54A80}"/>
              </a:ext>
            </a:extLst>
          </p:cNvPr>
          <p:cNvSpPr txBox="1"/>
          <p:nvPr/>
        </p:nvSpPr>
        <p:spPr>
          <a:xfrm>
            <a:off x="3927326" y="682576"/>
            <a:ext cx="2072640" cy="1384995"/>
          </a:xfrm>
          <a:prstGeom prst="rect">
            <a:avLst/>
          </a:prstGeom>
          <a:noFill/>
        </p:spPr>
        <p:txBody>
          <a:bodyPr wrap="square" rtlCol="0">
            <a:spAutoFit/>
          </a:bodyPr>
          <a:lstStyle/>
          <a:p>
            <a:pPr algn="ctr">
              <a:buSzPts val="1200"/>
            </a:pPr>
            <a:r>
              <a:rPr lang="en-US" sz="2800" dirty="0">
                <a:solidFill>
                  <a:schemeClr val="lt1"/>
                </a:solidFill>
                <a:latin typeface="Share Tech"/>
                <a:sym typeface="Share Tech"/>
              </a:rPr>
              <a:t>COMPLEXITY:</a:t>
            </a:r>
          </a:p>
          <a:p>
            <a:pPr>
              <a:buSzPts val="1200"/>
            </a:pPr>
            <a:r>
              <a:rPr lang="en-GB" dirty="0">
                <a:solidFill>
                  <a:schemeClr val="lt1"/>
                </a:solidFill>
                <a:latin typeface="Maven Pro"/>
                <a:sym typeface="Maven Pro"/>
              </a:rPr>
              <a:t>The worst-case time complexity for this type of search is O(log(N)).</a:t>
            </a:r>
            <a:endParaRPr lang="en-US" dirty="0">
              <a:solidFill>
                <a:schemeClr val="lt1"/>
              </a:solidFill>
              <a:latin typeface="Maven Pro"/>
              <a:sym typeface="Share Tech"/>
            </a:endParaRPr>
          </a:p>
        </p:txBody>
      </p:sp>
    </p:spTree>
    <p:extLst>
      <p:ext uri="{BB962C8B-B14F-4D97-AF65-F5344CB8AC3E}">
        <p14:creationId xmlns:p14="http://schemas.microsoft.com/office/powerpoint/2010/main" val="184175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16589" y="419072"/>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dirty="0"/>
              <a:t>FIBONACCI SEARCH</a:t>
            </a:r>
            <a:endParaRPr sz="2800" dirty="0"/>
          </a:p>
        </p:txBody>
      </p:sp>
      <p:sp>
        <p:nvSpPr>
          <p:cNvPr id="688" name="Google Shape;688;p32"/>
          <p:cNvSpPr txBox="1">
            <a:spLocks noGrp="1"/>
          </p:cNvSpPr>
          <p:nvPr>
            <p:ph type="subTitle" idx="1"/>
          </p:nvPr>
        </p:nvSpPr>
        <p:spPr>
          <a:xfrm>
            <a:off x="580218" y="1086185"/>
            <a:ext cx="3230810" cy="2649879"/>
          </a:xfrm>
          <a:prstGeom prst="rect">
            <a:avLst/>
          </a:prstGeom>
        </p:spPr>
        <p:txBody>
          <a:bodyPr spcFirstLastPara="1" wrap="square" lIns="91425" tIns="91425" rIns="91425" bIns="91425" anchor="t" anchorCtr="0">
            <a:noAutofit/>
          </a:bodyPr>
          <a:lstStyle/>
          <a:p>
            <a:pPr marL="0" lvl="0" indent="0" algn="l"/>
            <a:r>
              <a:rPr lang="en-GB" sz="1400" dirty="0"/>
              <a:t>Fibonacci search employs divide and conquer approach wherein we unequally split element as per the Fibonacci series. This search requires the array to be sorted.</a:t>
            </a:r>
          </a:p>
          <a:p>
            <a:pPr marL="0" lvl="0" indent="0" algn="l"/>
            <a:r>
              <a:rPr lang="en-GB" sz="1400" dirty="0"/>
              <a:t>Unlike in Binary Search where we divide the elements into equal halves to reduce the array range - In Fibonacci search we try to use addition or subtraction to get a smaller range.</a:t>
            </a:r>
            <a:endParaRPr sz="14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06</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0253AFB9-C6BE-5C47-8DE5-C3F114D54A80}"/>
              </a:ext>
            </a:extLst>
          </p:cNvPr>
          <p:cNvSpPr txBox="1"/>
          <p:nvPr/>
        </p:nvSpPr>
        <p:spPr>
          <a:xfrm>
            <a:off x="3927326" y="682576"/>
            <a:ext cx="2072640" cy="1169551"/>
          </a:xfrm>
          <a:prstGeom prst="rect">
            <a:avLst/>
          </a:prstGeom>
          <a:noFill/>
        </p:spPr>
        <p:txBody>
          <a:bodyPr wrap="square" rtlCol="0">
            <a:spAutoFit/>
          </a:bodyPr>
          <a:lstStyle/>
          <a:p>
            <a:pPr algn="ctr">
              <a:buSzPts val="1200"/>
            </a:pPr>
            <a:r>
              <a:rPr lang="en-US" sz="2800" dirty="0">
                <a:solidFill>
                  <a:schemeClr val="lt1"/>
                </a:solidFill>
                <a:latin typeface="Share Tech"/>
                <a:sym typeface="Share Tech"/>
              </a:rPr>
              <a:t>COMPLEXITY:</a:t>
            </a:r>
          </a:p>
          <a:p>
            <a:pPr>
              <a:buSzPts val="1200"/>
            </a:pPr>
            <a:r>
              <a:rPr lang="en-GB" dirty="0">
                <a:solidFill>
                  <a:schemeClr val="lt1"/>
                </a:solidFill>
                <a:latin typeface="Maven Pro"/>
                <a:sym typeface="Maven Pro"/>
              </a:rPr>
              <a:t>The worst-case time complexity for this search is O(log(N)).</a:t>
            </a:r>
            <a:endParaRPr lang="en-US" dirty="0">
              <a:solidFill>
                <a:schemeClr val="lt1"/>
              </a:solidFill>
              <a:latin typeface="Maven Pro"/>
              <a:sym typeface="Share Tech"/>
            </a:endParaRPr>
          </a:p>
        </p:txBody>
      </p:sp>
    </p:spTree>
    <p:extLst>
      <p:ext uri="{BB962C8B-B14F-4D97-AF65-F5344CB8AC3E}">
        <p14:creationId xmlns:p14="http://schemas.microsoft.com/office/powerpoint/2010/main" val="170423549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555</Words>
  <Application>Microsoft Macintosh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Maven Pro</vt:lpstr>
      <vt:lpstr>Share Tech</vt:lpstr>
      <vt:lpstr>Arial</vt:lpstr>
      <vt:lpstr>Fira Sans Extra Condensed Medium</vt:lpstr>
      <vt:lpstr>Data Science Consulting by Slidesgo</vt:lpstr>
      <vt:lpstr>DATA STRUCTURE  SEARCH ENGINE</vt:lpstr>
      <vt:lpstr>SEARCH ENGINE</vt:lpstr>
      <vt:lpstr>LINEAR SEARCH</vt:lpstr>
      <vt:lpstr>BINARY SEARCH</vt:lpstr>
      <vt:lpstr>JUMP SEARCH</vt:lpstr>
      <vt:lpstr>INTERPOLATION  SEARCH</vt:lpstr>
      <vt:lpstr>EXPONENTIAL SEARCH</vt:lpstr>
      <vt:lpstr>FIBONACCI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SEARCH ENGINE</dc:title>
  <cp:lastModifiedBy>Microsoft Office User</cp:lastModifiedBy>
  <cp:revision>1</cp:revision>
  <dcterms:modified xsi:type="dcterms:W3CDTF">2022-06-27T17:19:45Z</dcterms:modified>
</cp:coreProperties>
</file>