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.gif" ContentType="image/gif"/>
  <Override PartName="/ppt/media/image1.png" ContentType="image/png"/>
  <Override PartName="/ppt/media/image2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6999AE5-599D-4294-9280-2D86A9F096E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E9BF2F-F94A-4624-B56C-A189F233094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D71975-1CB8-4B44-A33A-D487D8A2F50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 hidden="1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 hidden="1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380880" y="0"/>
            <a:ext cx="608760" cy="6857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276480" y="0"/>
            <a:ext cx="104040" cy="6857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9"/>
          <p:cNvSpPr/>
          <p:nvPr/>
        </p:nvSpPr>
        <p:spPr>
          <a:xfrm>
            <a:off x="990720" y="0"/>
            <a:ext cx="181080" cy="6857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CustomShape 10"/>
          <p:cNvSpPr/>
          <p:nvPr/>
        </p:nvSpPr>
        <p:spPr>
          <a:xfrm>
            <a:off x="1141200" y="0"/>
            <a:ext cx="229680" cy="6857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7"/>
          <p:cNvSpPr/>
          <p:nvPr/>
        </p:nvSpPr>
        <p:spPr>
          <a:xfrm>
            <a:off x="1219320" y="0"/>
            <a:ext cx="75600" cy="6857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609480" y="3429000"/>
            <a:ext cx="1294560" cy="12945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19"/>
          <p:cNvSpPr/>
          <p:nvPr/>
        </p:nvSpPr>
        <p:spPr>
          <a:xfrm>
            <a:off x="1309680" y="4866840"/>
            <a:ext cx="640800" cy="64080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20"/>
          <p:cNvSpPr/>
          <p:nvPr/>
        </p:nvSpPr>
        <p:spPr>
          <a:xfrm>
            <a:off x="1091160" y="5500800"/>
            <a:ext cx="136440" cy="13644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21"/>
          <p:cNvSpPr/>
          <p:nvPr/>
        </p:nvSpPr>
        <p:spPr>
          <a:xfrm>
            <a:off x="1664280" y="5788080"/>
            <a:ext cx="273600" cy="27360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22"/>
          <p:cNvSpPr/>
          <p:nvPr/>
        </p:nvSpPr>
        <p:spPr>
          <a:xfrm>
            <a:off x="1905120" y="4495680"/>
            <a:ext cx="365040" cy="36504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PlaceHolder 2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609480"/>
            <a:ext cx="746676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 cap="small">
                <a:solidFill>
                  <a:srgbClr val="575f6d"/>
                </a:solidFill>
                <a:latin typeface="Century Schoolbook"/>
              </a:rPr>
              <a:t>Buffer overflow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28600" y="6047640"/>
            <a:ext cx="2590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Mihir Shah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010560" y="6324480"/>
            <a:ext cx="190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20</a:t>
            </a:r>
            <a:r>
              <a:rPr b="0" lang="en-IN" sz="1800" spc="-1" strike="noStrike" baseline="30000">
                <a:solidFill>
                  <a:srgbClr val="000000"/>
                </a:solidFill>
                <a:latin typeface="Century Schoolbook"/>
                <a:ea typeface="DejaVu Sans"/>
              </a:rPr>
              <a:t>th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Apr 2019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1"/>
          <p:cNvGraphicFramePr/>
          <p:nvPr/>
        </p:nvGraphicFramePr>
        <p:xfrm>
          <a:off x="533520" y="3276720"/>
          <a:ext cx="7466760" cy="3259080"/>
        </p:xfrm>
        <a:graphic>
          <a:graphicData uri="http://schemas.openxmlformats.org/drawingml/2006/table">
            <a:tbl>
              <a:tblPr/>
              <a:tblGrid>
                <a:gridCol w="1357560"/>
                <a:gridCol w="2216880"/>
                <a:gridCol w="249120"/>
                <a:gridCol w="595440"/>
                <a:gridCol w="1149840"/>
                <a:gridCol w="249120"/>
                <a:gridCol w="290880"/>
                <a:gridCol w="678600"/>
                <a:gridCol w="679680"/>
              </a:tblGrid>
              <a:tr h="427320">
                <a:tc gridSpan="9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ECX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 grid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2" name="Table 2"/>
          <p:cNvGraphicFramePr/>
          <p:nvPr/>
        </p:nvGraphicFramePr>
        <p:xfrm>
          <a:off x="609480" y="990720"/>
          <a:ext cx="7390800" cy="776880"/>
        </p:xfrm>
        <a:graphic>
          <a:graphicData uri="http://schemas.openxmlformats.org/drawingml/2006/table">
            <a:tbl>
              <a:tblPr/>
              <a:tblGrid>
                <a:gridCol w="7391160"/>
              </a:tblGrid>
              <a:tr h="777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ECX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3" name="Line 3"/>
          <p:cNvSpPr/>
          <p:nvPr/>
        </p:nvSpPr>
        <p:spPr>
          <a:xfrm flipH="1">
            <a:off x="380160" y="182952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4" name="Line 4"/>
          <p:cNvSpPr/>
          <p:nvPr/>
        </p:nvSpPr>
        <p:spPr>
          <a:xfrm flipH="1">
            <a:off x="8381880" y="182880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5" name="Line 5"/>
          <p:cNvSpPr/>
          <p:nvPr/>
        </p:nvSpPr>
        <p:spPr>
          <a:xfrm>
            <a:off x="380880" y="2209680"/>
            <a:ext cx="8001000" cy="144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6" name="CustomShape 6"/>
          <p:cNvSpPr/>
          <p:nvPr/>
        </p:nvSpPr>
        <p:spPr>
          <a:xfrm rot="5400000">
            <a:off x="4191840" y="243864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Table 1"/>
          <p:cNvGraphicFramePr/>
          <p:nvPr/>
        </p:nvGraphicFramePr>
        <p:xfrm>
          <a:off x="533520" y="3276720"/>
          <a:ext cx="7466760" cy="3259080"/>
        </p:xfrm>
        <a:graphic>
          <a:graphicData uri="http://schemas.openxmlformats.org/drawingml/2006/table">
            <a:tbl>
              <a:tblPr/>
              <a:tblGrid>
                <a:gridCol w="1357560"/>
                <a:gridCol w="2216880"/>
                <a:gridCol w="249120"/>
                <a:gridCol w="595440"/>
                <a:gridCol w="1149840"/>
                <a:gridCol w="249120"/>
                <a:gridCol w="290880"/>
                <a:gridCol w="678600"/>
                <a:gridCol w="679680"/>
              </a:tblGrid>
              <a:tr h="427320">
                <a:tc gridSpan="9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EDX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 grid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8" name="Table 2"/>
          <p:cNvGraphicFramePr/>
          <p:nvPr/>
        </p:nvGraphicFramePr>
        <p:xfrm>
          <a:off x="609480" y="990720"/>
          <a:ext cx="7390800" cy="776880"/>
        </p:xfrm>
        <a:graphic>
          <a:graphicData uri="http://schemas.openxmlformats.org/drawingml/2006/table">
            <a:tbl>
              <a:tblPr/>
              <a:tblGrid>
                <a:gridCol w="7391160"/>
              </a:tblGrid>
              <a:tr h="777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EDX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9" name="Line 3"/>
          <p:cNvSpPr/>
          <p:nvPr/>
        </p:nvSpPr>
        <p:spPr>
          <a:xfrm flipH="1">
            <a:off x="380160" y="182952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0" name="Line 4"/>
          <p:cNvSpPr/>
          <p:nvPr/>
        </p:nvSpPr>
        <p:spPr>
          <a:xfrm flipH="1">
            <a:off x="8381880" y="182880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1" name="Line 5"/>
          <p:cNvSpPr/>
          <p:nvPr/>
        </p:nvSpPr>
        <p:spPr>
          <a:xfrm>
            <a:off x="380880" y="2209680"/>
            <a:ext cx="8001000" cy="144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52" name="CustomShape 6"/>
          <p:cNvSpPr/>
          <p:nvPr/>
        </p:nvSpPr>
        <p:spPr>
          <a:xfrm rot="5400000">
            <a:off x="4191840" y="243864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152280"/>
            <a:ext cx="8305200" cy="65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Char char="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Four 32-bit data registers are used for arithmetic, logical, and other operations.</a:t>
            </a: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Char char="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These 32-bit registers can be used in three ways −</a:t>
            </a: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As complete 32-bit data registers: EAX, EBX, ECX, EDX</a:t>
            </a: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Lower halves of the 32-bit registers can be used as four 16-bit data registers: AX, BX, CX and DX</a:t>
            </a: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Lower and higher halves of the above-mentioned four 16-bit registers can be used as eight 8-bit data registers: AH, AL, BH, BL, CH, CL, DH, and DL</a:t>
            </a: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SzPct val="90000"/>
              <a:buFont typeface="Wingdings" charset="2"/>
              <a:buChar char="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Some of these data registers have specific use in arithmetical operations. </a:t>
            </a: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</a:rPr>
              <a:t>AX is the primary accumulator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; it is used in input/output and most arithmetic instructions. For example, in multiplication operation, one operand is stored in EAX or AX or AL register according to the size of the operand.</a:t>
            </a: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</a:rPr>
              <a:t>BX is known as the base register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, as it could be used in indexed addressing.</a:t>
            </a: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</a:rPr>
              <a:t>CX is known as the count register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, as the ECX, CX registers store the loop count in iterative operations.</a:t>
            </a: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</a:rPr>
              <a:t>DX is known as the data register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</a:rPr>
              <a:t>. It is also used in input/output operations. It is also used with AX register along with DX for multiply and divide operations involving large values.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7466760" cy="36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IN" sz="3000" spc="-1" strike="noStrike" cap="small">
                <a:solidFill>
                  <a:srgbClr val="575f6d"/>
                </a:solidFill>
                <a:latin typeface="Century Schoolbook"/>
              </a:rPr>
              <a:t>Basic of Buffer Overflow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 cap="small">
                <a:solidFill>
                  <a:srgbClr val="575f6d"/>
                </a:solidFill>
                <a:latin typeface="Century Schoolbook"/>
              </a:rPr>
              <a:t>Buffer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746676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Small memory allocated for a specific input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257" name="Table 3"/>
          <p:cNvGraphicFramePr/>
          <p:nvPr/>
        </p:nvGraphicFramePr>
        <p:xfrm>
          <a:off x="1371600" y="3200400"/>
          <a:ext cx="6095160" cy="370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cd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cdcc"/>
                    </a:solidFill>
                  </a:tcPr>
                </a:tc>
              </a:tr>
            </a:tbl>
          </a:graphicData>
        </a:graphic>
      </p:graphicFrame>
      <p:sp>
        <p:nvSpPr>
          <p:cNvPr id="258" name="CustomShape 4"/>
          <p:cNvSpPr/>
          <p:nvPr/>
        </p:nvSpPr>
        <p:spPr>
          <a:xfrm>
            <a:off x="1371600" y="2895480"/>
            <a:ext cx="60951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3056760" y="2514600"/>
            <a:ext cx="188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System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Line 6"/>
          <p:cNvSpPr/>
          <p:nvPr/>
        </p:nvSpPr>
        <p:spPr>
          <a:xfrm flipH="1">
            <a:off x="3429000" y="3733560"/>
            <a:ext cx="1440" cy="381240"/>
          </a:xfrm>
          <a:prstGeom prst="line">
            <a:avLst/>
          </a:prstGeom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7"/>
          <p:cNvSpPr/>
          <p:nvPr/>
        </p:nvSpPr>
        <p:spPr>
          <a:xfrm flipH="1">
            <a:off x="5410080" y="3734280"/>
            <a:ext cx="720" cy="380520"/>
          </a:xfrm>
          <a:prstGeom prst="line">
            <a:avLst/>
          </a:prstGeom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8"/>
          <p:cNvSpPr/>
          <p:nvPr/>
        </p:nvSpPr>
        <p:spPr>
          <a:xfrm>
            <a:off x="3429000" y="3962520"/>
            <a:ext cx="1980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9"/>
          <p:cNvSpPr/>
          <p:nvPr/>
        </p:nvSpPr>
        <p:spPr>
          <a:xfrm>
            <a:off x="3809880" y="365760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Buffer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33520" y="228600"/>
            <a:ext cx="7466760" cy="28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void main()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{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char source[ ] = “HELLO”;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400" spc="-1" strike="noStrike">
                <a:solidFill>
                  <a:srgbClr val="00b050"/>
                </a:solidFill>
                <a:latin typeface="Century Schoolbook"/>
              </a:rPr>
              <a:t>// HELLO assigned to source</a:t>
            </a:r>
            <a:endParaRPr b="0" lang="en-IN" sz="1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char destination[2];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400" spc="-1" strike="noStrike">
                <a:solidFill>
                  <a:srgbClr val="00b050"/>
                </a:solidFill>
                <a:latin typeface="Century Schoolbook"/>
              </a:rPr>
              <a:t>// destination is 3 bytes</a:t>
            </a:r>
            <a:endParaRPr b="0" lang="en-IN" sz="1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strcpy(destination, source);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400" spc="-1" strike="noStrike">
                <a:solidFill>
                  <a:srgbClr val="00b050"/>
                </a:solidFill>
                <a:latin typeface="Century Schoolbook"/>
              </a:rPr>
              <a:t>// copy source to destination</a:t>
            </a:r>
            <a:endParaRPr b="0" lang="en-IN" sz="1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return 0;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265" name="Table 2"/>
          <p:cNvGraphicFramePr/>
          <p:nvPr/>
        </p:nvGraphicFramePr>
        <p:xfrm>
          <a:off x="533520" y="3581280"/>
          <a:ext cx="6629040" cy="2057040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325880"/>
                <a:gridCol w="1325880"/>
                <a:gridCol w="1325880"/>
              </a:tblGrid>
              <a:tr h="685800"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Buffer (3 bytes)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Overflow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85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9e9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9e9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9e9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685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eed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3" descr=""/>
          <p:cNvPicPr/>
          <p:nvPr/>
        </p:nvPicPr>
        <p:blipFill>
          <a:blip r:embed="rId1"/>
          <a:stretch/>
        </p:blipFill>
        <p:spPr>
          <a:xfrm>
            <a:off x="1981080" y="1066680"/>
            <a:ext cx="7162200" cy="5562000"/>
          </a:xfrm>
          <a:prstGeom prst="rect">
            <a:avLst/>
          </a:prstGeom>
          <a:ln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914400" y="76320"/>
            <a:ext cx="61714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002060"/>
                </a:solidFill>
                <a:latin typeface="Century Schoolbook"/>
              </a:rPr>
              <a:t>STACK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2362320" y="533520"/>
          <a:ext cx="3428640" cy="548568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76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ESP (Extended Stack Pointer 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(top)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69eab"/>
                    </a:solidFill>
                  </a:tcPr>
                </a:tc>
              </a:tr>
              <a:tr h="2640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Buffer Space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181"/>
                    </a:solidFill>
                  </a:tcPr>
                </a:tc>
              </a:tr>
              <a:tr h="76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EBP (Extended Base Pointer </a:t>
                      </a: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(base)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69eab"/>
                    </a:solidFill>
                  </a:tcPr>
                </a:tc>
              </a:tr>
              <a:tr h="660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Return 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6e5a"/>
                    </a:solidFill>
                  </a:tcPr>
                </a:tc>
              </a:tr>
              <a:tr h="659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Parent Routine’s Stack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181"/>
                    </a:solidFill>
                  </a:tcPr>
                </a:tc>
              </a:tr>
            </a:tbl>
          </a:graphicData>
        </a:graphic>
      </p:graphicFrame>
      <p:sp>
        <p:nvSpPr>
          <p:cNvPr id="269" name="CustomShape 2"/>
          <p:cNvSpPr/>
          <p:nvPr/>
        </p:nvSpPr>
        <p:spPr>
          <a:xfrm>
            <a:off x="6095880" y="990720"/>
            <a:ext cx="532800" cy="4342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1600200" y="762120"/>
            <a:ext cx="608760" cy="457128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 rot="16200000">
            <a:off x="448920" y="298044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Stack Growth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 rot="5400000">
            <a:off x="5388120" y="2998800"/>
            <a:ext cx="270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Memory Addresses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152280"/>
            <a:ext cx="74667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b32c16"/>
                </a:solidFill>
                <a:latin typeface="Century Schoolbook"/>
              </a:rPr>
              <a:t>Stack is LIFO (Last In First Out)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274" name="Table 2"/>
          <p:cNvGraphicFramePr/>
          <p:nvPr/>
        </p:nvGraphicFramePr>
        <p:xfrm>
          <a:off x="1371600" y="1447920"/>
          <a:ext cx="2285640" cy="4190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380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0xAAAAAAAA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8380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0x10203040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8380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8380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384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3"/>
          <p:cNvSpPr/>
          <p:nvPr/>
        </p:nvSpPr>
        <p:spPr>
          <a:xfrm>
            <a:off x="4114800" y="1752480"/>
            <a:ext cx="380160" cy="3351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3814200" y="121932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High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893760" y="5410080"/>
            <a:ext cx="156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Low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838080" y="3124080"/>
            <a:ext cx="5328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232560" y="2895480"/>
            <a:ext cx="6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4895280" y="4572000"/>
            <a:ext cx="38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Should point to top of 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152280"/>
            <a:ext cx="74667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b32c16"/>
                </a:solidFill>
                <a:latin typeface="Century Schoolbook"/>
              </a:rPr>
              <a:t>Stack is LIFO (Last In First Out)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282" name="Table 2"/>
          <p:cNvGraphicFramePr/>
          <p:nvPr/>
        </p:nvGraphicFramePr>
        <p:xfrm>
          <a:off x="1371600" y="1447920"/>
          <a:ext cx="2285640" cy="411444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22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0xAAAAAAAA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822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0x10203040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8229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0xA0203040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b6e5a"/>
                    </a:solidFill>
                  </a:tcPr>
                </a:tc>
              </a:tr>
              <a:tr h="822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229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3" name="CustomShape 3"/>
          <p:cNvSpPr/>
          <p:nvPr/>
        </p:nvSpPr>
        <p:spPr>
          <a:xfrm>
            <a:off x="4114800" y="1752480"/>
            <a:ext cx="380160" cy="3351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>
            <a:off x="3814200" y="121932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High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3893760" y="5410080"/>
            <a:ext cx="156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Low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232560" y="3657600"/>
            <a:ext cx="6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5105520" y="4572000"/>
            <a:ext cx="3504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Should point to top of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914400" y="388620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4952880" y="2209680"/>
            <a:ext cx="37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Push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Pushes a value onto the 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IN" sz="3000" spc="-1" strike="noStrike" cap="small">
                <a:solidFill>
                  <a:srgbClr val="575f6d"/>
                </a:solidFill>
                <a:latin typeface="Century Schoolbook"/>
              </a:rPr>
              <a:t>About Today</a:t>
            </a:r>
            <a:br/>
            <a:endParaRPr b="0" lang="en-IN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04920" y="1417680"/>
            <a:ext cx="830520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x32 Arch Basic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-   Basics of Buffer Overflow</a:t>
            </a: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-   Basics of Immunity Debugger</a:t>
            </a: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-   Vanilla Buffer Overflow</a:t>
            </a:r>
            <a:br/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152280"/>
            <a:ext cx="74667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b32c16"/>
                </a:solidFill>
                <a:latin typeface="Century Schoolbook"/>
              </a:rPr>
              <a:t>Stack is LIFO (Last In First Out)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291" name="Table 2"/>
          <p:cNvGraphicFramePr/>
          <p:nvPr/>
        </p:nvGraphicFramePr>
        <p:xfrm>
          <a:off x="1371600" y="1447920"/>
          <a:ext cx="2285640" cy="4190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380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0xAAAAAAAA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8380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0x10203040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8380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8380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384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2" name="CustomShape 3"/>
          <p:cNvSpPr/>
          <p:nvPr/>
        </p:nvSpPr>
        <p:spPr>
          <a:xfrm>
            <a:off x="4114800" y="1752480"/>
            <a:ext cx="380160" cy="3351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4"/>
          <p:cNvSpPr/>
          <p:nvPr/>
        </p:nvSpPr>
        <p:spPr>
          <a:xfrm>
            <a:off x="3814200" y="1219320"/>
            <a:ext cx="1648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High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3893760" y="5410080"/>
            <a:ext cx="156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Low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3124080"/>
            <a:ext cx="5328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6" name="CustomShape 7"/>
          <p:cNvSpPr/>
          <p:nvPr/>
        </p:nvSpPr>
        <p:spPr>
          <a:xfrm>
            <a:off x="232560" y="2895480"/>
            <a:ext cx="64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5105520" y="4572000"/>
            <a:ext cx="3504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ESP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Should point to top of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952880" y="2209680"/>
            <a:ext cx="37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Push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Pushes a value onto the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5029200" y="3352680"/>
            <a:ext cx="37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Pop – </a:t>
            </a: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Removes the topmost value from the 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1721880" y="1822680"/>
            <a:ext cx="5699880" cy="321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7466760" cy="36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 cap="small">
                <a:solidFill>
                  <a:srgbClr val="575f6d"/>
                </a:solidFill>
                <a:latin typeface="Century Schoolbook"/>
              </a:rPr>
              <a:t>x32 Arch basic(assembly basic)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609480" y="1219320"/>
            <a:ext cx="7314480" cy="518076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762120" y="76320"/>
            <a:ext cx="7162200" cy="51660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System Organization Basics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575f6d"/>
                </a:solidFill>
                <a:uFillTx/>
                <a:latin typeface="Century Schoolbook"/>
              </a:rPr>
              <a:t>CPU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981080" y="2286000"/>
            <a:ext cx="1215360" cy="38016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f7cce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3200400" y="1295280"/>
            <a:ext cx="2285280" cy="2437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Execution Unit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5486400" y="1676520"/>
            <a:ext cx="1215360" cy="38016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f7cce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5486400" y="2895480"/>
            <a:ext cx="1215360" cy="38016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f7cce"/>
            </a:solidFill>
            <a:round/>
          </a:ln>
          <a:effectLst>
            <a:outerShdw blurRad="50800" dir="5400000" dist="20160" rotWithShape="0">
              <a:srgbClr val="000000">
                <a:alpha val="42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457200" y="1981080"/>
            <a:ext cx="1523160" cy="1218600"/>
          </a:xfrm>
          <a:prstGeom prst="rect">
            <a:avLst/>
          </a:prstGeom>
          <a:ln>
            <a:solidFill>
              <a:srgbClr val="8d9cbe"/>
            </a:solidFill>
            <a:round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Control Unit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6705720" y="1600200"/>
            <a:ext cx="1751760" cy="532800"/>
          </a:xfrm>
          <a:prstGeom prst="rect">
            <a:avLst/>
          </a:prstGeom>
          <a:ln>
            <a:solidFill>
              <a:srgbClr val="f7c600"/>
            </a:solidFill>
            <a:round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Registers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6705720" y="2819520"/>
            <a:ext cx="1751760" cy="532800"/>
          </a:xfrm>
          <a:prstGeom prst="rect">
            <a:avLst/>
          </a:prstGeom>
          <a:ln>
            <a:solidFill>
              <a:srgbClr val="f7c600"/>
            </a:solidFill>
            <a:round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Flags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533520" y="3886200"/>
            <a:ext cx="7466760" cy="28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Control Unit : 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Retrieve/Decode instructions, Retrieve/Store data in memory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Execution Unit : 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Actual execution of instruction happens here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Registers : 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Internal memory locations used as “variables”</a:t>
            </a:r>
            <a:endParaRPr b="0" lang="en-IN" sz="1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Flags : </a:t>
            </a: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Used to indicate various “event” when execution is happening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57600" y="5334120"/>
            <a:ext cx="5028480" cy="99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304920" y="3124080"/>
            <a:ext cx="8000280" cy="8373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304920" y="1447920"/>
            <a:ext cx="7923960" cy="68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457200" y="152280"/>
            <a:ext cx="7466760" cy="502560"/>
          </a:xfrm>
          <a:prstGeom prst="rect">
            <a:avLst/>
          </a:prstGeom>
          <a:solidFill>
            <a:srgbClr val="b32c16"/>
          </a:solidFill>
          <a:ln w="34920">
            <a:solidFill>
              <a:srgbClr val="ffffff"/>
            </a:solidFill>
            <a:round/>
          </a:ln>
          <a:effectLst>
            <a:outerShdw dir="5400000" dist="2484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IN" sz="3000" spc="-1" strike="noStrike" cap="small">
                <a:solidFill>
                  <a:srgbClr val="ffffff"/>
                </a:solidFill>
                <a:latin typeface="Century Schoolbook"/>
              </a:rPr>
              <a:t>CPU REGISTERS</a:t>
            </a:r>
            <a:endParaRPr b="0" lang="en-IN" sz="3000" spc="-1" strike="noStrike">
              <a:latin typeface="Arial"/>
            </a:endParaRPr>
          </a:p>
        </p:txBody>
      </p:sp>
      <p:graphicFrame>
        <p:nvGraphicFramePr>
          <p:cNvPr id="219" name="Table 5"/>
          <p:cNvGraphicFramePr/>
          <p:nvPr/>
        </p:nvGraphicFramePr>
        <p:xfrm>
          <a:off x="457200" y="1600200"/>
          <a:ext cx="7619400" cy="370440"/>
        </p:xfrm>
        <a:graphic>
          <a:graphicData uri="http://schemas.openxmlformats.org/drawingml/2006/table">
            <a:tbl>
              <a:tblPr/>
              <a:tblGrid>
                <a:gridCol w="731880"/>
                <a:gridCol w="218880"/>
                <a:gridCol w="730080"/>
                <a:gridCol w="218880"/>
                <a:gridCol w="701280"/>
                <a:gridCol w="238320"/>
                <a:gridCol w="711360"/>
                <a:gridCol w="299520"/>
                <a:gridCol w="639720"/>
                <a:gridCol w="299520"/>
                <a:gridCol w="711360"/>
                <a:gridCol w="299520"/>
                <a:gridCol w="792720"/>
                <a:gridCol w="218880"/>
                <a:gridCol w="8078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ECX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EDX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EDI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eed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cc1e8"/>
                    </a:solidFill>
                  </a:tcPr>
                </a:tc>
              </a:tr>
            </a:tbl>
          </a:graphicData>
        </a:graphic>
      </p:graphicFrame>
      <p:sp>
        <p:nvSpPr>
          <p:cNvPr id="220" name="CustomShape 6"/>
          <p:cNvSpPr/>
          <p:nvPr/>
        </p:nvSpPr>
        <p:spPr>
          <a:xfrm>
            <a:off x="1917360" y="914400"/>
            <a:ext cx="3010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General Purpose Registers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21" name="Table 7"/>
          <p:cNvGraphicFramePr/>
          <p:nvPr/>
        </p:nvGraphicFramePr>
        <p:xfrm>
          <a:off x="533520" y="3352680"/>
          <a:ext cx="7543080" cy="370440"/>
        </p:xfrm>
        <a:graphic>
          <a:graphicData uri="http://schemas.openxmlformats.org/drawingml/2006/table">
            <a:tbl>
              <a:tblPr/>
              <a:tblGrid>
                <a:gridCol w="990360"/>
                <a:gridCol w="304560"/>
                <a:gridCol w="990360"/>
                <a:gridCol w="304560"/>
                <a:gridCol w="990360"/>
                <a:gridCol w="304560"/>
                <a:gridCol w="1143000"/>
                <a:gridCol w="228600"/>
                <a:gridCol w="1066680"/>
                <a:gridCol w="228600"/>
                <a:gridCol w="9918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77c8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77c8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77c8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77c8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77c8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GS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</a:tr>
            </a:tbl>
          </a:graphicData>
        </a:graphic>
      </p:graphicFrame>
      <p:sp>
        <p:nvSpPr>
          <p:cNvPr id="222" name="CustomShape 8"/>
          <p:cNvSpPr/>
          <p:nvPr/>
        </p:nvSpPr>
        <p:spPr>
          <a:xfrm>
            <a:off x="2599920" y="2590920"/>
            <a:ext cx="216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Segment Registers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380880" y="5105520"/>
            <a:ext cx="2208960" cy="144720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4" name="CustomShape 10"/>
          <p:cNvSpPr/>
          <p:nvPr/>
        </p:nvSpPr>
        <p:spPr>
          <a:xfrm>
            <a:off x="914400" y="5562720"/>
            <a:ext cx="1142280" cy="608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242640" y="4648320"/>
            <a:ext cx="316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Instruction Pointer Register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26" name="Table 12"/>
          <p:cNvGraphicFramePr/>
          <p:nvPr/>
        </p:nvGraphicFramePr>
        <p:xfrm>
          <a:off x="3886200" y="5638680"/>
          <a:ext cx="4647600" cy="370440"/>
        </p:xfrm>
        <a:graphic>
          <a:graphicData uri="http://schemas.openxmlformats.org/drawingml/2006/table">
            <a:tbl>
              <a:tblPr/>
              <a:tblGrid>
                <a:gridCol w="714960"/>
                <a:gridCol w="230760"/>
                <a:gridCol w="752040"/>
                <a:gridCol w="267840"/>
                <a:gridCol w="714960"/>
                <a:gridCol w="267840"/>
                <a:gridCol w="714960"/>
                <a:gridCol w="267840"/>
                <a:gridCol w="716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b6e5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b6e5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b6e5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eb6e5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27" name="CustomShape 13"/>
          <p:cNvSpPr/>
          <p:nvPr/>
        </p:nvSpPr>
        <p:spPr>
          <a:xfrm>
            <a:off x="5190120" y="4800600"/>
            <a:ext cx="203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Control Registers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Table 1"/>
          <p:cNvGraphicFramePr/>
          <p:nvPr/>
        </p:nvGraphicFramePr>
        <p:xfrm>
          <a:off x="228600" y="152280"/>
          <a:ext cx="8533800" cy="6267960"/>
        </p:xfrm>
        <a:graphic>
          <a:graphicData uri="http://schemas.openxmlformats.org/drawingml/2006/table">
            <a:tbl>
              <a:tblPr/>
              <a:tblGrid>
                <a:gridCol w="838080"/>
                <a:gridCol w="228600"/>
                <a:gridCol w="761760"/>
                <a:gridCol w="228600"/>
                <a:gridCol w="6477120"/>
              </a:tblGrid>
              <a:tr h="762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Accumulator Register – used for storing operands and result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Base Register – Pointer to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ECX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Counter Register – Loop Operations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EDX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Data Register – I/O Pointer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EDI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Data Pointer Registers for memory operations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ESP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Stack Pointer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9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6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e63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Stack Data Pointer Register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 1"/>
          <p:cNvGraphicFramePr/>
          <p:nvPr/>
        </p:nvGraphicFramePr>
        <p:xfrm>
          <a:off x="533520" y="3276720"/>
          <a:ext cx="7466760" cy="3259080"/>
        </p:xfrm>
        <a:graphic>
          <a:graphicData uri="http://schemas.openxmlformats.org/drawingml/2006/table">
            <a:tbl>
              <a:tblPr/>
              <a:tblGrid>
                <a:gridCol w="1357560"/>
                <a:gridCol w="2216880"/>
                <a:gridCol w="249120"/>
                <a:gridCol w="595440"/>
                <a:gridCol w="1149840"/>
                <a:gridCol w="249120"/>
                <a:gridCol w="290880"/>
                <a:gridCol w="678600"/>
                <a:gridCol w="679680"/>
              </a:tblGrid>
              <a:tr h="427320">
                <a:tc gridSpan="9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 grid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0" name="Table 2"/>
          <p:cNvGraphicFramePr/>
          <p:nvPr/>
        </p:nvGraphicFramePr>
        <p:xfrm>
          <a:off x="609480" y="990720"/>
          <a:ext cx="7390800" cy="609840"/>
        </p:xfrm>
        <a:graphic>
          <a:graphicData uri="http://schemas.openxmlformats.org/drawingml/2006/table">
            <a:tbl>
              <a:tblPr/>
              <a:tblGrid>
                <a:gridCol w="7391160"/>
              </a:tblGrid>
              <a:tr h="610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EAX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1" name="Line 3"/>
          <p:cNvSpPr/>
          <p:nvPr/>
        </p:nvSpPr>
        <p:spPr>
          <a:xfrm flipH="1">
            <a:off x="380160" y="182952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2" name="Line 4"/>
          <p:cNvSpPr/>
          <p:nvPr/>
        </p:nvSpPr>
        <p:spPr>
          <a:xfrm flipH="1">
            <a:off x="8381880" y="182880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3" name="Line 5"/>
          <p:cNvSpPr/>
          <p:nvPr/>
        </p:nvSpPr>
        <p:spPr>
          <a:xfrm>
            <a:off x="380880" y="2209680"/>
            <a:ext cx="8001000" cy="144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4" name="CustomShape 6"/>
          <p:cNvSpPr/>
          <p:nvPr/>
        </p:nvSpPr>
        <p:spPr>
          <a:xfrm rot="5400000">
            <a:off x="4191840" y="243864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Table 1"/>
          <p:cNvGraphicFramePr/>
          <p:nvPr/>
        </p:nvGraphicFramePr>
        <p:xfrm>
          <a:off x="533520" y="3276720"/>
          <a:ext cx="7466760" cy="3259080"/>
        </p:xfrm>
        <a:graphic>
          <a:graphicData uri="http://schemas.openxmlformats.org/drawingml/2006/table">
            <a:tbl>
              <a:tblPr/>
              <a:tblGrid>
                <a:gridCol w="1357560"/>
                <a:gridCol w="2216880"/>
                <a:gridCol w="249120"/>
                <a:gridCol w="595440"/>
                <a:gridCol w="1149840"/>
                <a:gridCol w="249120"/>
                <a:gridCol w="290880"/>
                <a:gridCol w="678600"/>
                <a:gridCol w="679680"/>
              </a:tblGrid>
              <a:tr h="427320">
                <a:tc gridSpan="9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EBX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 gridSpan="2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BL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668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2732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6" name="Table 2"/>
          <p:cNvGraphicFramePr/>
          <p:nvPr/>
        </p:nvGraphicFramePr>
        <p:xfrm>
          <a:off x="609480" y="990720"/>
          <a:ext cx="7390800" cy="776880"/>
        </p:xfrm>
        <a:graphic>
          <a:graphicData uri="http://schemas.openxmlformats.org/drawingml/2006/table">
            <a:tbl>
              <a:tblPr/>
              <a:tblGrid>
                <a:gridCol w="7391160"/>
              </a:tblGrid>
              <a:tr h="777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EBX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7" name="Line 3"/>
          <p:cNvSpPr/>
          <p:nvPr/>
        </p:nvSpPr>
        <p:spPr>
          <a:xfrm flipH="1">
            <a:off x="380160" y="182952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8" name="Line 4"/>
          <p:cNvSpPr/>
          <p:nvPr/>
        </p:nvSpPr>
        <p:spPr>
          <a:xfrm flipH="1">
            <a:off x="8381880" y="1828800"/>
            <a:ext cx="1440" cy="38088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9" name="Line 5"/>
          <p:cNvSpPr/>
          <p:nvPr/>
        </p:nvSpPr>
        <p:spPr>
          <a:xfrm>
            <a:off x="380880" y="2209680"/>
            <a:ext cx="8001000" cy="1440"/>
          </a:xfrm>
          <a:prstGeom prst="line">
            <a:avLst/>
          </a:prstGeom>
          <a:ln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0" name="CustomShape 6"/>
          <p:cNvSpPr/>
          <p:nvPr/>
        </p:nvSpPr>
        <p:spPr>
          <a:xfrm rot="5400000">
            <a:off x="4191840" y="2438640"/>
            <a:ext cx="4564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384</TotalTime>
  <Application>LibreOffice/6.1.5.2$Linux_X86_64 LibreOffice_project/10$Build-2</Application>
  <Words>598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2019-01-22T16:35:40Z</dcterms:created>
  <dc:creator>hp</dc:creator>
  <dc:description/>
  <dc:language>en-IN</dc:language>
  <cp:lastModifiedBy/>
  <dcterms:modified xsi:type="dcterms:W3CDTF">2019-04-18T18:53:51Z</dcterms:modified>
  <cp:revision>47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