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7" r:id="rId1"/>
  </p:sldMasterIdLst>
  <p:notesMasterIdLst>
    <p:notesMasterId r:id="rId32"/>
  </p:notesMasterIdLst>
  <p:sldIdLst>
    <p:sldId id="256" r:id="rId2"/>
    <p:sldId id="258" r:id="rId3"/>
    <p:sldId id="259" r:id="rId4"/>
    <p:sldId id="260" r:id="rId5"/>
    <p:sldId id="263" r:id="rId6"/>
    <p:sldId id="265" r:id="rId7"/>
    <p:sldId id="266" r:id="rId8"/>
    <p:sldId id="267" r:id="rId9"/>
    <p:sldId id="268" r:id="rId10"/>
    <p:sldId id="304" r:id="rId11"/>
    <p:sldId id="269" r:id="rId12"/>
    <p:sldId id="270" r:id="rId13"/>
    <p:sldId id="271" r:id="rId14"/>
    <p:sldId id="272" r:id="rId15"/>
    <p:sldId id="305" r:id="rId16"/>
    <p:sldId id="306" r:id="rId17"/>
    <p:sldId id="274" r:id="rId18"/>
    <p:sldId id="307" r:id="rId19"/>
    <p:sldId id="275" r:id="rId20"/>
    <p:sldId id="276" r:id="rId21"/>
    <p:sldId id="277" r:id="rId22"/>
    <p:sldId id="278" r:id="rId23"/>
    <p:sldId id="279" r:id="rId24"/>
    <p:sldId id="280" r:id="rId25"/>
    <p:sldId id="282" r:id="rId26"/>
    <p:sldId id="283" r:id="rId27"/>
    <p:sldId id="284" r:id="rId28"/>
    <p:sldId id="285" r:id="rId29"/>
    <p:sldId id="286" r:id="rId30"/>
    <p:sldId id="28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434" autoAdjust="0"/>
  </p:normalViewPr>
  <p:slideViewPr>
    <p:cSldViewPr snapToGrid="0">
      <p:cViewPr>
        <p:scale>
          <a:sx n="66" d="100"/>
          <a:sy n="66" d="100"/>
        </p:scale>
        <p:origin x="516" y="104"/>
      </p:cViewPr>
      <p:guideLst/>
    </p:cSldViewPr>
  </p:slideViewPr>
  <p:outlineViewPr>
    <p:cViewPr>
      <p:scale>
        <a:sx n="33" d="100"/>
        <a:sy n="33" d="100"/>
      </p:scale>
      <p:origin x="0" y="-16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image" Target="../media/image12.emf"/><Relationship Id="rId1" Type="http://schemas.openxmlformats.org/officeDocument/2006/relationships/image" Target="../media/image11.emf"/><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D4184-715A-4772-AA79-1FFACFE04B0D}" type="datetimeFigureOut">
              <a:rPr lang="en-US" smtClean="0"/>
              <a:t>3/2/2021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DBAAC8-6E7A-4786-9BEF-1B254925EEE2}" type="slidenum">
              <a:rPr lang="en-US" smtClean="0"/>
              <a:t>‹#›</a:t>
            </a:fld>
            <a:endParaRPr lang="en-US"/>
          </a:p>
        </p:txBody>
      </p:sp>
    </p:spTree>
    <p:extLst>
      <p:ext uri="{BB962C8B-B14F-4D97-AF65-F5344CB8AC3E}">
        <p14:creationId xmlns:p14="http://schemas.microsoft.com/office/powerpoint/2010/main" val="1837532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08412F-9823-4629-8956-BB33C9AFA3B7}" type="slidenum">
              <a:rPr lang="en-GB" altLang="en-US"/>
              <a:pPr/>
              <a:t>5</a:t>
            </a:fld>
            <a:endParaRPr lang="en-GB" altLang="en-US"/>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p:txBody>
          <a:bodyPr/>
          <a:lstStyle/>
          <a:p>
            <a:pPr>
              <a:buFontTx/>
              <a:buChar char="•"/>
            </a:pPr>
            <a:r>
              <a:rPr lang="en-GB" altLang="en-US"/>
              <a:t>Most of the quantities in nature that we can measure are continuous, for example the intensity of light, temperature, velocity all change continuously. </a:t>
            </a:r>
          </a:p>
          <a:p>
            <a:pPr>
              <a:buFontTx/>
              <a:buChar char="•"/>
            </a:pPr>
            <a:r>
              <a:rPr lang="en-GB" altLang="en-US"/>
              <a:t>Temperature for example never rises in discrete steps like 37, 39, 43. The rise in temperature is continuous. </a:t>
            </a:r>
            <a:endParaRPr lang="en-US" altLang="en-US"/>
          </a:p>
        </p:txBody>
      </p:sp>
    </p:spTree>
    <p:extLst>
      <p:ext uri="{BB962C8B-B14F-4D97-AF65-F5344CB8AC3E}">
        <p14:creationId xmlns:p14="http://schemas.microsoft.com/office/powerpoint/2010/main" val="3302538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91EAD-2896-47DC-A607-BCEE26CE232D}" type="slidenum">
              <a:rPr lang="en-GB" altLang="en-US"/>
              <a:pPr/>
              <a:t>14</a:t>
            </a:fld>
            <a:endParaRPr lang="en-GB" alt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pPr>
              <a:buFontTx/>
              <a:buChar char="•"/>
            </a:pPr>
            <a:r>
              <a:rPr lang="en-GB" altLang="en-US"/>
              <a:t>The two states of the Digital circuits are based on the Binary number system which allows only two numbers 0 and 1. </a:t>
            </a:r>
          </a:p>
          <a:p>
            <a:pPr>
              <a:buFontTx/>
              <a:buChar char="•"/>
            </a:pPr>
            <a:r>
              <a:rPr lang="en-GB" altLang="en-US"/>
              <a:t>The Binary digit is called a bit.</a:t>
            </a:r>
          </a:p>
          <a:p>
            <a:pPr>
              <a:buFontTx/>
              <a:buChar char="•"/>
            </a:pPr>
            <a:r>
              <a:rPr lang="en-GB" altLang="en-US"/>
              <a:t>To represent more than two states a combination of binary bits is used.</a:t>
            </a:r>
          </a:p>
          <a:p>
            <a:pPr>
              <a:buFontTx/>
              <a:buChar char="•"/>
            </a:pPr>
            <a:r>
              <a:rPr lang="en-GB" altLang="en-US"/>
              <a:t>In the decimal number system a single digit can represent 10 values from 0 to 9.</a:t>
            </a:r>
          </a:p>
          <a:p>
            <a:pPr>
              <a:buFontTx/>
              <a:buChar char="•"/>
            </a:pPr>
            <a:r>
              <a:rPr lang="en-GB" altLang="en-US"/>
              <a:t>To represent more than 10 values a combination of two digits is used which allows up to 100 values to  be represented.</a:t>
            </a:r>
          </a:p>
          <a:p>
            <a:pPr>
              <a:buFontTx/>
              <a:buChar char="•"/>
            </a:pPr>
            <a:r>
              <a:rPr lang="en-GB" altLang="en-US"/>
              <a:t>In a binary number system a combination of 2 bits allows 4 different values to be represented.   </a:t>
            </a:r>
          </a:p>
          <a:p>
            <a:pPr>
              <a:buFontTx/>
              <a:buChar char="•"/>
            </a:pPr>
            <a:r>
              <a:rPr lang="en-GB" altLang="en-US"/>
              <a:t>For example the four shades are represented by two bits, 00, 01, 10, 11. </a:t>
            </a:r>
          </a:p>
          <a:p>
            <a:pPr>
              <a:buFontTx/>
              <a:buChar char="•"/>
            </a:pPr>
            <a:r>
              <a:rPr lang="en-GB" altLang="en-US"/>
              <a:t>A temp of 39 is represented by a combination of six bits 100111. </a:t>
            </a:r>
          </a:p>
          <a:p>
            <a:pPr>
              <a:buFontTx/>
              <a:buChar char="•"/>
            </a:pPr>
            <a:r>
              <a:rPr lang="en-GB" altLang="en-US"/>
              <a:t>The number 39 is represented in a digital system by a combination of voltage levels 5, 0, 0, 5, 5 and 5 volts</a:t>
            </a:r>
            <a:endParaRPr lang="en-US" altLang="en-US"/>
          </a:p>
        </p:txBody>
      </p:sp>
    </p:spTree>
    <p:extLst>
      <p:ext uri="{BB962C8B-B14F-4D97-AF65-F5344CB8AC3E}">
        <p14:creationId xmlns:p14="http://schemas.microsoft.com/office/powerpoint/2010/main" val="3630578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 pulse has two edges: a </a:t>
            </a:r>
            <a:r>
              <a:rPr lang="en-US" sz="1200" b="1" i="0" u="none" strike="noStrike" kern="1200" baseline="0" dirty="0" smtClean="0">
                <a:solidFill>
                  <a:schemeClr val="tx1"/>
                </a:solidFill>
                <a:latin typeface="+mn-lt"/>
                <a:ea typeface="+mn-ea"/>
                <a:cs typeface="+mn-cs"/>
              </a:rPr>
              <a:t>leading edge </a:t>
            </a:r>
            <a:r>
              <a:rPr lang="en-US" sz="1200" b="0" i="0" u="none" strike="noStrike" kern="1200" baseline="0" dirty="0" smtClean="0">
                <a:solidFill>
                  <a:schemeClr val="tx1"/>
                </a:solidFill>
                <a:latin typeface="+mn-lt"/>
                <a:ea typeface="+mn-ea"/>
                <a:cs typeface="+mn-cs"/>
              </a:rPr>
              <a:t>that occurs first at time </a:t>
            </a:r>
            <a:r>
              <a:rPr lang="en-US" sz="1200" b="0" i="1" u="none" strike="noStrike" kern="1200" baseline="0" dirty="0" smtClean="0">
                <a:solidFill>
                  <a:schemeClr val="tx1"/>
                </a:solidFill>
                <a:latin typeface="+mn-lt"/>
                <a:ea typeface="+mn-ea"/>
                <a:cs typeface="+mn-cs"/>
              </a:rPr>
              <a:t>t</a:t>
            </a:r>
            <a:r>
              <a:rPr lang="en-US" sz="1200" b="0" i="0" u="none" strike="noStrike" kern="1200" baseline="0" dirty="0" smtClean="0">
                <a:solidFill>
                  <a:schemeClr val="tx1"/>
                </a:solidFill>
                <a:latin typeface="+mn-lt"/>
                <a:ea typeface="+mn-ea"/>
                <a:cs typeface="+mn-cs"/>
              </a:rPr>
              <a:t>0</a:t>
            </a:r>
          </a:p>
          <a:p>
            <a:r>
              <a:rPr lang="en-US" sz="1200" b="0" i="0" u="none" strike="noStrike" kern="1200" baseline="0" dirty="0" smtClean="0">
                <a:solidFill>
                  <a:schemeClr val="tx1"/>
                </a:solidFill>
                <a:latin typeface="+mn-lt"/>
                <a:ea typeface="+mn-ea"/>
                <a:cs typeface="+mn-cs"/>
              </a:rPr>
              <a:t>and a </a:t>
            </a:r>
            <a:r>
              <a:rPr lang="en-US" sz="1200" b="1" i="0" u="none" strike="noStrike" kern="1200" baseline="0" dirty="0" smtClean="0">
                <a:solidFill>
                  <a:schemeClr val="tx1"/>
                </a:solidFill>
                <a:latin typeface="+mn-lt"/>
                <a:ea typeface="+mn-ea"/>
                <a:cs typeface="+mn-cs"/>
              </a:rPr>
              <a:t>trailing edge </a:t>
            </a:r>
            <a:r>
              <a:rPr lang="en-US" sz="1200" b="0" i="0" u="none" strike="noStrike" kern="1200" baseline="0" dirty="0" smtClean="0">
                <a:solidFill>
                  <a:schemeClr val="tx1"/>
                </a:solidFill>
                <a:latin typeface="+mn-lt"/>
                <a:ea typeface="+mn-ea"/>
                <a:cs typeface="+mn-cs"/>
              </a:rPr>
              <a:t>that occurs last at time </a:t>
            </a:r>
            <a:r>
              <a:rPr lang="en-US" sz="1200" b="0" i="1" u="none" strike="noStrike" kern="1200" baseline="0" dirty="0" smtClean="0">
                <a:solidFill>
                  <a:schemeClr val="tx1"/>
                </a:solidFill>
                <a:latin typeface="+mn-lt"/>
                <a:ea typeface="+mn-ea"/>
                <a:cs typeface="+mn-cs"/>
              </a:rPr>
              <a:t>t</a:t>
            </a:r>
            <a:r>
              <a:rPr lang="en-US" sz="1200" b="0" i="0" u="none" strike="noStrike" kern="1200" baseline="0" dirty="0" smtClean="0">
                <a:solidFill>
                  <a:schemeClr val="tx1"/>
                </a:solidFill>
                <a:latin typeface="+mn-lt"/>
                <a:ea typeface="+mn-ea"/>
                <a:cs typeface="+mn-cs"/>
              </a:rPr>
              <a:t>1.</a:t>
            </a:r>
            <a:endParaRPr lang="en-US" dirty="0"/>
          </a:p>
        </p:txBody>
      </p:sp>
      <p:sp>
        <p:nvSpPr>
          <p:cNvPr id="4" name="Slide Number Placeholder 3"/>
          <p:cNvSpPr>
            <a:spLocks noGrp="1"/>
          </p:cNvSpPr>
          <p:nvPr>
            <p:ph type="sldNum" sz="quarter" idx="10"/>
          </p:nvPr>
        </p:nvSpPr>
        <p:spPr/>
        <p:txBody>
          <a:bodyPr/>
          <a:lstStyle/>
          <a:p>
            <a:fld id="{8CDBAAC8-6E7A-4786-9BEF-1B254925EEE2}" type="slidenum">
              <a:rPr lang="en-US" smtClean="0"/>
              <a:t>16</a:t>
            </a:fld>
            <a:endParaRPr lang="en-US"/>
          </a:p>
        </p:txBody>
      </p:sp>
    </p:spTree>
    <p:extLst>
      <p:ext uri="{BB962C8B-B14F-4D97-AF65-F5344CB8AC3E}">
        <p14:creationId xmlns:p14="http://schemas.microsoft.com/office/powerpoint/2010/main" val="2206686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D6B6A7-A0FD-43DB-9C43-9794B7708DFD}" type="slidenum">
              <a:rPr lang="en-GB" altLang="en-US"/>
              <a:pPr/>
              <a:t>17</a:t>
            </a:fld>
            <a:endParaRPr lang="en-GB" alt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r>
              <a:rPr lang="en-GB" altLang="en-US"/>
              <a:t>A computer which is a digital system can process different types of information</a:t>
            </a:r>
          </a:p>
          <a:p>
            <a:pPr>
              <a:buFontTx/>
              <a:buChar char="•"/>
            </a:pPr>
            <a:r>
              <a:rPr lang="en-GB" altLang="en-US"/>
              <a:t>It can handle numbers and perform arithmetic operations on the numbers</a:t>
            </a:r>
          </a:p>
          <a:p>
            <a:pPr>
              <a:buFontTx/>
              <a:buChar char="•"/>
            </a:pPr>
            <a:r>
              <a:rPr lang="en-GB" altLang="en-US"/>
              <a:t>It can handle text and perform editing operations on text</a:t>
            </a:r>
          </a:p>
          <a:p>
            <a:pPr>
              <a:buFontTx/>
              <a:buChar char="•"/>
            </a:pPr>
            <a:r>
              <a:rPr lang="en-GB" altLang="en-US"/>
              <a:t>It can handle mathematical and scientific formulas</a:t>
            </a:r>
          </a:p>
          <a:p>
            <a:pPr>
              <a:buFontTx/>
              <a:buChar char="•"/>
            </a:pPr>
            <a:r>
              <a:rPr lang="en-GB" altLang="en-US"/>
              <a:t>It can handle drawings and pictures</a:t>
            </a:r>
          </a:p>
          <a:p>
            <a:pPr>
              <a:buFontTx/>
              <a:buChar char="•"/>
            </a:pPr>
            <a:r>
              <a:rPr lang="en-GB" altLang="en-US"/>
              <a:t>It can process sound and music</a:t>
            </a:r>
          </a:p>
          <a:p>
            <a:pPr>
              <a:buFontTx/>
              <a:buChar char="•"/>
            </a:pPr>
            <a:r>
              <a:rPr lang="en-GB" altLang="en-US"/>
              <a:t>All this diverse types of information is represented in the form of binary numbers. Different binary standards are used to represent different types of information. For example, text is represented through binary bits, however the bits representing the characters follow a standard ASCII code</a:t>
            </a:r>
            <a:endParaRPr lang="en-US" altLang="en-US"/>
          </a:p>
        </p:txBody>
      </p:sp>
    </p:spTree>
    <p:extLst>
      <p:ext uri="{BB962C8B-B14F-4D97-AF65-F5344CB8AC3E}">
        <p14:creationId xmlns:p14="http://schemas.microsoft.com/office/powerpoint/2010/main" val="1443309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B2B41D-AA5A-433F-9303-2B0E8BA3CF21}" type="slidenum">
              <a:rPr lang="en-GB" altLang="en-US"/>
              <a:pPr/>
              <a:t>19</a:t>
            </a:fld>
            <a:endParaRPr lang="en-GB" alt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pPr>
              <a:buFontTx/>
              <a:buChar char="•"/>
            </a:pPr>
            <a:r>
              <a:rPr lang="en-GB" altLang="en-US"/>
              <a:t>How does the digital circuit process the binary information?</a:t>
            </a:r>
          </a:p>
          <a:p>
            <a:pPr>
              <a:buFontTx/>
              <a:buChar char="•"/>
            </a:pPr>
            <a:r>
              <a:rPr lang="en-GB" altLang="en-US"/>
              <a:t>As mentioned earlier, the digital circuits are designed to work with binary numbers.</a:t>
            </a:r>
          </a:p>
          <a:p>
            <a:pPr>
              <a:buFontTx/>
              <a:buChar char="•"/>
            </a:pPr>
            <a:r>
              <a:rPr lang="en-GB" altLang="en-US"/>
              <a:t>Logic Gates which are the Basic building blocks of a complex digital system which perform simple but unique operations on the binary or digital information.</a:t>
            </a:r>
          </a:p>
          <a:p>
            <a:pPr>
              <a:buFontTx/>
              <a:buChar char="•"/>
            </a:pPr>
            <a:r>
              <a:rPr lang="en-GB" altLang="en-US"/>
              <a:t>The basic Logic Gates are the AND Gate, OR Gate and the NOT Gate. </a:t>
            </a:r>
          </a:p>
          <a:p>
            <a:pPr>
              <a:buFontTx/>
              <a:buChar char="•"/>
            </a:pPr>
            <a:r>
              <a:rPr lang="en-GB" altLang="en-US"/>
              <a:t>Each of these three gates performs unique logical operations on the information applied at the outputs. The result of the operation is available on the output of the gate.</a:t>
            </a:r>
          </a:p>
          <a:p>
            <a:pPr>
              <a:buFontTx/>
              <a:buChar char="•"/>
            </a:pPr>
            <a:r>
              <a:rPr lang="en-GB" altLang="en-US"/>
              <a:t>Other gates that are also frequently used are NAND, NOR, XOR and XNOR. The four gates are symbolically represented in the diagram.</a:t>
            </a:r>
          </a:p>
          <a:p>
            <a:pPr>
              <a:buFontTx/>
              <a:buChar char="•"/>
            </a:pPr>
            <a:r>
              <a:rPr lang="en-GB" altLang="en-US"/>
              <a:t>All these gates are available in the form of Integrated Circuits (ICs)</a:t>
            </a:r>
            <a:endParaRPr lang="en-US" altLang="en-US"/>
          </a:p>
        </p:txBody>
      </p:sp>
    </p:spTree>
    <p:extLst>
      <p:ext uri="{BB962C8B-B14F-4D97-AF65-F5344CB8AC3E}">
        <p14:creationId xmlns:p14="http://schemas.microsoft.com/office/powerpoint/2010/main" val="1652145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964717-542C-47F5-854F-BA6E5FE7BC26}" type="slidenum">
              <a:rPr lang="en-GB" altLang="en-US"/>
              <a:pPr/>
              <a:t>20</a:t>
            </a:fld>
            <a:endParaRPr lang="en-GB" altLang="en-US"/>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pPr>
              <a:buFontTx/>
              <a:buChar char="•"/>
            </a:pPr>
            <a:r>
              <a:rPr lang="en-GB" altLang="en-US"/>
              <a:t>Each gate is shown to have two inputs except for the NOT gate.</a:t>
            </a:r>
          </a:p>
          <a:p>
            <a:pPr>
              <a:buFontTx/>
              <a:buChar char="•"/>
            </a:pPr>
            <a:r>
              <a:rPr lang="en-GB" altLang="en-US"/>
              <a:t>The six gates can have more than two inputs.</a:t>
            </a:r>
          </a:p>
          <a:p>
            <a:pPr>
              <a:buFontTx/>
              <a:buChar char="•"/>
            </a:pPr>
            <a:r>
              <a:rPr lang="en-GB" altLang="en-US"/>
              <a:t>All logic gates always  have a single output.</a:t>
            </a:r>
          </a:p>
          <a:p>
            <a:pPr>
              <a:buFontTx/>
              <a:buChar char="•"/>
            </a:pPr>
            <a:r>
              <a:rPr lang="en-GB" altLang="en-US"/>
              <a:t>The Integrated Circuit shows a NAND Gate IC which has four dual input NAND gates.</a:t>
            </a:r>
          </a:p>
          <a:p>
            <a:pPr>
              <a:buFontTx/>
              <a:buChar char="•"/>
            </a:pPr>
            <a:r>
              <a:rPr lang="en-GB" altLang="en-US"/>
              <a:t>Such ICs with different gates are available and used for implementing digital circuits.</a:t>
            </a:r>
            <a:endParaRPr lang="en-US" altLang="en-US"/>
          </a:p>
        </p:txBody>
      </p:sp>
    </p:spTree>
    <p:extLst>
      <p:ext uri="{BB962C8B-B14F-4D97-AF65-F5344CB8AC3E}">
        <p14:creationId xmlns:p14="http://schemas.microsoft.com/office/powerpoint/2010/main" val="1312460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D57434-65AF-4BBA-B384-8A6A2946603A}" type="slidenum">
              <a:rPr lang="en-GB" altLang="en-US"/>
              <a:pPr/>
              <a:t>21</a:t>
            </a:fld>
            <a:endParaRPr lang="en-GB" alt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pPr>
              <a:buFontTx/>
              <a:buChar char="•"/>
            </a:pPr>
            <a:r>
              <a:rPr lang="en-GB" altLang="en-US"/>
              <a:t>The Logic gates by them selves are not able to do anything useful. These gates have to be connected together to form a circuit which is able to perform some useful function. A circuit formed by the combination of logic gates is known as a combinational circuit. </a:t>
            </a:r>
          </a:p>
          <a:p>
            <a:pPr>
              <a:buFontTx/>
              <a:buChar char="•"/>
            </a:pPr>
            <a:r>
              <a:rPr lang="en-GB" altLang="en-US"/>
              <a:t>An Adder combination circuit is shown in the diagram. </a:t>
            </a:r>
            <a:endParaRPr lang="en-US" altLang="en-US"/>
          </a:p>
        </p:txBody>
      </p:sp>
    </p:spTree>
    <p:extLst>
      <p:ext uri="{BB962C8B-B14F-4D97-AF65-F5344CB8AC3E}">
        <p14:creationId xmlns:p14="http://schemas.microsoft.com/office/powerpoint/2010/main" val="32076632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FABFB4-6940-4CBF-8D5A-917EE8C92CBE}" type="slidenum">
              <a:rPr lang="en-GB" altLang="en-US"/>
              <a:pPr/>
              <a:t>22</a:t>
            </a:fld>
            <a:endParaRPr lang="en-GB" alt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pPr>
              <a:buFontTx/>
              <a:buChar char="•"/>
            </a:pPr>
            <a:r>
              <a:rPr lang="en-GB" altLang="en-US"/>
              <a:t>An Adder circuit is formed by the combination of AND, OR and XOR gates and is able to add two single bit binary numbers.</a:t>
            </a:r>
          </a:p>
          <a:p>
            <a:pPr>
              <a:buFontTx/>
              <a:buChar char="•"/>
            </a:pPr>
            <a:r>
              <a:rPr lang="en-GB" altLang="en-US"/>
              <a:t>Combinational circuits perform an operation on the input binary information and results in an output which is almost instantaneous.</a:t>
            </a:r>
          </a:p>
          <a:p>
            <a:pPr>
              <a:buFontTx/>
              <a:buChar char="•"/>
            </a:pPr>
            <a:r>
              <a:rPr lang="en-GB" altLang="en-US"/>
              <a:t>Many of these combinational circuits that perform a specific function such as addition are available as MSI Integrated Circuits (ICs) and are known as functional devices.</a:t>
            </a:r>
          </a:p>
          <a:p>
            <a:pPr>
              <a:buFontTx/>
              <a:buChar char="•"/>
            </a:pPr>
            <a:r>
              <a:rPr lang="en-GB" altLang="en-US"/>
              <a:t>Other commonly used Functional devices are</a:t>
            </a:r>
          </a:p>
        </p:txBody>
      </p:sp>
    </p:spTree>
    <p:extLst>
      <p:ext uri="{BB962C8B-B14F-4D97-AF65-F5344CB8AC3E}">
        <p14:creationId xmlns:p14="http://schemas.microsoft.com/office/powerpoint/2010/main" val="20553132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1ED745-1A0E-4802-BA8C-3BB0E8442763}" type="slidenum">
              <a:rPr lang="en-GB" altLang="en-US"/>
              <a:pPr/>
              <a:t>23</a:t>
            </a:fld>
            <a:endParaRPr lang="en-GB" alt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pPr>
              <a:buFontTx/>
              <a:buChar char="•"/>
            </a:pPr>
            <a:r>
              <a:rPr lang="en-GB" altLang="en-US"/>
              <a:t>Commonly used functional ICs are</a:t>
            </a:r>
            <a:endParaRPr lang="en-US" altLang="en-US"/>
          </a:p>
          <a:p>
            <a:pPr lvl="1">
              <a:buFontTx/>
              <a:buChar char="•"/>
            </a:pPr>
            <a:r>
              <a:rPr lang="en-GB" altLang="en-US"/>
              <a:t>Adder</a:t>
            </a:r>
          </a:p>
          <a:p>
            <a:pPr lvl="1">
              <a:buFontTx/>
              <a:buChar char="•"/>
            </a:pPr>
            <a:r>
              <a:rPr lang="en-GB" altLang="en-US"/>
              <a:t>Comparator</a:t>
            </a:r>
          </a:p>
          <a:p>
            <a:pPr lvl="1">
              <a:buFontTx/>
              <a:buChar char="•"/>
            </a:pPr>
            <a:r>
              <a:rPr lang="en-GB" altLang="en-US"/>
              <a:t>Encoder/Decoder</a:t>
            </a:r>
            <a:endParaRPr lang="en-US" altLang="en-US"/>
          </a:p>
          <a:p>
            <a:pPr lvl="1">
              <a:buFontTx/>
              <a:buChar char="•"/>
            </a:pPr>
            <a:r>
              <a:rPr lang="en-GB" altLang="en-US"/>
              <a:t>Multiplexer/Demultiplexer</a:t>
            </a:r>
            <a:r>
              <a:rPr lang="en-US" altLang="en-US"/>
              <a:t> </a:t>
            </a:r>
          </a:p>
          <a:p>
            <a:endParaRPr lang="en-US" altLang="en-US"/>
          </a:p>
          <a:p>
            <a:endParaRPr lang="en-US" altLang="en-US"/>
          </a:p>
        </p:txBody>
      </p:sp>
    </p:spTree>
    <p:extLst>
      <p:ext uri="{BB962C8B-B14F-4D97-AF65-F5344CB8AC3E}">
        <p14:creationId xmlns:p14="http://schemas.microsoft.com/office/powerpoint/2010/main" val="37055928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E56783-45FE-4C14-9FB2-1615D7D0539B}" type="slidenum">
              <a:rPr lang="en-GB" altLang="en-US"/>
              <a:pPr/>
              <a:t>24</a:t>
            </a:fld>
            <a:endParaRPr lang="en-GB" alt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pPr>
              <a:buFontTx/>
              <a:buChar char="•"/>
            </a:pPr>
            <a:r>
              <a:rPr lang="en-GB" altLang="en-US" dirty="0" smtClean="0"/>
              <a:t>Digital systems are being used in a wide variety of applications. A large number of these digital systems generate an output based on not only the current information but some previously stored information.</a:t>
            </a:r>
          </a:p>
          <a:p>
            <a:pPr>
              <a:buFontTx/>
              <a:buChar char="•"/>
            </a:pPr>
            <a:r>
              <a:rPr lang="en-GB" altLang="en-US" dirty="0" smtClean="0"/>
              <a:t>Consider a timer circuit, counting in reverse from 10 to 0. The timer circuit decrements the count by 1 each time it receives an input signal. The new count value is dependent on the previous count value.</a:t>
            </a:r>
          </a:p>
          <a:p>
            <a:pPr>
              <a:buFontTx/>
              <a:buChar char="•"/>
            </a:pPr>
            <a:r>
              <a:rPr lang="en-GB" altLang="en-US" dirty="0" smtClean="0"/>
              <a:t>Consider the block diagram of a Sequential circuit.</a:t>
            </a:r>
          </a:p>
          <a:p>
            <a:pPr>
              <a:buFontTx/>
              <a:buChar char="•"/>
            </a:pPr>
            <a:endParaRPr lang="en-GB" altLang="en-US" dirty="0" smtClean="0"/>
          </a:p>
          <a:p>
            <a:pPr>
              <a:buFontTx/>
              <a:buChar char="•"/>
            </a:pPr>
            <a:r>
              <a:rPr lang="en-GB" altLang="en-US" dirty="0" smtClean="0"/>
              <a:t>The Sequential circuit consists of a Combinational part and a memory element.</a:t>
            </a:r>
          </a:p>
          <a:p>
            <a:pPr>
              <a:buFontTx/>
              <a:buChar char="•"/>
            </a:pPr>
            <a:r>
              <a:rPr lang="en-GB" altLang="en-US" dirty="0" smtClean="0"/>
              <a:t>Consider the timer of a microwave oven. You key in the time to cook your favourite dish.</a:t>
            </a:r>
          </a:p>
          <a:p>
            <a:pPr>
              <a:buFontTx/>
              <a:buChar char="•"/>
            </a:pPr>
            <a:r>
              <a:rPr lang="en-GB" altLang="en-US" dirty="0" smtClean="0"/>
              <a:t>The microwave display unit displays the cooking time.</a:t>
            </a:r>
          </a:p>
          <a:p>
            <a:pPr>
              <a:buFontTx/>
              <a:buChar char="•"/>
            </a:pPr>
            <a:r>
              <a:rPr lang="en-GB" altLang="en-US" dirty="0" smtClean="0"/>
              <a:t>The memory element of the microwave oven sequential circuit stores the cooking time.</a:t>
            </a:r>
          </a:p>
          <a:p>
            <a:pPr>
              <a:buFontTx/>
              <a:buChar char="•"/>
            </a:pPr>
            <a:r>
              <a:rPr lang="en-GB" altLang="en-US" dirty="0" smtClean="0"/>
              <a:t>The cooking time is decremented by 1 after every second when a new input signal is received at the input of the combinational part of the Sequential circuit.</a:t>
            </a:r>
          </a:p>
          <a:p>
            <a:pPr>
              <a:buFontTx/>
              <a:buChar char="•"/>
            </a:pPr>
            <a:r>
              <a:rPr lang="en-GB" altLang="en-US" dirty="0" smtClean="0"/>
              <a:t>Ultimately, when the cooking time decrements to zero and the memory element stores zero , the next input signal sounds an alarm and turns the microwave off.</a:t>
            </a:r>
          </a:p>
          <a:p>
            <a:pPr>
              <a:buFontTx/>
              <a:buChar char="•"/>
            </a:pPr>
            <a:r>
              <a:rPr lang="en-GB" altLang="en-US" dirty="0" smtClean="0"/>
              <a:t>A traffic signal controller operates in a similar manner. It switches between the green, amber and red signal in a sequence on the basis of current and previous information. </a:t>
            </a:r>
          </a:p>
          <a:p>
            <a:pPr>
              <a:buFontTx/>
              <a:buChar char="•"/>
            </a:pPr>
            <a:r>
              <a:rPr lang="en-GB" altLang="en-US" dirty="0" smtClean="0"/>
              <a:t>The memory or storage element in the Sequential Circuit is implemented using a very simple digital circuit known as a flip-flop.</a:t>
            </a:r>
          </a:p>
          <a:p>
            <a:pPr>
              <a:buFontTx/>
              <a:buChar char="•"/>
            </a:pPr>
            <a:r>
              <a:rPr lang="en-GB" altLang="en-US" dirty="0" smtClean="0"/>
              <a:t>Examples of Sequential circuits are Counters and Registers. These Sequential circuits are available as MSI ICs.</a:t>
            </a:r>
          </a:p>
          <a:p>
            <a:pPr>
              <a:buFontTx/>
              <a:buNone/>
            </a:pPr>
            <a:endParaRPr lang="en-GB" altLang="en-US" dirty="0" smtClean="0"/>
          </a:p>
          <a:p>
            <a:pPr>
              <a:buFontTx/>
              <a:buChar char="•"/>
            </a:pPr>
            <a:endParaRPr lang="en-US" altLang="en-US" dirty="0"/>
          </a:p>
        </p:txBody>
      </p:sp>
    </p:spTree>
    <p:extLst>
      <p:ext uri="{BB962C8B-B14F-4D97-AF65-F5344CB8AC3E}">
        <p14:creationId xmlns:p14="http://schemas.microsoft.com/office/powerpoint/2010/main" val="8879831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314F74-8696-4445-B699-B6D116DD4B82}" type="slidenum">
              <a:rPr lang="en-GB" altLang="en-US"/>
              <a:pPr/>
              <a:t>25</a:t>
            </a:fld>
            <a:endParaRPr lang="en-GB" alt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pPr>
              <a:buFontTx/>
              <a:buChar char="•"/>
            </a:pPr>
            <a:r>
              <a:rPr lang="en-GB" altLang="en-US"/>
              <a:t>A modern trend in implementing digital systems is through Programmable Logic Devices or PLDs.</a:t>
            </a:r>
          </a:p>
          <a:p>
            <a:pPr>
              <a:buFontTx/>
              <a:buChar char="•"/>
            </a:pPr>
            <a:r>
              <a:rPr lang="en-GB" altLang="en-US"/>
              <a:t>PLDs provide the user with a general purpose circuitry which the user can configure or program to form any combinational or Sequential functional unit.</a:t>
            </a:r>
          </a:p>
          <a:p>
            <a:pPr>
              <a:buFontTx/>
              <a:buChar char="•"/>
            </a:pPr>
            <a:r>
              <a:rPr lang="en-GB" altLang="en-US"/>
              <a:t>The adder circuit discussed earlier is a combinational circuit that uses AND, OR and XOR Gates. Thus three different ICs have to be used to implement an adder.</a:t>
            </a:r>
          </a:p>
          <a:p>
            <a:pPr>
              <a:buFontTx/>
              <a:buChar char="•"/>
            </a:pPr>
            <a:r>
              <a:rPr lang="en-GB" altLang="en-US"/>
              <a:t>A PLD based implementation only requires a single chip. </a:t>
            </a:r>
          </a:p>
          <a:p>
            <a:pPr>
              <a:buFontTx/>
              <a:buChar char="•"/>
            </a:pPr>
            <a:r>
              <a:rPr lang="en-GB" altLang="en-US"/>
              <a:t>The use of PLDs in implementing combinational and sequential circuits results in fewer ICs and thus lower costs. The implementation time is also short.</a:t>
            </a:r>
            <a:endParaRPr lang="en-US" altLang="en-US"/>
          </a:p>
        </p:txBody>
      </p:sp>
    </p:spTree>
    <p:extLst>
      <p:ext uri="{BB962C8B-B14F-4D97-AF65-F5344CB8AC3E}">
        <p14:creationId xmlns:p14="http://schemas.microsoft.com/office/powerpoint/2010/main" val="6891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8A9889-EE63-41CD-B086-C8149375A421}" type="slidenum">
              <a:rPr lang="en-GB" altLang="en-US"/>
              <a:pPr/>
              <a:t>6</a:t>
            </a:fld>
            <a:endParaRPr lang="en-GB" altLang="en-US"/>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pPr>
              <a:buFontTx/>
              <a:buChar char="•"/>
            </a:pPr>
            <a:r>
              <a:rPr lang="en-GB" altLang="en-US"/>
              <a:t>The diagram shows a plot of temperature continuously varying with time.</a:t>
            </a:r>
          </a:p>
          <a:p>
            <a:pPr>
              <a:buFontTx/>
              <a:buChar char="•"/>
            </a:pPr>
            <a:r>
              <a:rPr lang="en-GB" altLang="en-US"/>
              <a:t>The continuous signal might be representing the change in the intensity of light or velocity.</a:t>
            </a:r>
          </a:p>
          <a:p>
            <a:pPr>
              <a:buFontTx/>
              <a:buChar char="•"/>
            </a:pPr>
            <a:r>
              <a:rPr lang="en-GB" altLang="en-US"/>
              <a:t>The continuous signal can be represented digitally by taking samples at regular but fixed intervals.</a:t>
            </a:r>
          </a:p>
          <a:p>
            <a:pPr>
              <a:buFontTx/>
              <a:buChar char="•"/>
            </a:pPr>
            <a:endParaRPr lang="en-GB" altLang="en-US"/>
          </a:p>
          <a:p>
            <a:endParaRPr lang="en-US" altLang="en-US"/>
          </a:p>
        </p:txBody>
      </p:sp>
    </p:spTree>
    <p:extLst>
      <p:ext uri="{BB962C8B-B14F-4D97-AF65-F5344CB8AC3E}">
        <p14:creationId xmlns:p14="http://schemas.microsoft.com/office/powerpoint/2010/main" val="37487484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5E0361-1BBC-4EEE-9129-77B406C3C611}" type="slidenum">
              <a:rPr lang="en-GB" altLang="en-US"/>
              <a:pPr/>
              <a:t>26</a:t>
            </a:fld>
            <a:endParaRPr lang="en-GB" alt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pPr>
              <a:buFontTx/>
              <a:buChar char="•"/>
            </a:pPr>
            <a:r>
              <a:rPr lang="en-GB" altLang="en-US"/>
              <a:t>Memory is an important requirement of a digital system. Besides its use to implement sequential circuits, large memory is required to store information in computer systems. Essentially memory is of two types. </a:t>
            </a:r>
          </a:p>
          <a:p>
            <a:pPr>
              <a:buFontTx/>
              <a:buChar char="•"/>
            </a:pPr>
            <a:r>
              <a:rPr lang="en-GB" altLang="en-US"/>
              <a:t>RAM (Random Access Memory) which also stored information to be read or modified. </a:t>
            </a:r>
          </a:p>
          <a:p>
            <a:pPr>
              <a:buFontTx/>
              <a:buChar char="•"/>
            </a:pPr>
            <a:r>
              <a:rPr lang="en-GB" altLang="en-US"/>
              <a:t>RAMs are volatile, that is if the power is turned off, the contents stored in the memory are lost.</a:t>
            </a:r>
          </a:p>
          <a:p>
            <a:pPr>
              <a:buFontTx/>
              <a:buChar char="•"/>
            </a:pPr>
            <a:r>
              <a:rPr lang="en-GB" altLang="en-US"/>
              <a:t>ROM (Read-Only Memory) as the name specifies allows only read operations. No new information is allowed to be written into the memory. </a:t>
            </a:r>
          </a:p>
          <a:p>
            <a:pPr>
              <a:buFontTx/>
              <a:buChar char="•"/>
            </a:pPr>
            <a:r>
              <a:rPr lang="en-GB" altLang="en-US"/>
              <a:t>ROMs are non-volatile and retain the information even if the power is turned off. </a:t>
            </a:r>
            <a:endParaRPr lang="en-US" altLang="en-US"/>
          </a:p>
        </p:txBody>
      </p:sp>
    </p:spTree>
    <p:extLst>
      <p:ext uri="{BB962C8B-B14F-4D97-AF65-F5344CB8AC3E}">
        <p14:creationId xmlns:p14="http://schemas.microsoft.com/office/powerpoint/2010/main" val="18356309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0BA9A3-5D2B-4DD9-8384-1086E5B50D42}" type="slidenum">
              <a:rPr lang="en-GB" altLang="en-US"/>
              <a:pPr/>
              <a:t>27</a:t>
            </a:fld>
            <a:endParaRPr lang="en-GB" altLang="en-US"/>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pPr>
              <a:buFontTx/>
              <a:buChar char="•"/>
            </a:pPr>
            <a:r>
              <a:rPr lang="en-GB" altLang="en-US"/>
              <a:t>Real-world quantities as mention earlier are continuous in nature and have widely varying ranges. Processing of real-world information can be efficiently and reliably done in the digital domain. </a:t>
            </a:r>
          </a:p>
          <a:p>
            <a:pPr>
              <a:buFontTx/>
              <a:buChar char="•"/>
            </a:pPr>
            <a:r>
              <a:rPr lang="en-GB" altLang="en-US"/>
              <a:t>This requires real-world quantities to be read and converted into equivalent digital values which can be processed by a digital system. In most cases the processed output needs to be converted back into real-world quantities. </a:t>
            </a:r>
          </a:p>
          <a:p>
            <a:pPr>
              <a:buFontTx/>
              <a:buChar char="•"/>
            </a:pPr>
            <a:r>
              <a:rPr lang="en-GB" altLang="en-US"/>
              <a:t>Two conversions are required, one from the real-world to the digital domain and then back from the digital domain to the real-world.</a:t>
            </a:r>
          </a:p>
          <a:p>
            <a:pPr>
              <a:buFontTx/>
              <a:buChar char="•"/>
            </a:pPr>
            <a:r>
              <a:rPr lang="en-GB" altLang="en-US"/>
              <a:t>Modern digitally controlled industrial units extensively use Analogue to Digital (A/D) and Digital to Analogue (D/A) converters to covert quantities represented as an analogue voltage into an equivalent digital representation and vice versa.</a:t>
            </a:r>
          </a:p>
          <a:p>
            <a:pPr>
              <a:buFontTx/>
              <a:buChar char="•"/>
            </a:pPr>
            <a:r>
              <a:rPr lang="en-GB" altLang="en-US"/>
              <a:t>The diagram shows a chemical reaction vessel being heated to expedite the chemical reaction.</a:t>
            </a:r>
          </a:p>
          <a:p>
            <a:pPr>
              <a:buFontTx/>
              <a:buChar char="•"/>
            </a:pPr>
            <a:endParaRPr lang="en-GB" altLang="en-US"/>
          </a:p>
          <a:p>
            <a:pPr>
              <a:buFontTx/>
              <a:buChar char="•"/>
            </a:pPr>
            <a:endParaRPr lang="en-GB" altLang="en-US"/>
          </a:p>
          <a:p>
            <a:pPr>
              <a:buFontTx/>
              <a:buChar char="•"/>
            </a:pPr>
            <a:r>
              <a:rPr lang="en-GB" altLang="en-US"/>
              <a:t> </a:t>
            </a:r>
            <a:endParaRPr lang="en-US" altLang="en-US"/>
          </a:p>
        </p:txBody>
      </p:sp>
    </p:spTree>
    <p:extLst>
      <p:ext uri="{BB962C8B-B14F-4D97-AF65-F5344CB8AC3E}">
        <p14:creationId xmlns:p14="http://schemas.microsoft.com/office/powerpoint/2010/main" val="36386943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1D8815-845C-4693-A0D9-0623744D19F4}" type="slidenum">
              <a:rPr lang="en-GB" altLang="en-US"/>
              <a:pPr/>
              <a:t>28</a:t>
            </a:fld>
            <a:endParaRPr lang="en-GB" altLang="en-US"/>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lang="en-US" sz="1200" b="0" i="0" u="none" strike="noStrike" kern="1200" baseline="0" dirty="0" smtClean="0">
                <a:solidFill>
                  <a:schemeClr val="tx1"/>
                </a:solidFill>
                <a:latin typeface="+mn-lt"/>
                <a:ea typeface="+mn-ea"/>
                <a:cs typeface="+mn-cs"/>
              </a:rPr>
              <a:t>A system for bottling vitamin tablets is shown in the block diagram of Figure 1–28. This</a:t>
            </a:r>
          </a:p>
          <a:p>
            <a:r>
              <a:rPr lang="en-US" sz="1200" b="0" i="0" u="none" strike="noStrike" kern="1200" baseline="0" dirty="0" smtClean="0">
                <a:solidFill>
                  <a:schemeClr val="tx1"/>
                </a:solidFill>
                <a:latin typeface="+mn-lt"/>
                <a:ea typeface="+mn-ea"/>
                <a:cs typeface="+mn-cs"/>
              </a:rPr>
              <a:t>example system shows how the various logic functions that have been introduced can be</a:t>
            </a:r>
          </a:p>
          <a:p>
            <a:r>
              <a:rPr lang="en-US" sz="1200" b="0" i="0" u="none" strike="noStrike" kern="1200" baseline="0" dirty="0" smtClean="0">
                <a:solidFill>
                  <a:schemeClr val="tx1"/>
                </a:solidFill>
                <a:latin typeface="+mn-lt"/>
                <a:ea typeface="+mn-ea"/>
                <a:cs typeface="+mn-cs"/>
              </a:rPr>
              <a:t>used together to form a total system. To begin, the tablets are fed into a large funnel-type</a:t>
            </a:r>
          </a:p>
          <a:p>
            <a:r>
              <a:rPr lang="en-US" sz="1200" b="0" i="0" u="none" strike="noStrike" kern="1200" baseline="0" dirty="0" smtClean="0">
                <a:solidFill>
                  <a:schemeClr val="tx1"/>
                </a:solidFill>
                <a:latin typeface="+mn-lt"/>
                <a:ea typeface="+mn-ea"/>
                <a:cs typeface="+mn-cs"/>
              </a:rPr>
              <a:t>hopper. The narrow neck of the hopper creates a serial flow of tablets into a bottle on</a:t>
            </a:r>
          </a:p>
          <a:p>
            <a:r>
              <a:rPr lang="en-US" sz="1200" b="0" i="0" u="none" strike="noStrike" kern="1200" baseline="0" dirty="0" smtClean="0">
                <a:solidFill>
                  <a:schemeClr val="tx1"/>
                </a:solidFill>
                <a:latin typeface="+mn-lt"/>
                <a:ea typeface="+mn-ea"/>
                <a:cs typeface="+mn-cs"/>
              </a:rPr>
              <a:t>the conveyor belt below. Only one tablet at a time passes the sensor, so the tablets can</a:t>
            </a:r>
          </a:p>
          <a:p>
            <a:r>
              <a:rPr lang="en-US" sz="1200" b="0" i="0" u="none" strike="noStrike" kern="1200" baseline="0" dirty="0" smtClean="0">
                <a:solidFill>
                  <a:schemeClr val="tx1"/>
                </a:solidFill>
                <a:latin typeface="+mn-lt"/>
                <a:ea typeface="+mn-ea"/>
                <a:cs typeface="+mn-cs"/>
              </a:rPr>
              <a:t>be counted. The system controls the number of tablets into each bottle and displays a</a:t>
            </a:r>
          </a:p>
          <a:p>
            <a:r>
              <a:rPr lang="en-US" sz="1200" b="0" i="0" u="none" strike="noStrike" kern="1200" baseline="0" dirty="0" smtClean="0">
                <a:solidFill>
                  <a:schemeClr val="tx1"/>
                </a:solidFill>
                <a:latin typeface="+mn-lt"/>
                <a:ea typeface="+mn-ea"/>
                <a:cs typeface="+mn-cs"/>
              </a:rPr>
              <a:t>continually updated readout of the total number of tablets bottled.</a:t>
            </a:r>
          </a:p>
          <a:p>
            <a:r>
              <a:rPr lang="en-US" sz="1200" b="1" i="0" u="none" strike="noStrike" kern="1200" baseline="0" dirty="0" smtClean="0">
                <a:solidFill>
                  <a:schemeClr val="tx1"/>
                </a:solidFill>
                <a:latin typeface="+mn-lt"/>
                <a:ea typeface="+mn-ea"/>
                <a:cs typeface="+mn-cs"/>
              </a:rPr>
              <a:t>General Operation</a:t>
            </a:r>
          </a:p>
          <a:p>
            <a:r>
              <a:rPr lang="en-US" sz="1200" b="0" i="0" u="none" strike="noStrike" kern="1200" baseline="0" dirty="0" smtClean="0">
                <a:solidFill>
                  <a:schemeClr val="tx1"/>
                </a:solidFill>
                <a:latin typeface="+mn-lt"/>
                <a:ea typeface="+mn-ea"/>
                <a:cs typeface="+mn-cs"/>
              </a:rPr>
              <a:t>The maximum number of tablets per bottle is entered from the keypad, changed to a code</a:t>
            </a:r>
          </a:p>
          <a:p>
            <a:r>
              <a:rPr lang="en-US" sz="1200" b="0" i="0" u="none" strike="noStrike" kern="1200" baseline="0" dirty="0" smtClean="0">
                <a:solidFill>
                  <a:schemeClr val="tx1"/>
                </a:solidFill>
                <a:latin typeface="+mn-lt"/>
                <a:ea typeface="+mn-ea"/>
                <a:cs typeface="+mn-cs"/>
              </a:rPr>
              <a:t>by the </a:t>
            </a:r>
            <a:r>
              <a:rPr lang="en-US" sz="1200" b="0" i="1" u="none" strike="noStrike" kern="1200" baseline="0" dirty="0" smtClean="0">
                <a:solidFill>
                  <a:schemeClr val="tx1"/>
                </a:solidFill>
                <a:latin typeface="+mn-lt"/>
                <a:ea typeface="+mn-ea"/>
                <a:cs typeface="+mn-cs"/>
              </a:rPr>
              <a:t>Encoder, </a:t>
            </a:r>
            <a:r>
              <a:rPr lang="en-US" sz="1200" b="0" i="0" u="none" strike="noStrike" kern="1200" baseline="0" dirty="0" smtClean="0">
                <a:solidFill>
                  <a:schemeClr val="tx1"/>
                </a:solidFill>
                <a:latin typeface="+mn-lt"/>
                <a:ea typeface="+mn-ea"/>
                <a:cs typeface="+mn-cs"/>
              </a:rPr>
              <a:t>and stored in </a:t>
            </a:r>
            <a:r>
              <a:rPr lang="en-US" sz="1200" b="0" i="1" u="none" strike="noStrike" kern="1200" baseline="0" dirty="0" smtClean="0">
                <a:solidFill>
                  <a:schemeClr val="tx1"/>
                </a:solidFill>
                <a:latin typeface="+mn-lt"/>
                <a:ea typeface="+mn-ea"/>
                <a:cs typeface="+mn-cs"/>
              </a:rPr>
              <a:t>Register A. Decoder A </a:t>
            </a:r>
            <a:r>
              <a:rPr lang="en-US" sz="1200" b="0" i="0" u="none" strike="noStrike" kern="1200" baseline="0" dirty="0" smtClean="0">
                <a:solidFill>
                  <a:schemeClr val="tx1"/>
                </a:solidFill>
                <a:latin typeface="+mn-lt"/>
                <a:ea typeface="+mn-ea"/>
                <a:cs typeface="+mn-cs"/>
              </a:rPr>
              <a:t>changes the code stored in the register</a:t>
            </a:r>
          </a:p>
          <a:p>
            <a:r>
              <a:rPr lang="en-US" sz="1200" b="0" i="0" u="none" strike="noStrike" kern="1200" baseline="0" dirty="0" smtClean="0">
                <a:solidFill>
                  <a:schemeClr val="tx1"/>
                </a:solidFill>
                <a:latin typeface="+mn-lt"/>
                <a:ea typeface="+mn-ea"/>
                <a:cs typeface="+mn-cs"/>
              </a:rPr>
              <a:t>to a form appropriate for turning on the display. </a:t>
            </a:r>
            <a:r>
              <a:rPr lang="en-US" sz="1200" b="0" i="1" u="none" strike="noStrike" kern="1200" baseline="0" dirty="0" smtClean="0">
                <a:solidFill>
                  <a:schemeClr val="tx1"/>
                </a:solidFill>
                <a:latin typeface="+mn-lt"/>
                <a:ea typeface="+mn-ea"/>
                <a:cs typeface="+mn-cs"/>
              </a:rPr>
              <a:t>Code converter A </a:t>
            </a:r>
            <a:r>
              <a:rPr lang="en-US" sz="1200" b="0" i="0" u="none" strike="noStrike" kern="1200" baseline="0" dirty="0" smtClean="0">
                <a:solidFill>
                  <a:schemeClr val="tx1"/>
                </a:solidFill>
                <a:latin typeface="+mn-lt"/>
                <a:ea typeface="+mn-ea"/>
                <a:cs typeface="+mn-cs"/>
              </a:rPr>
              <a:t>changes the code to a</a:t>
            </a:r>
          </a:p>
          <a:p>
            <a:r>
              <a:rPr lang="en-US" sz="1200" b="0" i="0" u="none" strike="noStrike" kern="1200" baseline="0" dirty="0" smtClean="0">
                <a:solidFill>
                  <a:schemeClr val="tx1"/>
                </a:solidFill>
                <a:latin typeface="+mn-lt"/>
                <a:ea typeface="+mn-ea"/>
                <a:cs typeface="+mn-cs"/>
              </a:rPr>
              <a:t>binary number and applies it to the </a:t>
            </a:r>
            <a:r>
              <a:rPr lang="en-US" sz="1200" b="0" i="1" u="none" strike="noStrike" kern="1200" baseline="0" dirty="0" smtClean="0">
                <a:solidFill>
                  <a:schemeClr val="tx1"/>
                </a:solidFill>
                <a:latin typeface="+mn-lt"/>
                <a:ea typeface="+mn-ea"/>
                <a:cs typeface="+mn-cs"/>
              </a:rPr>
              <a:t>A </a:t>
            </a:r>
            <a:r>
              <a:rPr lang="en-US" sz="1200" b="0" i="0" u="none" strike="noStrike" kern="1200" baseline="0" dirty="0" smtClean="0">
                <a:solidFill>
                  <a:schemeClr val="tx1"/>
                </a:solidFill>
                <a:latin typeface="+mn-lt"/>
                <a:ea typeface="+mn-ea"/>
                <a:cs typeface="+mn-cs"/>
              </a:rPr>
              <a:t>input of the </a:t>
            </a:r>
            <a:r>
              <a:rPr lang="en-US" sz="1200" b="0" i="1" u="none" strike="noStrike" kern="1200" baseline="0" dirty="0" smtClean="0">
                <a:solidFill>
                  <a:schemeClr val="tx1"/>
                </a:solidFill>
                <a:latin typeface="+mn-lt"/>
                <a:ea typeface="+mn-ea"/>
                <a:cs typeface="+mn-cs"/>
              </a:rPr>
              <a:t>Comparator </a:t>
            </a:r>
            <a:r>
              <a:rPr lang="en-US" sz="1200" b="0" i="0" u="none" strike="noStrike" kern="1200" baseline="0" dirty="0" smtClean="0">
                <a:solidFill>
                  <a:schemeClr val="tx1"/>
                </a:solidFill>
                <a:latin typeface="+mn-lt"/>
                <a:ea typeface="+mn-ea"/>
                <a:cs typeface="+mn-cs"/>
              </a:rPr>
              <a:t>(Comp).</a:t>
            </a:r>
          </a:p>
          <a:p>
            <a:r>
              <a:rPr lang="en-US" sz="1200" b="0" i="0" u="none" strike="noStrike" kern="1200" baseline="0" dirty="0" smtClean="0">
                <a:solidFill>
                  <a:schemeClr val="tx1"/>
                </a:solidFill>
                <a:latin typeface="+mn-lt"/>
                <a:ea typeface="+mn-ea"/>
                <a:cs typeface="+mn-cs"/>
              </a:rPr>
              <a:t>An optical sensor in the neck of the hopper detects each tablet that passes and produces</a:t>
            </a:r>
          </a:p>
          <a:p>
            <a:r>
              <a:rPr lang="en-US" sz="1200" b="0" i="0" u="none" strike="noStrike" kern="1200" baseline="0" dirty="0" smtClean="0">
                <a:solidFill>
                  <a:schemeClr val="tx1"/>
                </a:solidFill>
                <a:latin typeface="+mn-lt"/>
                <a:ea typeface="+mn-ea"/>
                <a:cs typeface="+mn-cs"/>
              </a:rPr>
              <a:t>a pulse. This pulse goes to the </a:t>
            </a:r>
            <a:r>
              <a:rPr lang="en-US" sz="1200" b="0" i="1" u="none" strike="noStrike" kern="1200" baseline="0" dirty="0" smtClean="0">
                <a:solidFill>
                  <a:schemeClr val="tx1"/>
                </a:solidFill>
                <a:latin typeface="+mn-lt"/>
                <a:ea typeface="+mn-ea"/>
                <a:cs typeface="+mn-cs"/>
              </a:rPr>
              <a:t>Counter </a:t>
            </a:r>
            <a:r>
              <a:rPr lang="en-US" sz="1200" b="0" i="0" u="none" strike="noStrike" kern="1200" baseline="0" dirty="0" smtClean="0">
                <a:solidFill>
                  <a:schemeClr val="tx1"/>
                </a:solidFill>
                <a:latin typeface="+mn-lt"/>
                <a:ea typeface="+mn-ea"/>
                <a:cs typeface="+mn-cs"/>
              </a:rPr>
              <a:t>and advances it by one count; thus, any time during</a:t>
            </a:r>
          </a:p>
          <a:p>
            <a:r>
              <a:rPr lang="en-US" sz="1200" b="0" i="0" u="none" strike="noStrike" kern="1200" baseline="0" dirty="0" smtClean="0">
                <a:solidFill>
                  <a:schemeClr val="tx1"/>
                </a:solidFill>
                <a:latin typeface="+mn-lt"/>
                <a:ea typeface="+mn-ea"/>
                <a:cs typeface="+mn-cs"/>
              </a:rPr>
              <a:t>the filling of a bottle, the binary state of the counter represents the number of tablets in the</a:t>
            </a:r>
          </a:p>
          <a:p>
            <a:r>
              <a:rPr lang="en-US" sz="1200" b="0" i="0" u="none" strike="noStrike" kern="1200" baseline="0" dirty="0" smtClean="0">
                <a:solidFill>
                  <a:schemeClr val="tx1"/>
                </a:solidFill>
                <a:latin typeface="+mn-lt"/>
                <a:ea typeface="+mn-ea"/>
                <a:cs typeface="+mn-cs"/>
              </a:rPr>
              <a:t>bottle. The binary count is transferred from the counter to the </a:t>
            </a:r>
            <a:r>
              <a:rPr lang="en-US" sz="1200" b="0" i="1" u="none" strike="noStrike" kern="1200" baseline="0" dirty="0" smtClean="0">
                <a:solidFill>
                  <a:schemeClr val="tx1"/>
                </a:solidFill>
                <a:latin typeface="+mn-lt"/>
                <a:ea typeface="+mn-ea"/>
                <a:cs typeface="+mn-cs"/>
              </a:rPr>
              <a:t>B </a:t>
            </a:r>
            <a:r>
              <a:rPr lang="en-US" sz="1200" b="0" i="0" u="none" strike="noStrike" kern="1200" baseline="0" dirty="0" smtClean="0">
                <a:solidFill>
                  <a:schemeClr val="tx1"/>
                </a:solidFill>
                <a:latin typeface="+mn-lt"/>
                <a:ea typeface="+mn-ea"/>
                <a:cs typeface="+mn-cs"/>
              </a:rPr>
              <a:t>input of the comparator</a:t>
            </a:r>
          </a:p>
          <a:p>
            <a:r>
              <a:rPr lang="en-US" sz="1200" b="0" i="0" u="none" strike="noStrike" kern="1200" baseline="0" dirty="0" smtClean="0">
                <a:solidFill>
                  <a:schemeClr val="tx1"/>
                </a:solidFill>
                <a:latin typeface="+mn-lt"/>
                <a:ea typeface="+mn-ea"/>
                <a:cs typeface="+mn-cs"/>
              </a:rPr>
              <a:t>(Comp). The </a:t>
            </a:r>
            <a:r>
              <a:rPr lang="en-US" sz="1200" b="0" i="1" u="none" strike="noStrike" kern="1200" baseline="0" dirty="0" smtClean="0">
                <a:solidFill>
                  <a:schemeClr val="tx1"/>
                </a:solidFill>
                <a:latin typeface="+mn-lt"/>
                <a:ea typeface="+mn-ea"/>
                <a:cs typeface="+mn-cs"/>
              </a:rPr>
              <a:t>A </a:t>
            </a:r>
            <a:r>
              <a:rPr lang="en-US" sz="1200" b="0" i="0" u="none" strike="noStrike" kern="1200" baseline="0" dirty="0" smtClean="0">
                <a:solidFill>
                  <a:schemeClr val="tx1"/>
                </a:solidFill>
                <a:latin typeface="+mn-lt"/>
                <a:ea typeface="+mn-ea"/>
                <a:cs typeface="+mn-cs"/>
              </a:rPr>
              <a:t>input of the comparator is the binary number for the maximum tablets per</a:t>
            </a:r>
          </a:p>
          <a:p>
            <a:r>
              <a:rPr lang="en-US" sz="1200" b="0" i="0" u="none" strike="noStrike" kern="1200" baseline="0" dirty="0" smtClean="0">
                <a:solidFill>
                  <a:schemeClr val="tx1"/>
                </a:solidFill>
                <a:latin typeface="+mn-lt"/>
                <a:ea typeface="+mn-ea"/>
                <a:cs typeface="+mn-cs"/>
              </a:rPr>
              <a:t>bottle. Now, let’s say that the present number of tablets per bottle is 50. When the binary</a:t>
            </a:r>
          </a:p>
          <a:p>
            <a:r>
              <a:rPr lang="en-US" sz="1200" b="0" i="0" u="none" strike="noStrike" kern="1200" baseline="0" dirty="0" smtClean="0">
                <a:solidFill>
                  <a:schemeClr val="tx1"/>
                </a:solidFill>
                <a:latin typeface="+mn-lt"/>
                <a:ea typeface="+mn-ea"/>
                <a:cs typeface="+mn-cs"/>
              </a:rPr>
              <a:t>number in the counter reaches 50, the </a:t>
            </a:r>
            <a:r>
              <a:rPr lang="en-US" sz="1200" b="0" i="1" u="none" strike="noStrike" kern="1200" baseline="0" dirty="0" smtClean="0">
                <a:solidFill>
                  <a:schemeClr val="tx1"/>
                </a:solidFill>
                <a:latin typeface="+mn-lt"/>
                <a:ea typeface="+mn-ea"/>
                <a:cs typeface="+mn-cs"/>
              </a:rPr>
              <a:t>A </a:t>
            </a:r>
            <a:r>
              <a:rPr lang="en-US" sz="1200" b="0" i="0" u="none" strike="noStrike" kern="1200" baseline="0" dirty="0" smtClean="0">
                <a:solidFill>
                  <a:schemeClr val="tx1"/>
                </a:solidFill>
                <a:latin typeface="+mn-lt"/>
                <a:ea typeface="+mn-ea"/>
                <a:cs typeface="+mn-cs"/>
              </a:rPr>
              <a:t>= </a:t>
            </a:r>
            <a:r>
              <a:rPr lang="en-US" sz="1200" b="0" i="1" u="none" strike="noStrike" kern="1200" baseline="0" dirty="0" smtClean="0">
                <a:solidFill>
                  <a:schemeClr val="tx1"/>
                </a:solidFill>
                <a:latin typeface="+mn-lt"/>
                <a:ea typeface="+mn-ea"/>
                <a:cs typeface="+mn-cs"/>
              </a:rPr>
              <a:t>B </a:t>
            </a:r>
            <a:r>
              <a:rPr lang="en-US" sz="1200" b="0" i="0" u="none" strike="noStrike" kern="1200" baseline="0" dirty="0" smtClean="0">
                <a:solidFill>
                  <a:schemeClr val="tx1"/>
                </a:solidFill>
                <a:latin typeface="+mn-lt"/>
                <a:ea typeface="+mn-ea"/>
                <a:cs typeface="+mn-cs"/>
              </a:rPr>
              <a:t>output of the comparator goes HIGH, indicating</a:t>
            </a:r>
          </a:p>
          <a:p>
            <a:r>
              <a:rPr lang="en-US" sz="1200" b="0" i="0" u="none" strike="noStrike" kern="1200" baseline="0" dirty="0" smtClean="0">
                <a:solidFill>
                  <a:schemeClr val="tx1"/>
                </a:solidFill>
                <a:latin typeface="+mn-lt"/>
                <a:ea typeface="+mn-ea"/>
                <a:cs typeface="+mn-cs"/>
              </a:rPr>
              <a:t>that the bottle is full.</a:t>
            </a:r>
          </a:p>
          <a:p>
            <a:r>
              <a:rPr lang="en-US" sz="1200" b="0" i="0" u="none" strike="noStrike" kern="1200" baseline="0" dirty="0" smtClean="0">
                <a:solidFill>
                  <a:schemeClr val="tx1"/>
                </a:solidFill>
                <a:latin typeface="+mn-lt"/>
                <a:ea typeface="+mn-ea"/>
                <a:cs typeface="+mn-cs"/>
              </a:rPr>
              <a:t>The HIGH output of the comparator causes the valve in the neck of the hopper to close and</a:t>
            </a:r>
          </a:p>
          <a:p>
            <a:r>
              <a:rPr lang="en-US" sz="1200" b="0" i="0" u="none" strike="noStrike" kern="1200" baseline="0" dirty="0" smtClean="0">
                <a:solidFill>
                  <a:schemeClr val="tx1"/>
                </a:solidFill>
                <a:latin typeface="+mn-lt"/>
                <a:ea typeface="+mn-ea"/>
                <a:cs typeface="+mn-cs"/>
              </a:rPr>
              <a:t>stop the flow of tablets. At the same time, the HIGH output of the comparator activates the</a:t>
            </a:r>
          </a:p>
          <a:p>
            <a:r>
              <a:rPr lang="en-US" sz="1200" b="0" i="0" u="none" strike="noStrike" kern="1200" baseline="0" dirty="0" smtClean="0">
                <a:solidFill>
                  <a:schemeClr val="tx1"/>
                </a:solidFill>
                <a:latin typeface="+mn-lt"/>
                <a:ea typeface="+mn-ea"/>
                <a:cs typeface="+mn-cs"/>
              </a:rPr>
              <a:t>conveyor, which moves the next empty bottle into place under the hopper. When the bottle is in</a:t>
            </a:r>
          </a:p>
          <a:p>
            <a:r>
              <a:rPr lang="en-US" sz="1200" b="0" i="0" u="none" strike="noStrike" kern="1200" baseline="0" dirty="0" smtClean="0">
                <a:solidFill>
                  <a:schemeClr val="tx1"/>
                </a:solidFill>
                <a:latin typeface="+mn-lt"/>
                <a:ea typeface="+mn-ea"/>
                <a:cs typeface="+mn-cs"/>
              </a:rPr>
              <a:t>place, the conveyor control issues a pulse that resets the counter to zero. As a result, the output</a:t>
            </a:r>
          </a:p>
          <a:p>
            <a:r>
              <a:rPr lang="en-US" sz="1200" b="0" i="0" u="none" strike="noStrike" kern="1200" baseline="0" dirty="0" smtClean="0">
                <a:solidFill>
                  <a:schemeClr val="tx1"/>
                </a:solidFill>
                <a:latin typeface="+mn-lt"/>
                <a:ea typeface="+mn-ea"/>
                <a:cs typeface="+mn-cs"/>
              </a:rPr>
              <a:t>of the comparator goes back LOW and causes the hopper valve to restart the flow of tablets.</a:t>
            </a:r>
          </a:p>
          <a:p>
            <a:r>
              <a:rPr lang="en-US" sz="1200" b="0" i="0" u="none" strike="noStrike" kern="1200" baseline="0" dirty="0" smtClean="0">
                <a:solidFill>
                  <a:schemeClr val="tx1"/>
                </a:solidFill>
                <a:latin typeface="+mn-lt"/>
                <a:ea typeface="+mn-ea"/>
                <a:cs typeface="+mn-cs"/>
              </a:rPr>
              <a:t>For each bottle filled, the maximum binary number in the counter is transferred to the</a:t>
            </a:r>
          </a:p>
          <a:p>
            <a:r>
              <a:rPr lang="en-US" sz="1200" b="0" i="1" u="none" strike="noStrike" kern="1200" baseline="0" dirty="0" smtClean="0">
                <a:solidFill>
                  <a:schemeClr val="tx1"/>
                </a:solidFill>
                <a:latin typeface="+mn-lt"/>
                <a:ea typeface="+mn-ea"/>
                <a:cs typeface="+mn-cs"/>
              </a:rPr>
              <a:t>A </a:t>
            </a:r>
            <a:r>
              <a:rPr lang="en-US" sz="1200" b="0" i="0" u="none" strike="noStrike" kern="1200" baseline="0" dirty="0" smtClean="0">
                <a:solidFill>
                  <a:schemeClr val="tx1"/>
                </a:solidFill>
                <a:latin typeface="+mn-lt"/>
                <a:ea typeface="+mn-ea"/>
                <a:cs typeface="+mn-cs"/>
              </a:rPr>
              <a:t>input of the </a:t>
            </a:r>
            <a:r>
              <a:rPr lang="en-US" sz="1200" b="0" i="1" u="none" strike="noStrike" kern="1200" baseline="0" dirty="0" smtClean="0">
                <a:solidFill>
                  <a:schemeClr val="tx1"/>
                </a:solidFill>
                <a:latin typeface="+mn-lt"/>
                <a:ea typeface="+mn-ea"/>
                <a:cs typeface="+mn-cs"/>
              </a:rPr>
              <a:t>Adder. </a:t>
            </a:r>
            <a:r>
              <a:rPr lang="en-US" sz="1200" b="0" i="0" u="none" strike="noStrike" kern="1200" baseline="0" dirty="0" smtClean="0">
                <a:solidFill>
                  <a:schemeClr val="tx1"/>
                </a:solidFill>
                <a:latin typeface="+mn-lt"/>
                <a:ea typeface="+mn-ea"/>
                <a:cs typeface="+mn-cs"/>
              </a:rPr>
              <a:t>The </a:t>
            </a:r>
            <a:r>
              <a:rPr lang="en-US" sz="1200" b="0" i="1" u="none" strike="noStrike" kern="1200" baseline="0" dirty="0" smtClean="0">
                <a:solidFill>
                  <a:schemeClr val="tx1"/>
                </a:solidFill>
                <a:latin typeface="+mn-lt"/>
                <a:ea typeface="+mn-ea"/>
                <a:cs typeface="+mn-cs"/>
              </a:rPr>
              <a:t>B </a:t>
            </a:r>
            <a:r>
              <a:rPr lang="en-US" sz="1200" b="0" i="0" u="none" strike="noStrike" kern="1200" baseline="0" dirty="0" smtClean="0">
                <a:solidFill>
                  <a:schemeClr val="tx1"/>
                </a:solidFill>
                <a:latin typeface="+mn-lt"/>
                <a:ea typeface="+mn-ea"/>
                <a:cs typeface="+mn-cs"/>
              </a:rPr>
              <a:t>input of the adder comes from </a:t>
            </a:r>
            <a:r>
              <a:rPr lang="en-US" sz="1200" b="0" i="1" u="none" strike="noStrike" kern="1200" baseline="0" dirty="0" smtClean="0">
                <a:solidFill>
                  <a:schemeClr val="tx1"/>
                </a:solidFill>
                <a:latin typeface="+mn-lt"/>
                <a:ea typeface="+mn-ea"/>
                <a:cs typeface="+mn-cs"/>
              </a:rPr>
              <a:t>Register B </a:t>
            </a:r>
            <a:r>
              <a:rPr lang="en-US" sz="1200" b="0" i="0" u="none" strike="noStrike" kern="1200" baseline="0" dirty="0" smtClean="0">
                <a:solidFill>
                  <a:schemeClr val="tx1"/>
                </a:solidFill>
                <a:latin typeface="+mn-lt"/>
                <a:ea typeface="+mn-ea"/>
                <a:cs typeface="+mn-cs"/>
              </a:rPr>
              <a:t>that stores the total</a:t>
            </a:r>
          </a:p>
          <a:p>
            <a:r>
              <a:rPr lang="en-US" sz="1200" b="0" i="0" u="none" strike="noStrike" kern="1200" baseline="0" dirty="0" smtClean="0">
                <a:solidFill>
                  <a:schemeClr val="tx1"/>
                </a:solidFill>
                <a:latin typeface="+mn-lt"/>
                <a:ea typeface="+mn-ea"/>
                <a:cs typeface="+mn-cs"/>
              </a:rPr>
              <a:t>number of tablets bottled up through the last bottle filled. The adder produces a new cumulative</a:t>
            </a:r>
          </a:p>
          <a:p>
            <a:r>
              <a:rPr lang="en-US" sz="1200" b="0" i="0" u="none" strike="noStrike" kern="1200" baseline="0" dirty="0" smtClean="0">
                <a:solidFill>
                  <a:schemeClr val="tx1"/>
                </a:solidFill>
                <a:latin typeface="+mn-lt"/>
                <a:ea typeface="+mn-ea"/>
                <a:cs typeface="+mn-cs"/>
              </a:rPr>
              <a:t>sum that is then stored in register B, replacing the previous sum. This keeps a running</a:t>
            </a:r>
          </a:p>
          <a:p>
            <a:r>
              <a:rPr lang="en-US" sz="1200" b="0" i="0" u="none" strike="noStrike" kern="1200" baseline="0" dirty="0" smtClean="0">
                <a:solidFill>
                  <a:schemeClr val="tx1"/>
                </a:solidFill>
                <a:latin typeface="+mn-lt"/>
                <a:ea typeface="+mn-ea"/>
                <a:cs typeface="+mn-cs"/>
              </a:rPr>
              <a:t>total of the tablets bottled during a given run.</a:t>
            </a:r>
          </a:p>
          <a:p>
            <a:r>
              <a:rPr lang="en-US" sz="1200" b="0" i="0" u="none" strike="noStrike" kern="1200" baseline="0" dirty="0" smtClean="0">
                <a:solidFill>
                  <a:schemeClr val="tx1"/>
                </a:solidFill>
                <a:latin typeface="+mn-lt"/>
                <a:ea typeface="+mn-ea"/>
                <a:cs typeface="+mn-cs"/>
              </a:rPr>
              <a:t>The cumulative sum stored in register B goes to </a:t>
            </a:r>
            <a:r>
              <a:rPr lang="en-US" sz="1200" b="0" i="1" u="none" strike="noStrike" kern="1200" baseline="0" dirty="0" smtClean="0">
                <a:solidFill>
                  <a:schemeClr val="tx1"/>
                </a:solidFill>
                <a:latin typeface="+mn-lt"/>
                <a:ea typeface="+mn-ea"/>
                <a:cs typeface="+mn-cs"/>
              </a:rPr>
              <a:t>Decoder B</a:t>
            </a:r>
            <a:r>
              <a:rPr lang="en-US" sz="1200" b="0" i="0" u="none" strike="noStrike" kern="1200" baseline="0" dirty="0" smtClean="0">
                <a:solidFill>
                  <a:schemeClr val="tx1"/>
                </a:solidFill>
                <a:latin typeface="+mn-lt"/>
                <a:ea typeface="+mn-ea"/>
                <a:cs typeface="+mn-cs"/>
              </a:rPr>
              <a:t>, which detects when </a:t>
            </a:r>
            <a:r>
              <a:rPr lang="en-US" sz="1200" b="0" i="1" u="none" strike="noStrike" kern="1200" baseline="0" dirty="0" smtClean="0">
                <a:solidFill>
                  <a:schemeClr val="tx1"/>
                </a:solidFill>
                <a:latin typeface="+mn-lt"/>
                <a:ea typeface="+mn-ea"/>
                <a:cs typeface="+mn-cs"/>
              </a:rPr>
              <a:t>Register</a:t>
            </a:r>
          </a:p>
          <a:p>
            <a:r>
              <a:rPr lang="en-US" sz="1200" b="0" i="1" u="none" strike="noStrike" kern="1200" baseline="0" dirty="0" smtClean="0">
                <a:solidFill>
                  <a:schemeClr val="tx1"/>
                </a:solidFill>
                <a:latin typeface="+mn-lt"/>
                <a:ea typeface="+mn-ea"/>
                <a:cs typeface="+mn-cs"/>
              </a:rPr>
              <a:t>B </a:t>
            </a:r>
            <a:r>
              <a:rPr lang="en-US" sz="1200" b="0" i="0" u="none" strike="noStrike" kern="1200" baseline="0" dirty="0" smtClean="0">
                <a:solidFill>
                  <a:schemeClr val="tx1"/>
                </a:solidFill>
                <a:latin typeface="+mn-lt"/>
                <a:ea typeface="+mn-ea"/>
                <a:cs typeface="+mn-cs"/>
              </a:rPr>
              <a:t>has reached its maximum capacity and enables the </a:t>
            </a:r>
            <a:r>
              <a:rPr lang="en-US" sz="1200" b="0" i="1" u="none" strike="noStrike" kern="1200" baseline="0" dirty="0" smtClean="0">
                <a:solidFill>
                  <a:schemeClr val="tx1"/>
                </a:solidFill>
                <a:latin typeface="+mn-lt"/>
                <a:ea typeface="+mn-ea"/>
                <a:cs typeface="+mn-cs"/>
              </a:rPr>
              <a:t>MUX</a:t>
            </a:r>
            <a:r>
              <a:rPr lang="en-US" sz="1200" b="0" i="0" u="none" strike="noStrike" kern="1200" baseline="0" dirty="0" smtClean="0">
                <a:solidFill>
                  <a:schemeClr val="tx1"/>
                </a:solidFill>
                <a:latin typeface="+mn-lt"/>
                <a:ea typeface="+mn-ea"/>
                <a:cs typeface="+mn-cs"/>
              </a:rPr>
              <a:t>, which converts the binary</a:t>
            </a:r>
          </a:p>
          <a:p>
            <a:r>
              <a:rPr lang="en-US" sz="1200" b="0" i="0" u="none" strike="noStrike" kern="1200" baseline="0" dirty="0" smtClean="0">
                <a:solidFill>
                  <a:schemeClr val="tx1"/>
                </a:solidFill>
                <a:latin typeface="+mn-lt"/>
                <a:ea typeface="+mn-ea"/>
                <a:cs typeface="+mn-cs"/>
              </a:rPr>
              <a:t>from parallel to serial form for transmission to the remote DEMUX. The </a:t>
            </a:r>
            <a:r>
              <a:rPr lang="en-US" sz="1200" b="0" i="1" u="none" strike="noStrike" kern="1200" baseline="0" dirty="0" smtClean="0">
                <a:solidFill>
                  <a:schemeClr val="tx1"/>
                </a:solidFill>
                <a:latin typeface="+mn-lt"/>
                <a:ea typeface="+mn-ea"/>
                <a:cs typeface="+mn-cs"/>
              </a:rPr>
              <a:t>DEMUX </a:t>
            </a:r>
            <a:r>
              <a:rPr lang="en-US" sz="1200" b="0" i="0" u="none" strike="noStrike" kern="1200" baseline="0" dirty="0" smtClean="0">
                <a:solidFill>
                  <a:schemeClr val="tx1"/>
                </a:solidFill>
                <a:latin typeface="+mn-lt"/>
                <a:ea typeface="+mn-ea"/>
                <a:cs typeface="+mn-cs"/>
              </a:rPr>
              <a:t>converts</a:t>
            </a:r>
          </a:p>
          <a:p>
            <a:r>
              <a:rPr lang="en-US" sz="1200" b="0" i="0" u="none" strike="noStrike" kern="1200" baseline="0" dirty="0" smtClean="0">
                <a:solidFill>
                  <a:schemeClr val="tx1"/>
                </a:solidFill>
                <a:latin typeface="+mn-lt"/>
                <a:ea typeface="+mn-ea"/>
                <a:cs typeface="+mn-cs"/>
              </a:rPr>
              <a:t>the data back to parallel form for storage.</a:t>
            </a:r>
            <a:endParaRPr lang="en-US" altLang="en-US" dirty="0"/>
          </a:p>
        </p:txBody>
      </p:sp>
    </p:spTree>
    <p:extLst>
      <p:ext uri="{BB962C8B-B14F-4D97-AF65-F5344CB8AC3E}">
        <p14:creationId xmlns:p14="http://schemas.microsoft.com/office/powerpoint/2010/main" val="25431658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2EC8D6-1C42-4A3A-93AF-6E96B0038FEB}" type="slidenum">
              <a:rPr lang="en-GB" altLang="en-US"/>
              <a:pPr/>
              <a:t>29</a:t>
            </a:fld>
            <a:endParaRPr lang="en-GB" altLang="en-US"/>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pPr>
              <a:buFontTx/>
              <a:buChar char="•"/>
            </a:pPr>
            <a:r>
              <a:rPr lang="en-US" altLang="en-US"/>
              <a:t>We have discussed that many of the measurable quantities in nature are continuous</a:t>
            </a:r>
          </a:p>
          <a:p>
            <a:pPr>
              <a:buFontTx/>
              <a:buChar char="•"/>
            </a:pPr>
            <a:r>
              <a:rPr lang="en-US" altLang="en-US"/>
              <a:t>For efficient processing these continuous signals are digitized and represented as binary voltage values</a:t>
            </a:r>
          </a:p>
          <a:p>
            <a:pPr>
              <a:buFontTx/>
              <a:buChar char="•"/>
            </a:pPr>
            <a:r>
              <a:rPr lang="en-US" altLang="en-US"/>
              <a:t>Digital systems are able to process different types of information such as numbers, text, drawings, pictures and sound.</a:t>
            </a:r>
          </a:p>
          <a:p>
            <a:pPr>
              <a:buFontTx/>
              <a:buChar char="•"/>
            </a:pPr>
            <a:r>
              <a:rPr lang="en-US" altLang="en-US"/>
              <a:t>All this different type of information is represented digitally in terms of binary numbers.</a:t>
            </a:r>
          </a:p>
          <a:p>
            <a:pPr>
              <a:buFontTx/>
              <a:buChar char="•"/>
            </a:pPr>
            <a:r>
              <a:rPr lang="en-US" altLang="en-US"/>
              <a:t>Logic Gates are the basic building blocks of all digital circuits and these gates are able to perform simple logical operations on binary information.</a:t>
            </a:r>
          </a:p>
        </p:txBody>
      </p:sp>
    </p:spTree>
    <p:extLst>
      <p:ext uri="{BB962C8B-B14F-4D97-AF65-F5344CB8AC3E}">
        <p14:creationId xmlns:p14="http://schemas.microsoft.com/office/powerpoint/2010/main" val="14442676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AFF0AA-C086-4037-9D16-3ADE27BBD62A}" type="slidenum">
              <a:rPr lang="en-GB" altLang="en-US"/>
              <a:pPr/>
              <a:t>30</a:t>
            </a:fld>
            <a:endParaRPr lang="en-GB" altLang="en-US"/>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pPr>
              <a:buFontTx/>
              <a:buChar char="•"/>
            </a:pPr>
            <a:r>
              <a:rPr lang="en-US" altLang="en-US"/>
              <a:t>Practical digital circuits are formed by combining various logic gates. Such circuits are known as combinational circuits.</a:t>
            </a:r>
          </a:p>
          <a:p>
            <a:pPr>
              <a:buFontTx/>
              <a:buChar char="•"/>
            </a:pPr>
            <a:r>
              <a:rPr lang="en-US" altLang="en-US"/>
              <a:t>Sequential circuits are a combination of combinational circuits with a storage element.</a:t>
            </a:r>
          </a:p>
          <a:p>
            <a:pPr>
              <a:buFontTx/>
              <a:buChar char="•"/>
            </a:pPr>
            <a:r>
              <a:rPr lang="en-US" altLang="en-US"/>
              <a:t>PLDs are available as general purpose configurable Integrated Circuit.</a:t>
            </a:r>
          </a:p>
          <a:p>
            <a:pPr>
              <a:buFontTx/>
              <a:buChar char="•"/>
            </a:pPr>
            <a:r>
              <a:rPr lang="en-US" altLang="en-US"/>
              <a:t>Users can program a PLD to implement any combinational or sequential circuit.</a:t>
            </a:r>
          </a:p>
          <a:p>
            <a:pPr>
              <a:buFontTx/>
              <a:buChar char="•"/>
            </a:pPr>
            <a:r>
              <a:rPr lang="en-US" altLang="en-US"/>
              <a:t>Memory is an essential part of any digital system.</a:t>
            </a:r>
          </a:p>
          <a:p>
            <a:pPr>
              <a:buFontTx/>
              <a:buChar char="•"/>
            </a:pPr>
            <a:r>
              <a:rPr lang="en-US" altLang="en-US"/>
              <a:t>Memory is used to store information.</a:t>
            </a:r>
          </a:p>
          <a:p>
            <a:pPr>
              <a:buFontTx/>
              <a:buChar char="•"/>
            </a:pPr>
            <a:r>
              <a:rPr lang="en-US" altLang="en-US"/>
              <a:t>Two types of memory, RAM and ROM are used.</a:t>
            </a:r>
          </a:p>
          <a:p>
            <a:pPr>
              <a:buFontTx/>
              <a:buChar char="•"/>
            </a:pPr>
            <a:r>
              <a:rPr lang="en-US" altLang="en-US"/>
              <a:t>Finally, we looked at A/D and D/A converters.</a:t>
            </a:r>
          </a:p>
          <a:p>
            <a:pPr>
              <a:buFontTx/>
              <a:buChar char="•"/>
            </a:pPr>
            <a:r>
              <a:rPr lang="en-US" altLang="en-US"/>
              <a:t>A/D and D/A converters allow conversion of analogue values to digital values and vice versa.</a:t>
            </a:r>
          </a:p>
          <a:p>
            <a:pPr>
              <a:buFontTx/>
              <a:buChar char="•"/>
            </a:pPr>
            <a:r>
              <a:rPr lang="en-US" altLang="en-US"/>
              <a:t>These converters allow digital systems to process and control real world quantities.</a:t>
            </a:r>
          </a:p>
        </p:txBody>
      </p:sp>
    </p:spTree>
    <p:extLst>
      <p:ext uri="{BB962C8B-B14F-4D97-AF65-F5344CB8AC3E}">
        <p14:creationId xmlns:p14="http://schemas.microsoft.com/office/powerpoint/2010/main" val="1673572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981FE1-D778-47B1-8D35-28936A3FF7EC}" type="slidenum">
              <a:rPr lang="en-GB" altLang="en-US"/>
              <a:pPr/>
              <a:t>7</a:t>
            </a:fld>
            <a:endParaRPr lang="en-GB" alt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pPr>
              <a:buFontTx/>
              <a:buChar char="•"/>
            </a:pPr>
            <a:r>
              <a:rPr lang="en-GB" altLang="en-US"/>
              <a:t>In this case 15 samples at regular time intervals are collected.</a:t>
            </a:r>
          </a:p>
          <a:p>
            <a:pPr>
              <a:buFontTx/>
              <a:buChar char="•"/>
            </a:pPr>
            <a:r>
              <a:rPr lang="en-GB" altLang="en-US"/>
              <a:t>The 15 samples having the values 1, 2,4,7,18,34,25,23,35,37,29,42,41,25 and 22 represent the continuous signal digitally.</a:t>
            </a:r>
          </a:p>
          <a:p>
            <a:pPr>
              <a:buFontTx/>
              <a:buChar char="•"/>
            </a:pPr>
            <a:r>
              <a:rPr lang="en-GB" altLang="en-US"/>
              <a:t>The digital representation of the continuous signal only approximates the original signal and does not truly represent the original signal as can be seen by plotting the digital values.</a:t>
            </a:r>
          </a:p>
          <a:p>
            <a:endParaRPr lang="en-US" altLang="en-US"/>
          </a:p>
        </p:txBody>
      </p:sp>
    </p:spTree>
    <p:extLst>
      <p:ext uri="{BB962C8B-B14F-4D97-AF65-F5344CB8AC3E}">
        <p14:creationId xmlns:p14="http://schemas.microsoft.com/office/powerpoint/2010/main" val="1316055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F7F7EC-8737-4C76-BB8F-16B93C7B6149}" type="slidenum">
              <a:rPr lang="en-GB" altLang="en-US"/>
              <a:pPr/>
              <a:t>8</a:t>
            </a:fld>
            <a:endParaRPr lang="en-GB" alt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pPr>
              <a:buFontTx/>
              <a:buChar char="•"/>
            </a:pPr>
            <a:r>
              <a:rPr lang="en-GB" altLang="en-US"/>
              <a:t>The reconstructed continuous signal does not give an exact replica of the original.</a:t>
            </a:r>
          </a:p>
          <a:p>
            <a:pPr>
              <a:buFontTx/>
              <a:buChar char="•"/>
            </a:pPr>
            <a:r>
              <a:rPr lang="en-GB" altLang="en-US"/>
              <a:t>The reconstructed signal has sharp edges and corners in contrast to the original signal which has smooth curves. </a:t>
            </a:r>
            <a:endParaRPr lang="en-US" altLang="en-US"/>
          </a:p>
        </p:txBody>
      </p:sp>
    </p:spTree>
    <p:extLst>
      <p:ext uri="{BB962C8B-B14F-4D97-AF65-F5344CB8AC3E}">
        <p14:creationId xmlns:p14="http://schemas.microsoft.com/office/powerpoint/2010/main" val="141197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F95803-F50B-4A99-A32F-39185F0D642D}" type="slidenum">
              <a:rPr lang="en-GB" altLang="en-US"/>
              <a:pPr/>
              <a:t>9</a:t>
            </a:fld>
            <a:endParaRPr lang="en-GB" altLang="en-US"/>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pPr>
              <a:buFontTx/>
              <a:buChar char="•"/>
            </a:pPr>
            <a:r>
              <a:rPr lang="en-GB" altLang="en-US"/>
              <a:t>If the number of samples that are collected are reduced by half, that is samples are collected at every odd interval of time, the resulting reconstructed signal is very different from the original signal.</a:t>
            </a:r>
          </a:p>
          <a:p>
            <a:pPr>
              <a:buFontTx/>
              <a:buChar char="•"/>
            </a:pPr>
            <a:r>
              <a:rPr lang="en-GB" altLang="en-US"/>
              <a:t>The peak in the continuous signal at 34 </a:t>
            </a:r>
            <a:r>
              <a:rPr lang="en-GB" altLang="en-US" baseline="30000"/>
              <a:t>0</a:t>
            </a:r>
            <a:r>
              <a:rPr lang="en-GB" altLang="en-US"/>
              <a:t>C and the dip at 23 </a:t>
            </a:r>
            <a:r>
              <a:rPr lang="en-GB" altLang="en-US" baseline="30000"/>
              <a:t>0</a:t>
            </a:r>
            <a:r>
              <a:rPr lang="en-GB" altLang="en-US"/>
              <a:t>C are all together missing from the reconstructed signal.</a:t>
            </a:r>
          </a:p>
          <a:p>
            <a:pPr>
              <a:buFontTx/>
              <a:buChar char="•"/>
            </a:pPr>
            <a:r>
              <a:rPr lang="en-GB" altLang="en-US"/>
              <a:t>This is due to the small number of samples taken.</a:t>
            </a:r>
          </a:p>
          <a:p>
            <a:pPr>
              <a:buFontTx/>
              <a:buChar char="•"/>
            </a:pPr>
            <a:r>
              <a:rPr lang="en-GB" altLang="en-US"/>
              <a:t>A better approximation of the original signal can be obtained by increasing the number of samples. </a:t>
            </a:r>
          </a:p>
          <a:p>
            <a:pPr>
              <a:buFontTx/>
              <a:buChar char="•"/>
            </a:pPr>
            <a:r>
              <a:rPr lang="en-GB" altLang="en-US"/>
              <a:t>An infinite number of samples very accurately represent the original continuous signal.</a:t>
            </a:r>
            <a:endParaRPr lang="en-US" altLang="en-US"/>
          </a:p>
          <a:p>
            <a:endParaRPr lang="en-US" altLang="en-US"/>
          </a:p>
        </p:txBody>
      </p:sp>
    </p:spTree>
    <p:extLst>
      <p:ext uri="{BB962C8B-B14F-4D97-AF65-F5344CB8AC3E}">
        <p14:creationId xmlns:p14="http://schemas.microsoft.com/office/powerpoint/2010/main" val="2371615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281562-1D1F-4F75-A722-E03781F12BD6}" type="slidenum">
              <a:rPr lang="en-GB" altLang="en-US"/>
              <a:pPr/>
              <a:t>10</a:t>
            </a:fld>
            <a:endParaRPr lang="en-GB" altLang="en-US"/>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pPr>
              <a:buFontTx/>
              <a:buChar char="•"/>
            </a:pPr>
            <a:r>
              <a:rPr lang="en-GB" altLang="en-US" sz="1000"/>
              <a:t>Let us have a quick look at the advantages of a Digital System. </a:t>
            </a:r>
          </a:p>
          <a:p>
            <a:pPr>
              <a:buFontTx/>
              <a:buChar char="•"/>
            </a:pPr>
            <a:r>
              <a:rPr lang="en-GB" altLang="en-US" sz="1000"/>
              <a:t>Processing and Storage of digital data is efficient.</a:t>
            </a:r>
          </a:p>
          <a:p>
            <a:pPr lvl="1">
              <a:buFontTx/>
              <a:buChar char="•"/>
            </a:pPr>
            <a:r>
              <a:rPr lang="en-GB" altLang="en-US" sz="1000"/>
              <a:t>Computers are very efficient at processing information that is in digital binary form.</a:t>
            </a:r>
          </a:p>
          <a:p>
            <a:pPr lvl="1">
              <a:buFontTx/>
              <a:buChar char="•"/>
            </a:pPr>
            <a:r>
              <a:rPr lang="en-GB" altLang="en-US" sz="1000"/>
              <a:t>A CD can store large number of digitized audio and video clips. Storing same number of audio or video clips in an analogue form requires a large number of audio or video cassettes. </a:t>
            </a:r>
          </a:p>
          <a:p>
            <a:pPr>
              <a:buFontTx/>
              <a:buChar char="•"/>
            </a:pPr>
            <a:r>
              <a:rPr lang="en-GB" altLang="en-US" sz="1000"/>
              <a:t>Transmission of digital data is efficient and reliable and less prone to errors. </a:t>
            </a:r>
          </a:p>
          <a:p>
            <a:pPr>
              <a:buFontTx/>
              <a:buChar char="•"/>
            </a:pPr>
            <a:r>
              <a:rPr lang="en-GB" altLang="en-US" sz="1000"/>
              <a:t>Even if an error occurs detection and correction of errors in digital data is easier.</a:t>
            </a:r>
          </a:p>
          <a:p>
            <a:pPr lvl="1">
              <a:buFontTx/>
              <a:buChar char="•"/>
            </a:pPr>
            <a:r>
              <a:rPr lang="en-GB" altLang="en-US" sz="1000"/>
              <a:t>We will be looking at a simple example of detecting errors using the parity bit method.</a:t>
            </a:r>
          </a:p>
          <a:p>
            <a:pPr>
              <a:buFontTx/>
              <a:buChar char="•"/>
            </a:pPr>
            <a:r>
              <a:rPr lang="en-GB" altLang="en-US" sz="1000"/>
              <a:t>Digitally stored data can be precisely and accurately reproduced.</a:t>
            </a:r>
          </a:p>
          <a:p>
            <a:pPr lvl="1">
              <a:buFontTx/>
              <a:buChar char="•"/>
            </a:pPr>
            <a:r>
              <a:rPr lang="en-GB" altLang="en-US" sz="1000"/>
              <a:t>The picture quality and sound quality of digitized video or audio stored on CDs can be reproduced with a far superior quality as compared to analogue audio and video. </a:t>
            </a:r>
          </a:p>
          <a:p>
            <a:pPr>
              <a:buFontTx/>
              <a:buChar char="•"/>
            </a:pPr>
            <a:r>
              <a:rPr lang="en-GB" altLang="en-US" sz="1000"/>
              <a:t>Digital circuits and systems are easier to design and implement.</a:t>
            </a:r>
          </a:p>
          <a:p>
            <a:pPr lvl="1">
              <a:buFontTx/>
              <a:buChar char="•"/>
            </a:pPr>
            <a:r>
              <a:rPr lang="en-GB" altLang="en-US" sz="1000"/>
              <a:t>We would be looking at some simple digital systems in the Digital Logic Design course.</a:t>
            </a:r>
          </a:p>
          <a:p>
            <a:pPr>
              <a:buFontTx/>
              <a:buChar char="•"/>
            </a:pPr>
            <a:r>
              <a:rPr lang="en-GB" altLang="en-US" sz="1000"/>
              <a:t>Digital circuits in the form of Integrated circuits occupy very small space.</a:t>
            </a:r>
          </a:p>
          <a:p>
            <a:pPr lvl="1">
              <a:buFontTx/>
              <a:buChar char="•"/>
            </a:pPr>
            <a:r>
              <a:rPr lang="en-US" altLang="en-US" sz="1000"/>
              <a:t>The PC has a motherboard which has an area less than 1 sq.ft but has all the important circuitry of the computer.</a:t>
            </a:r>
          </a:p>
          <a:p>
            <a:pPr lvl="1">
              <a:buFontTx/>
              <a:buChar char="•"/>
            </a:pPr>
            <a:r>
              <a:rPr lang="en-US" altLang="en-US" sz="1000"/>
              <a:t>Digital memory implemented as an Integrated circuit small enough to fit in you hand can store an entire collection of books!</a:t>
            </a:r>
          </a:p>
        </p:txBody>
      </p:sp>
    </p:spTree>
    <p:extLst>
      <p:ext uri="{BB962C8B-B14F-4D97-AF65-F5344CB8AC3E}">
        <p14:creationId xmlns:p14="http://schemas.microsoft.com/office/powerpoint/2010/main" val="248129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CD9313-DA37-48DA-A691-E36F45125205}" type="slidenum">
              <a:rPr lang="en-GB" altLang="en-US"/>
              <a:pPr/>
              <a:t>11</a:t>
            </a:fld>
            <a:endParaRPr lang="en-GB" altLang="en-US"/>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pPr>
              <a:buFontTx/>
              <a:buChar char="•"/>
            </a:pPr>
            <a:r>
              <a:rPr lang="en-GB" altLang="en-US" dirty="0"/>
              <a:t>Electronic processing of these continuous and digital quantities requires that these quantities be converted into and represented in term of voltages.</a:t>
            </a:r>
          </a:p>
          <a:p>
            <a:pPr>
              <a:buFontTx/>
              <a:buChar char="•"/>
            </a:pPr>
            <a:r>
              <a:rPr lang="en-GB" altLang="en-US" dirty="0"/>
              <a:t>Analogue Electronic Systems deal with electronic signals or voltages that are continuous and represent continuous quantities.</a:t>
            </a:r>
          </a:p>
          <a:p>
            <a:pPr>
              <a:buFontTx/>
              <a:buChar char="•"/>
            </a:pPr>
            <a:r>
              <a:rPr lang="en-GB" altLang="en-US" dirty="0"/>
              <a:t>Thus a temperature transducer converts a continuous temperature of 39 </a:t>
            </a:r>
            <a:r>
              <a:rPr lang="en-GB" altLang="en-US" baseline="30000" dirty="0"/>
              <a:t>0</a:t>
            </a:r>
            <a:r>
              <a:rPr lang="en-GB" altLang="en-US" dirty="0"/>
              <a:t>C into 39 </a:t>
            </a:r>
            <a:r>
              <a:rPr lang="en-GB" altLang="en-US" dirty="0" err="1"/>
              <a:t>mVs</a:t>
            </a:r>
            <a:r>
              <a:rPr lang="en-GB" altLang="en-US" dirty="0"/>
              <a:t> and 42.75 </a:t>
            </a:r>
            <a:r>
              <a:rPr lang="en-GB" altLang="en-US" baseline="30000" dirty="0"/>
              <a:t>0</a:t>
            </a:r>
            <a:r>
              <a:rPr lang="en-GB" altLang="en-US" dirty="0"/>
              <a:t>C into 42.75 </a:t>
            </a:r>
            <a:r>
              <a:rPr lang="en-GB" altLang="en-US" dirty="0" err="1"/>
              <a:t>mVs</a:t>
            </a:r>
            <a:r>
              <a:rPr lang="en-GB" altLang="en-US" dirty="0"/>
              <a:t>.</a:t>
            </a:r>
          </a:p>
          <a:p>
            <a:pPr>
              <a:buFontTx/>
              <a:buChar char="•"/>
            </a:pPr>
            <a:r>
              <a:rPr lang="en-GB" altLang="en-US" dirty="0"/>
              <a:t>Digital Electronic Systems on the other hand deal with discrete electronic signals or voltages that represent discrete or digital values.</a:t>
            </a:r>
          </a:p>
          <a:p>
            <a:pPr>
              <a:buFontTx/>
              <a:buChar char="•"/>
            </a:pPr>
            <a:r>
              <a:rPr lang="en-GB" altLang="en-US" dirty="0"/>
              <a:t>How does a digital system such as a calculator process the number 39? Do the Digital systems represent discrete values in terms of voltages? Lets have a look.</a:t>
            </a:r>
          </a:p>
          <a:p>
            <a:endParaRPr lang="en-GB" altLang="en-US" dirty="0"/>
          </a:p>
          <a:p>
            <a:r>
              <a:rPr lang="en-GB" altLang="en-US" dirty="0"/>
              <a:t>One possible solution is to calibrate the electronic circuitry of the calculator to represent the number 1 by 1 mV. The number 10 is represented by 10 mV. The number 39 is represented by 39 mV. </a:t>
            </a:r>
            <a:endParaRPr lang="en-US" altLang="en-US" dirty="0"/>
          </a:p>
        </p:txBody>
      </p:sp>
    </p:spTree>
    <p:extLst>
      <p:ext uri="{BB962C8B-B14F-4D97-AF65-F5344CB8AC3E}">
        <p14:creationId xmlns:p14="http://schemas.microsoft.com/office/powerpoint/2010/main" val="1425284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C20DDD-07CF-469D-BEF9-9B6F1BBB2B49}" type="slidenum">
              <a:rPr lang="en-GB" altLang="en-US"/>
              <a:pPr/>
              <a:t>12</a:t>
            </a:fld>
            <a:endParaRPr lang="en-GB" alt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pPr>
              <a:buFontTx/>
              <a:buChar char="•"/>
            </a:pPr>
            <a:r>
              <a:rPr lang="en-US" altLang="en-US"/>
              <a:t>Consider the Calculator which is an example of a Digital system.</a:t>
            </a:r>
          </a:p>
          <a:p>
            <a:pPr>
              <a:buFontTx/>
              <a:buChar char="•"/>
            </a:pPr>
            <a:r>
              <a:rPr lang="en-US" altLang="en-US"/>
              <a:t>Let us assume that the calculator has been internally calibrated to represent the number 1 by 1mVolts.</a:t>
            </a:r>
          </a:p>
          <a:p>
            <a:pPr>
              <a:buFontTx/>
              <a:buChar char="•"/>
            </a:pPr>
            <a:r>
              <a:rPr lang="en-US" altLang="en-US"/>
              <a:t>Thus a number or temperature value 39 is represented by the calculator in terms of a voltage value as 39 mVolts.</a:t>
            </a:r>
          </a:p>
          <a:p>
            <a:pPr>
              <a:buFontTx/>
              <a:buChar char="•"/>
            </a:pPr>
            <a:r>
              <a:rPr lang="en-US" altLang="en-US"/>
              <a:t>Calculators can also handle a large values such as 6.25 x 10</a:t>
            </a:r>
            <a:r>
              <a:rPr lang="en-US" altLang="en-US" baseline="30000"/>
              <a:t>18 </a:t>
            </a:r>
            <a:r>
              <a:rPr lang="en-US" altLang="en-US"/>
              <a:t>the number of electrons in 1 Coulomb of charge.</a:t>
            </a:r>
          </a:p>
          <a:p>
            <a:pPr>
              <a:buFontTx/>
              <a:buChar char="•"/>
            </a:pPr>
            <a:r>
              <a:rPr lang="en-US" altLang="en-US"/>
              <a:t>This large value represented in terms of voltage by the calculator, turns out to be 6.25 x 10</a:t>
            </a:r>
            <a:r>
              <a:rPr lang="en-US" altLang="en-US" baseline="30000"/>
              <a:t>15</a:t>
            </a:r>
            <a:r>
              <a:rPr lang="en-US" altLang="en-US"/>
              <a:t> volts, which is a very large voltage value and can not be practically represented by any circuit.</a:t>
            </a:r>
          </a:p>
        </p:txBody>
      </p:sp>
    </p:spTree>
    <p:extLst>
      <p:ext uri="{BB962C8B-B14F-4D97-AF65-F5344CB8AC3E}">
        <p14:creationId xmlns:p14="http://schemas.microsoft.com/office/powerpoint/2010/main" val="2145047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0299BA-BB76-4649-B517-07B4ABCA5FB5}" type="slidenum">
              <a:rPr lang="en-GB" altLang="en-US"/>
              <a:pPr/>
              <a:t>13</a:t>
            </a:fld>
            <a:endParaRPr lang="en-GB" altLang="en-US"/>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pPr>
              <a:buFontTx/>
              <a:buChar char="•"/>
            </a:pPr>
            <a:r>
              <a:rPr lang="en-GB" altLang="en-US"/>
              <a:t>Digital systems use electronic circuitry that only works with two voltage levels. The two voltage levels represent two states. A voltage level of 5v represents logic high or logic 1 state and a voltage level of 0v represents logic low or logic 0 state.</a:t>
            </a:r>
          </a:p>
          <a:p>
            <a:pPr>
              <a:buFontTx/>
              <a:buChar char="•"/>
            </a:pPr>
            <a:r>
              <a:rPr lang="en-GB" altLang="en-US"/>
              <a:t>The two states in a digital system can represent any two quantities, the numbers 0/1, on/off, black/white, hot/cold, moving/stationary and similar other quantities.</a:t>
            </a:r>
          </a:p>
          <a:p>
            <a:pPr>
              <a:buFontTx/>
              <a:buChar char="•"/>
            </a:pPr>
            <a:r>
              <a:rPr lang="en-GB" altLang="en-US"/>
              <a:t>How does one represent more than two states in a digital system?</a:t>
            </a:r>
          </a:p>
          <a:p>
            <a:pPr>
              <a:buFontTx/>
              <a:buChar char="•"/>
            </a:pPr>
            <a:r>
              <a:rPr lang="en-GB" altLang="en-US"/>
              <a:t>Such as the different shades of grey in between the colours black and white or the temperature 39 or the velocity of a moving object.</a:t>
            </a:r>
            <a:endParaRPr lang="en-US" altLang="en-US"/>
          </a:p>
        </p:txBody>
      </p:sp>
    </p:spTree>
    <p:extLst>
      <p:ext uri="{BB962C8B-B14F-4D97-AF65-F5344CB8AC3E}">
        <p14:creationId xmlns:p14="http://schemas.microsoft.com/office/powerpoint/2010/main" val="3171971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93759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710815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414678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277813"/>
            <a:ext cx="109728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09600" y="1600201"/>
            <a:ext cx="53848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600201"/>
            <a:ext cx="53848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09600" y="3941763"/>
            <a:ext cx="53848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6197600" y="3941763"/>
            <a:ext cx="53848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09600" y="6248400"/>
            <a:ext cx="2844800" cy="457200"/>
          </a:xfrm>
        </p:spPr>
        <p:txBody>
          <a:bodyPr/>
          <a:lstStyle>
            <a:lvl1pPr>
              <a:defRPr/>
            </a:lvl1pPr>
          </a:lstStyle>
          <a:p>
            <a:endParaRPr lang="en-GB" altLang="en-US"/>
          </a:p>
        </p:txBody>
      </p:sp>
      <p:sp>
        <p:nvSpPr>
          <p:cNvPr id="8" name="Footer Placeholder 7"/>
          <p:cNvSpPr>
            <a:spLocks noGrp="1"/>
          </p:cNvSpPr>
          <p:nvPr>
            <p:ph type="ftr" sz="quarter" idx="11"/>
          </p:nvPr>
        </p:nvSpPr>
        <p:spPr>
          <a:xfrm>
            <a:off x="4165600" y="6248400"/>
            <a:ext cx="3860800" cy="457200"/>
          </a:xfrm>
        </p:spPr>
        <p:txBody>
          <a:bodyPr/>
          <a:lstStyle>
            <a:lvl1pPr>
              <a:defRPr/>
            </a:lvl1pPr>
          </a:lstStyle>
          <a:p>
            <a:endParaRPr lang="en-GB" altLang="en-US"/>
          </a:p>
        </p:txBody>
      </p:sp>
      <p:sp>
        <p:nvSpPr>
          <p:cNvPr id="9" name="Slide Number Placeholder 8"/>
          <p:cNvSpPr>
            <a:spLocks noGrp="1"/>
          </p:cNvSpPr>
          <p:nvPr>
            <p:ph type="sldNum" sz="quarter" idx="12"/>
          </p:nvPr>
        </p:nvSpPr>
        <p:spPr>
          <a:xfrm>
            <a:off x="8737600" y="6248400"/>
            <a:ext cx="2844800" cy="457200"/>
          </a:xfrm>
        </p:spPr>
        <p:txBody>
          <a:bodyPr/>
          <a:lstStyle>
            <a:lvl1pPr>
              <a:defRPr/>
            </a:lvl1pPr>
          </a:lstStyle>
          <a:p>
            <a:endParaRPr lang="en-US" altLang="en-US"/>
          </a:p>
        </p:txBody>
      </p:sp>
    </p:spTree>
    <p:extLst>
      <p:ext uri="{BB962C8B-B14F-4D97-AF65-F5344CB8AC3E}">
        <p14:creationId xmlns:p14="http://schemas.microsoft.com/office/powerpoint/2010/main" val="13722677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458483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60239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3/2/2021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095483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3/2/2021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282372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3/2/2021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263966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764DE79-268F-4C1A-8933-263129D2AF90}" type="datetimeFigureOut">
              <a:rPr lang="en-US" smtClean="0"/>
              <a:t>3/2/2021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92158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764DE79-268F-4C1A-8933-263129D2AF90}" type="datetimeFigureOut">
              <a:rPr lang="en-US" smtClean="0"/>
              <a:t>3/2/2021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9693536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3/2/2021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174829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764DE79-268F-4C1A-8933-263129D2AF90}" type="datetimeFigureOut">
              <a:rPr lang="en-US" smtClean="0"/>
              <a:t>3/2/2021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F63A3B-78C7-47BE-AE5E-E10140E04643}"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295838"/>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emf"/><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5.emf"/><Relationship Id="rId18" Type="http://schemas.openxmlformats.org/officeDocument/2006/relationships/oleObject" Target="../embeddings/oleObject13.bin"/><Relationship Id="rId3" Type="http://schemas.openxmlformats.org/officeDocument/2006/relationships/notesSlide" Target="../notesSlides/notesSlide14.xml"/><Relationship Id="rId7" Type="http://schemas.openxmlformats.org/officeDocument/2006/relationships/image" Target="../media/image12.emf"/><Relationship Id="rId12" Type="http://schemas.openxmlformats.org/officeDocument/2006/relationships/oleObject" Target="../embeddings/oleObject10.bin"/><Relationship Id="rId17" Type="http://schemas.openxmlformats.org/officeDocument/2006/relationships/image" Target="../media/image17.emf"/><Relationship Id="rId2" Type="http://schemas.openxmlformats.org/officeDocument/2006/relationships/slideLayout" Target="../slideLayouts/slideLayout12.xml"/><Relationship Id="rId16" Type="http://schemas.openxmlformats.org/officeDocument/2006/relationships/oleObject" Target="../embeddings/oleObject12.bin"/><Relationship Id="rId1" Type="http://schemas.openxmlformats.org/officeDocument/2006/relationships/vmlDrawing" Target="../drawings/vmlDrawing6.vml"/><Relationship Id="rId6" Type="http://schemas.openxmlformats.org/officeDocument/2006/relationships/oleObject" Target="../embeddings/oleObject7.bin"/><Relationship Id="rId11" Type="http://schemas.openxmlformats.org/officeDocument/2006/relationships/image" Target="../media/image14.emf"/><Relationship Id="rId5" Type="http://schemas.openxmlformats.org/officeDocument/2006/relationships/image" Target="../media/image11.emf"/><Relationship Id="rId15" Type="http://schemas.openxmlformats.org/officeDocument/2006/relationships/image" Target="../media/image16.emf"/><Relationship Id="rId10" Type="http://schemas.openxmlformats.org/officeDocument/2006/relationships/oleObject" Target="../embeddings/oleObject9.bin"/><Relationship Id="rId19" Type="http://schemas.openxmlformats.org/officeDocument/2006/relationships/image" Target="../media/image18.emf"/><Relationship Id="rId4" Type="http://schemas.openxmlformats.org/officeDocument/2006/relationships/oleObject" Target="../embeddings/oleObject6.bin"/><Relationship Id="rId9" Type="http://schemas.openxmlformats.org/officeDocument/2006/relationships/image" Target="../media/image13.emf"/><Relationship Id="rId14" Type="http://schemas.openxmlformats.org/officeDocument/2006/relationships/oleObject" Target="../embeddings/oleObject11.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0.emf"/><Relationship Id="rId4" Type="http://schemas.openxmlformats.org/officeDocument/2006/relationships/oleObject" Target="../embeddings/oleObject14.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e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Chapter </a:t>
            </a:r>
            <a:r>
              <a:rPr lang="en-US" b="1" dirty="0" smtClean="0"/>
              <a:t>1</a:t>
            </a:r>
            <a:endParaRPr lang="en-US" dirty="0"/>
          </a:p>
        </p:txBody>
      </p:sp>
      <p:sp>
        <p:nvSpPr>
          <p:cNvPr id="3" name="Subtitle 2"/>
          <p:cNvSpPr>
            <a:spLocks noGrp="1"/>
          </p:cNvSpPr>
          <p:nvPr>
            <p:ph type="subTitle" idx="1"/>
          </p:nvPr>
        </p:nvSpPr>
        <p:spPr/>
        <p:txBody>
          <a:bodyPr>
            <a:normAutofit/>
          </a:bodyPr>
          <a:lstStyle/>
          <a:p>
            <a:r>
              <a:rPr lang="en-US" sz="2800" dirty="0" smtClean="0"/>
              <a:t>Introductory </a:t>
            </a:r>
            <a:r>
              <a:rPr lang="en-US" sz="2800" dirty="0"/>
              <a:t>Concepts</a:t>
            </a:r>
          </a:p>
        </p:txBody>
      </p:sp>
    </p:spTree>
    <p:extLst>
      <p:ext uri="{BB962C8B-B14F-4D97-AF65-F5344CB8AC3E}">
        <p14:creationId xmlns:p14="http://schemas.microsoft.com/office/powerpoint/2010/main" val="28100948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Rectangle 6"/>
          <p:cNvSpPr>
            <a:spLocks noGrp="1" noChangeArrowheads="1"/>
          </p:cNvSpPr>
          <p:nvPr>
            <p:ph type="title"/>
          </p:nvPr>
        </p:nvSpPr>
        <p:spPr/>
        <p:txBody>
          <a:bodyPr/>
          <a:lstStyle/>
          <a:p>
            <a:r>
              <a:rPr lang="en-GB" altLang="en-US" sz="3200"/>
              <a:t>Merits of Digital Systems</a:t>
            </a:r>
          </a:p>
        </p:txBody>
      </p:sp>
      <p:sp>
        <p:nvSpPr>
          <p:cNvPr id="19463" name="Rectangle 7"/>
          <p:cNvSpPr>
            <a:spLocks noGrp="1" noChangeArrowheads="1"/>
          </p:cNvSpPr>
          <p:nvPr>
            <p:ph idx="1"/>
          </p:nvPr>
        </p:nvSpPr>
        <p:spPr>
          <a:xfrm>
            <a:off x="1187118" y="1744578"/>
            <a:ext cx="8229600" cy="4572000"/>
          </a:xfrm>
        </p:spPr>
        <p:txBody>
          <a:bodyPr>
            <a:normAutofit/>
          </a:bodyPr>
          <a:lstStyle/>
          <a:p>
            <a:pPr>
              <a:buFont typeface="Wingdings" panose="05000000000000000000" pitchFamily="2" charset="2"/>
              <a:buChar char="q"/>
            </a:pPr>
            <a:r>
              <a:rPr lang="en-GB" altLang="en-US" sz="3600" dirty="0"/>
              <a:t>Efficient Processing &amp; Data Storage</a:t>
            </a:r>
          </a:p>
          <a:p>
            <a:pPr>
              <a:buFont typeface="Wingdings" panose="05000000000000000000" pitchFamily="2" charset="2"/>
              <a:buChar char="q"/>
            </a:pPr>
            <a:r>
              <a:rPr lang="en-GB" altLang="en-US" sz="3600" dirty="0"/>
              <a:t>Efficient &amp; Reliable Transmission</a:t>
            </a:r>
          </a:p>
          <a:p>
            <a:pPr>
              <a:buFont typeface="Wingdings" panose="05000000000000000000" pitchFamily="2" charset="2"/>
              <a:buChar char="q"/>
            </a:pPr>
            <a:r>
              <a:rPr lang="en-GB" altLang="en-US" sz="3600" dirty="0"/>
              <a:t>Detection and Correction of Errors</a:t>
            </a:r>
          </a:p>
          <a:p>
            <a:pPr>
              <a:buFont typeface="Wingdings" panose="05000000000000000000" pitchFamily="2" charset="2"/>
              <a:buChar char="q"/>
            </a:pPr>
            <a:r>
              <a:rPr lang="en-GB" altLang="en-US" sz="3600" dirty="0"/>
              <a:t>Precise &amp; Accurate Reproduction</a:t>
            </a:r>
          </a:p>
          <a:p>
            <a:pPr>
              <a:buFont typeface="Wingdings" panose="05000000000000000000" pitchFamily="2" charset="2"/>
              <a:buChar char="q"/>
            </a:pPr>
            <a:r>
              <a:rPr lang="en-GB" altLang="en-US" sz="3600" dirty="0"/>
              <a:t>Easy Design and Implementation</a:t>
            </a:r>
          </a:p>
          <a:p>
            <a:pPr>
              <a:buFont typeface="Wingdings" panose="05000000000000000000" pitchFamily="2" charset="2"/>
              <a:buChar char="q"/>
            </a:pPr>
            <a:r>
              <a:rPr lang="en-GB" altLang="en-US" sz="3600" dirty="0"/>
              <a:t>Occupy minimum space</a:t>
            </a:r>
          </a:p>
        </p:txBody>
      </p:sp>
    </p:spTree>
    <p:extLst>
      <p:ext uri="{BB962C8B-B14F-4D97-AF65-F5344CB8AC3E}">
        <p14:creationId xmlns:p14="http://schemas.microsoft.com/office/powerpoint/2010/main" val="6087814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altLang="en-US" sz="3200"/>
              <a:t>Electronic Processing</a:t>
            </a:r>
          </a:p>
        </p:txBody>
      </p:sp>
      <p:sp>
        <p:nvSpPr>
          <p:cNvPr id="17411" name="Rectangle 3"/>
          <p:cNvSpPr>
            <a:spLocks noGrp="1" noChangeArrowheads="1"/>
          </p:cNvSpPr>
          <p:nvPr>
            <p:ph idx="1"/>
          </p:nvPr>
        </p:nvSpPr>
        <p:spPr/>
        <p:txBody>
          <a:bodyPr/>
          <a:lstStyle/>
          <a:p>
            <a:pPr>
              <a:buFont typeface="Wingdings" panose="05000000000000000000" pitchFamily="2" charset="2"/>
              <a:buChar char="q"/>
            </a:pPr>
            <a:r>
              <a:rPr lang="en-GB" altLang="en-US" sz="2800" dirty="0"/>
              <a:t>Analogue Systems</a:t>
            </a:r>
          </a:p>
          <a:p>
            <a:pPr>
              <a:buFont typeface="Wingdings" panose="05000000000000000000" pitchFamily="2" charset="2"/>
              <a:buChar char="q"/>
            </a:pPr>
            <a:r>
              <a:rPr lang="en-GB" altLang="en-US" sz="2800" dirty="0"/>
              <a:t>Digital Systems</a:t>
            </a:r>
          </a:p>
          <a:p>
            <a:pPr>
              <a:buFont typeface="Wingdings" panose="05000000000000000000" pitchFamily="2" charset="2"/>
              <a:buChar char="q"/>
            </a:pPr>
            <a:r>
              <a:rPr lang="en-GB" altLang="en-US" sz="2800" dirty="0"/>
              <a:t>Representing quantities </a:t>
            </a:r>
            <a:endParaRPr lang="en-GB" altLang="en-US" sz="2800" dirty="0" smtClean="0"/>
          </a:p>
          <a:p>
            <a:r>
              <a:rPr lang="en-GB" altLang="en-US" sz="2800" dirty="0"/>
              <a:t> </a:t>
            </a:r>
            <a:r>
              <a:rPr lang="en-GB" altLang="en-US" sz="2800" dirty="0" smtClean="0"/>
              <a:t> in </a:t>
            </a:r>
            <a:r>
              <a:rPr lang="en-GB" altLang="en-US" sz="2800" dirty="0"/>
              <a:t>Digital Systems</a:t>
            </a:r>
          </a:p>
        </p:txBody>
      </p:sp>
      <p:pic>
        <p:nvPicPr>
          <p:cNvPr id="2" name="Picture 1"/>
          <p:cNvPicPr>
            <a:picLocks noChangeAspect="1"/>
          </p:cNvPicPr>
          <p:nvPr/>
        </p:nvPicPr>
        <p:blipFill>
          <a:blip r:embed="rId3"/>
          <a:stretch>
            <a:fillRect/>
          </a:stretch>
        </p:blipFill>
        <p:spPr>
          <a:xfrm>
            <a:off x="5420708" y="286603"/>
            <a:ext cx="6771292" cy="3065826"/>
          </a:xfrm>
          <a:prstGeom prst="rect">
            <a:avLst/>
          </a:prstGeom>
        </p:spPr>
      </p:pic>
      <p:pic>
        <p:nvPicPr>
          <p:cNvPr id="3" name="Picture 2"/>
          <p:cNvPicPr>
            <a:picLocks noChangeAspect="1"/>
          </p:cNvPicPr>
          <p:nvPr/>
        </p:nvPicPr>
        <p:blipFill>
          <a:blip r:embed="rId4"/>
          <a:stretch>
            <a:fillRect/>
          </a:stretch>
        </p:blipFill>
        <p:spPr>
          <a:xfrm>
            <a:off x="5064630" y="3416967"/>
            <a:ext cx="7026695" cy="2845216"/>
          </a:xfrm>
          <a:prstGeom prst="rect">
            <a:avLst/>
          </a:prstGeom>
        </p:spPr>
      </p:pic>
    </p:spTree>
    <p:extLst>
      <p:ext uri="{BB962C8B-B14F-4D97-AF65-F5344CB8AC3E}">
        <p14:creationId xmlns:p14="http://schemas.microsoft.com/office/powerpoint/2010/main" val="22743094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sz="3200"/>
              <a:t>Representing Digital Values</a:t>
            </a:r>
          </a:p>
        </p:txBody>
      </p:sp>
      <p:sp>
        <p:nvSpPr>
          <p:cNvPr id="51212" name="Rectangle 12"/>
          <p:cNvSpPr>
            <a:spLocks noGrp="1" noChangeArrowheads="1"/>
          </p:cNvSpPr>
          <p:nvPr>
            <p:ph idx="1"/>
          </p:nvPr>
        </p:nvSpPr>
        <p:spPr>
          <a:xfrm>
            <a:off x="2209800" y="2177712"/>
            <a:ext cx="1524000" cy="609600"/>
          </a:xfrm>
          <a:noFill/>
          <a:ln/>
        </p:spPr>
        <p:txBody>
          <a:bodyPr/>
          <a:lstStyle/>
          <a:p>
            <a:pPr>
              <a:buFont typeface="Wingdings" panose="05000000000000000000" pitchFamily="2" charset="2"/>
              <a:buNone/>
            </a:pPr>
            <a:r>
              <a:rPr lang="en-GB" altLang="en-US" sz="2800" b="1"/>
              <a:t>39 </a:t>
            </a:r>
            <a:r>
              <a:rPr lang="en-GB" altLang="en-US" sz="2800" b="1" baseline="30000"/>
              <a:t>0</a:t>
            </a:r>
            <a:r>
              <a:rPr lang="en-GB" altLang="en-US" sz="2800" b="1"/>
              <a:t>C ?</a:t>
            </a:r>
          </a:p>
        </p:txBody>
      </p:sp>
      <p:graphicFrame>
        <p:nvGraphicFramePr>
          <p:cNvPr id="51213" name="Object 13"/>
          <p:cNvGraphicFramePr>
            <a:graphicFrameLocks noChangeAspect="1"/>
          </p:cNvGraphicFramePr>
          <p:nvPr>
            <p:extLst>
              <p:ext uri="{D42A27DB-BD31-4B8C-83A1-F6EECF244321}">
                <p14:modId xmlns:p14="http://schemas.microsoft.com/office/powerpoint/2010/main" val="3413436167"/>
              </p:ext>
            </p:extLst>
          </p:nvPr>
        </p:nvGraphicFramePr>
        <p:xfrm>
          <a:off x="4343401" y="3168312"/>
          <a:ext cx="2195513" cy="1352550"/>
        </p:xfrm>
        <a:graphic>
          <a:graphicData uri="http://schemas.openxmlformats.org/presentationml/2006/ole">
            <mc:AlternateContent xmlns:mc="http://schemas.openxmlformats.org/markup-compatibility/2006">
              <mc:Choice xmlns:v="urn:schemas-microsoft-com:vml" Requires="v">
                <p:oleObj spid="_x0000_s5170" name="Visio" r:id="rId4" imgW="2196227" imgH="1353264" progId="Visio.Drawing.6">
                  <p:embed/>
                </p:oleObj>
              </mc:Choice>
              <mc:Fallback>
                <p:oleObj name="Visio" r:id="rId4" imgW="2196227" imgH="1353264"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1" y="3168312"/>
                        <a:ext cx="2195513" cy="13525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14" name="Line 14"/>
          <p:cNvSpPr>
            <a:spLocks noChangeShapeType="1"/>
          </p:cNvSpPr>
          <p:nvPr/>
        </p:nvSpPr>
        <p:spPr bwMode="auto">
          <a:xfrm>
            <a:off x="2667000" y="2863512"/>
            <a:ext cx="1295400" cy="8382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5" name="AutoShape 15"/>
          <p:cNvSpPr>
            <a:spLocks noChangeArrowheads="1"/>
          </p:cNvSpPr>
          <p:nvPr/>
        </p:nvSpPr>
        <p:spPr bwMode="auto">
          <a:xfrm>
            <a:off x="7010400" y="2177712"/>
            <a:ext cx="1752600" cy="762000"/>
          </a:xfrm>
          <a:prstGeom prst="wedgeRectCallout">
            <a:avLst>
              <a:gd name="adj1" fmla="val -102898"/>
              <a:gd name="adj2" fmla="val 155208"/>
            </a:avLst>
          </a:prstGeom>
          <a:solidFill>
            <a:schemeClr val="hlink"/>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GB" altLang="en-US" sz="2800" b="1">
                <a:solidFill>
                  <a:schemeClr val="accent1"/>
                </a:solidFill>
                <a:effectLst>
                  <a:outerShdw blurRad="38100" dist="38100" dir="2700000" algn="tl">
                    <a:srgbClr val="000000"/>
                  </a:outerShdw>
                </a:effectLst>
                <a:latin typeface="Verdana" panose="020B0604030504040204" pitchFamily="34" charset="0"/>
              </a:rPr>
              <a:t>39mV</a:t>
            </a:r>
          </a:p>
        </p:txBody>
      </p:sp>
      <p:sp>
        <p:nvSpPr>
          <p:cNvPr id="51217" name="Line 17"/>
          <p:cNvSpPr>
            <a:spLocks noChangeShapeType="1"/>
          </p:cNvSpPr>
          <p:nvPr/>
        </p:nvSpPr>
        <p:spPr bwMode="auto">
          <a:xfrm flipV="1">
            <a:off x="3505200" y="4463712"/>
            <a:ext cx="609600" cy="8382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8" name="AutoShape 18"/>
          <p:cNvSpPr>
            <a:spLocks noChangeArrowheads="1"/>
          </p:cNvSpPr>
          <p:nvPr/>
        </p:nvSpPr>
        <p:spPr bwMode="auto">
          <a:xfrm>
            <a:off x="6705600" y="3733800"/>
            <a:ext cx="3352800" cy="2590800"/>
          </a:xfrm>
          <a:prstGeom prst="irregularSeal2">
            <a:avLst/>
          </a:prstGeom>
          <a:solidFill>
            <a:srgbClr val="FF99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GB" altLang="en-US" sz="2800" b="1">
                <a:effectLst>
                  <a:outerShdw blurRad="38100" dist="38100" dir="2700000" algn="tl">
                    <a:srgbClr val="000000"/>
                  </a:outerShdw>
                </a:effectLst>
                <a:latin typeface="Verdana" panose="020B0604030504040204" pitchFamily="34" charset="0"/>
              </a:rPr>
              <a:t>6.25 x 10</a:t>
            </a:r>
            <a:r>
              <a:rPr lang="en-GB" altLang="en-US" sz="2800" b="1" baseline="30000">
                <a:effectLst>
                  <a:outerShdw blurRad="38100" dist="38100" dir="2700000" algn="tl">
                    <a:srgbClr val="000000"/>
                  </a:outerShdw>
                </a:effectLst>
                <a:latin typeface="Verdana" panose="020B0604030504040204" pitchFamily="34" charset="0"/>
              </a:rPr>
              <a:t>15</a:t>
            </a:r>
            <a:r>
              <a:rPr lang="en-GB" altLang="en-US" sz="2800" b="1">
                <a:effectLst>
                  <a:outerShdw blurRad="38100" dist="38100" dir="2700000" algn="tl">
                    <a:srgbClr val="000000"/>
                  </a:outerShdw>
                </a:effectLst>
                <a:latin typeface="Verdana" panose="020B0604030504040204" pitchFamily="34" charset="0"/>
              </a:rPr>
              <a:t> V !!</a:t>
            </a:r>
          </a:p>
        </p:txBody>
      </p:sp>
      <p:sp>
        <p:nvSpPr>
          <p:cNvPr id="51219" name="Text Box 19"/>
          <p:cNvSpPr txBox="1">
            <a:spLocks noChangeArrowheads="1"/>
          </p:cNvSpPr>
          <p:nvPr/>
        </p:nvSpPr>
        <p:spPr bwMode="auto">
          <a:xfrm>
            <a:off x="4572000" y="2253913"/>
            <a:ext cx="1524000" cy="83099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GB" altLang="en-US" sz="2400" b="1">
                <a:effectLst>
                  <a:outerShdw blurRad="38100" dist="38100" dir="2700000" algn="tl">
                    <a:srgbClr val="000000"/>
                  </a:outerShdw>
                </a:effectLst>
                <a:latin typeface="Verdana" panose="020B0604030504040204" pitchFamily="34" charset="0"/>
              </a:rPr>
              <a:t>Digital</a:t>
            </a:r>
            <a:r>
              <a:rPr lang="en-GB" altLang="en-US">
                <a:latin typeface="Verdana" panose="020B0604030504040204" pitchFamily="34" charset="0"/>
              </a:rPr>
              <a:t> </a:t>
            </a:r>
            <a:r>
              <a:rPr lang="en-GB" altLang="en-US" sz="2400" b="1">
                <a:effectLst>
                  <a:outerShdw blurRad="38100" dist="38100" dir="2700000" algn="tl">
                    <a:srgbClr val="000000"/>
                  </a:outerShdw>
                </a:effectLst>
                <a:latin typeface="Verdana" panose="020B0604030504040204" pitchFamily="34" charset="0"/>
              </a:rPr>
              <a:t>System</a:t>
            </a:r>
          </a:p>
        </p:txBody>
      </p:sp>
      <p:sp>
        <p:nvSpPr>
          <p:cNvPr id="51220" name="Rectangle 20"/>
          <p:cNvSpPr>
            <a:spLocks noChangeArrowheads="1"/>
          </p:cNvSpPr>
          <p:nvPr/>
        </p:nvSpPr>
        <p:spPr bwMode="auto">
          <a:xfrm>
            <a:off x="2362200" y="5606712"/>
            <a:ext cx="2514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lgn="l">
              <a:spcBef>
                <a:spcPct val="20000"/>
              </a:spcBef>
              <a:buClr>
                <a:schemeClr val="tx2"/>
              </a:buClr>
              <a:buSzPct val="60000"/>
              <a:buFont typeface="Wingdings" panose="05000000000000000000" pitchFamily="2" charset="2"/>
              <a:buChar char="n"/>
              <a:defRPr sz="2400">
                <a:solidFill>
                  <a:schemeClr val="tx1"/>
                </a:solidFill>
                <a:effectLst>
                  <a:outerShdw blurRad="38100" dist="38100" dir="2700000" algn="tl">
                    <a:srgbClr val="000000"/>
                  </a:outerShdw>
                </a:effectLst>
                <a:latin typeface="Times New Roman" panose="02020603050405020304" pitchFamily="18" charset="0"/>
              </a:defRPr>
            </a:lvl2pPr>
            <a:lvl3pPr marL="1143000" indent="-228600" algn="l">
              <a:spcBef>
                <a:spcPct val="20000"/>
              </a:spcBef>
              <a:buClr>
                <a:schemeClr val="folHlink"/>
              </a:buClr>
              <a:buSzPct val="60000"/>
              <a:buFont typeface="Wingdings" panose="05000000000000000000" pitchFamily="2" charset="2"/>
              <a:buChar char="n"/>
              <a:defRPr sz="2000">
                <a:solidFill>
                  <a:schemeClr val="tx1"/>
                </a:solidFill>
                <a:effectLst>
                  <a:outerShdw blurRad="38100" dist="38100" dir="2700000" algn="tl">
                    <a:srgbClr val="000000"/>
                  </a:outerShdw>
                </a:effectLst>
                <a:latin typeface="Times New Roman" panose="02020603050405020304" pitchFamily="18" charset="0"/>
              </a:defRPr>
            </a:lvl3pPr>
            <a:lvl4pPr marL="1600200" indent="-228600" algn="l">
              <a:spcBef>
                <a:spcPct val="20000"/>
              </a:spcBef>
              <a:buClr>
                <a:schemeClr val="tx1"/>
              </a:buClr>
              <a:buSzPct val="60000"/>
              <a:buFont typeface="Wingdings" panose="05000000000000000000" pitchFamily="2" charset="2"/>
              <a:buChar char="n"/>
              <a:defRPr>
                <a:solidFill>
                  <a:schemeClr val="tx1"/>
                </a:solidFill>
                <a:effectLst>
                  <a:outerShdw blurRad="38100" dist="38100" dir="2700000" algn="tl">
                    <a:srgbClr val="000000"/>
                  </a:outerShdw>
                </a:effectLst>
                <a:latin typeface="Times New Roman" panose="02020603050405020304" pitchFamily="18" charset="0"/>
              </a:defRPr>
            </a:lvl4pPr>
            <a:lvl5pPr marL="2057400" indent="-228600" algn="l">
              <a:spcBef>
                <a:spcPct val="20000"/>
              </a:spcBef>
              <a:buClr>
                <a:schemeClr val="hlink"/>
              </a:buClr>
              <a:buSzPct val="60000"/>
              <a:buFont typeface="Wingdings" panose="05000000000000000000" pitchFamily="2" charset="2"/>
              <a:buChar char="n"/>
              <a:defRPr>
                <a:solidFill>
                  <a:schemeClr val="tx1"/>
                </a:solidFill>
                <a:effectLst>
                  <a:outerShdw blurRad="38100" dist="38100" dir="2700000" algn="tl">
                    <a:srgbClr val="000000"/>
                  </a:outerShdw>
                </a:effectLst>
                <a:latin typeface="Times New Roman" panose="02020603050405020304" pitchFamily="18" charset="0"/>
              </a:defRPr>
            </a:lvl5pPr>
            <a:lvl6pPr marL="2514600" indent="-228600" fontAlgn="base">
              <a:spcBef>
                <a:spcPct val="20000"/>
              </a:spcBef>
              <a:spcAft>
                <a:spcPct val="0"/>
              </a:spcAft>
              <a:buClr>
                <a:schemeClr val="hlink"/>
              </a:buClr>
              <a:buSzPct val="60000"/>
              <a:buFont typeface="Wingdings" panose="05000000000000000000" pitchFamily="2" charset="2"/>
              <a:buChar char="n"/>
              <a:defRPr>
                <a:solidFill>
                  <a:schemeClr val="tx1"/>
                </a:solidFill>
                <a:effectLst>
                  <a:outerShdw blurRad="38100" dist="38100" dir="2700000" algn="tl">
                    <a:srgbClr val="000000"/>
                  </a:outerShdw>
                </a:effectLst>
                <a:latin typeface="Times New Roman" panose="02020603050405020304" pitchFamily="18" charset="0"/>
              </a:defRPr>
            </a:lvl6pPr>
            <a:lvl7pPr marL="2971800" indent="-228600" fontAlgn="base">
              <a:spcBef>
                <a:spcPct val="20000"/>
              </a:spcBef>
              <a:spcAft>
                <a:spcPct val="0"/>
              </a:spcAft>
              <a:buClr>
                <a:schemeClr val="hlink"/>
              </a:buClr>
              <a:buSzPct val="60000"/>
              <a:buFont typeface="Wingdings" panose="05000000000000000000" pitchFamily="2" charset="2"/>
              <a:buChar char="n"/>
              <a:defRPr>
                <a:solidFill>
                  <a:schemeClr val="tx1"/>
                </a:solidFill>
                <a:effectLst>
                  <a:outerShdw blurRad="38100" dist="38100" dir="2700000" algn="tl">
                    <a:srgbClr val="000000"/>
                  </a:outerShdw>
                </a:effectLst>
                <a:latin typeface="Times New Roman" panose="02020603050405020304" pitchFamily="18" charset="0"/>
              </a:defRPr>
            </a:lvl7pPr>
            <a:lvl8pPr marL="3429000" indent="-228600" fontAlgn="base">
              <a:spcBef>
                <a:spcPct val="20000"/>
              </a:spcBef>
              <a:spcAft>
                <a:spcPct val="0"/>
              </a:spcAft>
              <a:buClr>
                <a:schemeClr val="hlink"/>
              </a:buClr>
              <a:buSzPct val="60000"/>
              <a:buFont typeface="Wingdings" panose="05000000000000000000" pitchFamily="2" charset="2"/>
              <a:buChar char="n"/>
              <a:defRPr>
                <a:solidFill>
                  <a:schemeClr val="tx1"/>
                </a:solidFill>
                <a:effectLst>
                  <a:outerShdw blurRad="38100" dist="38100" dir="2700000" algn="tl">
                    <a:srgbClr val="000000"/>
                  </a:outerShdw>
                </a:effectLst>
                <a:latin typeface="Times New Roman" panose="02020603050405020304" pitchFamily="18" charset="0"/>
              </a:defRPr>
            </a:lvl8pPr>
            <a:lvl9pPr marL="3886200" indent="-228600" fontAlgn="base">
              <a:spcBef>
                <a:spcPct val="20000"/>
              </a:spcBef>
              <a:spcAft>
                <a:spcPct val="0"/>
              </a:spcAft>
              <a:buClr>
                <a:schemeClr val="hlink"/>
              </a:buClr>
              <a:buSzPct val="60000"/>
              <a:buFont typeface="Wingdings" panose="05000000000000000000" pitchFamily="2" charset="2"/>
              <a:buChar char="n"/>
              <a:defRPr>
                <a:solidFill>
                  <a:schemeClr val="tx1"/>
                </a:solidFill>
                <a:effectLst>
                  <a:outerShdw blurRad="38100" dist="38100" dir="2700000" algn="tl">
                    <a:srgbClr val="000000"/>
                  </a:outerShdw>
                </a:effectLst>
                <a:latin typeface="Times New Roman" panose="02020603050405020304" pitchFamily="18" charset="0"/>
              </a:defRPr>
            </a:lvl9pPr>
          </a:lstStyle>
          <a:p>
            <a:pPr>
              <a:buFont typeface="Wingdings" panose="05000000000000000000" pitchFamily="2" charset="2"/>
              <a:buNone/>
            </a:pPr>
            <a:r>
              <a:rPr lang="en-GB" altLang="en-US" b="1"/>
              <a:t>6.25 x 10</a:t>
            </a:r>
            <a:r>
              <a:rPr lang="en-GB" altLang="en-US" b="1" baseline="30000"/>
              <a:t>18</a:t>
            </a:r>
            <a:r>
              <a:rPr lang="en-GB" altLang="en-US" b="1"/>
              <a:t> ?</a:t>
            </a:r>
          </a:p>
        </p:txBody>
      </p:sp>
    </p:spTree>
    <p:extLst>
      <p:ext uri="{BB962C8B-B14F-4D97-AF65-F5344CB8AC3E}">
        <p14:creationId xmlns:p14="http://schemas.microsoft.com/office/powerpoint/2010/main" val="76757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altLang="en-US" sz="3200"/>
              <a:t>Digital Systems</a:t>
            </a:r>
          </a:p>
        </p:txBody>
      </p:sp>
      <p:sp>
        <p:nvSpPr>
          <p:cNvPr id="18435" name="Rectangle 3"/>
          <p:cNvSpPr>
            <a:spLocks noGrp="1" noChangeArrowheads="1"/>
          </p:cNvSpPr>
          <p:nvPr>
            <p:ph idx="1"/>
          </p:nvPr>
        </p:nvSpPr>
        <p:spPr/>
        <p:txBody>
          <a:bodyPr/>
          <a:lstStyle/>
          <a:p>
            <a:pPr>
              <a:lnSpc>
                <a:spcPct val="90000"/>
              </a:lnSpc>
            </a:pPr>
            <a:r>
              <a:rPr lang="en-GB" altLang="en-US" sz="2800"/>
              <a:t>Two Voltage Levels</a:t>
            </a:r>
          </a:p>
          <a:p>
            <a:pPr>
              <a:lnSpc>
                <a:spcPct val="90000"/>
              </a:lnSpc>
            </a:pPr>
            <a:r>
              <a:rPr lang="en-GB" altLang="en-US" sz="2800"/>
              <a:t>Two States</a:t>
            </a:r>
          </a:p>
          <a:p>
            <a:pPr lvl="1">
              <a:lnSpc>
                <a:spcPct val="90000"/>
              </a:lnSpc>
              <a:buClr>
                <a:schemeClr val="tx1"/>
              </a:buClr>
            </a:pPr>
            <a:r>
              <a:rPr lang="en-GB" altLang="en-US">
                <a:effectLst/>
                <a:latin typeface="Arial" panose="020B0604020202020204" pitchFamily="34" charset="0"/>
              </a:rPr>
              <a:t>On/Off</a:t>
            </a:r>
          </a:p>
          <a:p>
            <a:pPr lvl="1">
              <a:lnSpc>
                <a:spcPct val="90000"/>
              </a:lnSpc>
              <a:buClr>
                <a:schemeClr val="tx1"/>
              </a:buClr>
            </a:pPr>
            <a:r>
              <a:rPr lang="en-GB" altLang="en-US">
                <a:effectLst/>
                <a:latin typeface="Arial" panose="020B0604020202020204" pitchFamily="34" charset="0"/>
              </a:rPr>
              <a:t>Black/White</a:t>
            </a:r>
          </a:p>
          <a:p>
            <a:pPr lvl="1">
              <a:lnSpc>
                <a:spcPct val="90000"/>
              </a:lnSpc>
              <a:buClr>
                <a:schemeClr val="tx1"/>
              </a:buClr>
            </a:pPr>
            <a:r>
              <a:rPr lang="en-GB" altLang="en-US">
                <a:effectLst/>
                <a:latin typeface="Arial" panose="020B0604020202020204" pitchFamily="34" charset="0"/>
              </a:rPr>
              <a:t>Hot/Cold</a:t>
            </a:r>
          </a:p>
          <a:p>
            <a:pPr lvl="1">
              <a:lnSpc>
                <a:spcPct val="90000"/>
              </a:lnSpc>
              <a:buClr>
                <a:schemeClr val="tx1"/>
              </a:buClr>
            </a:pPr>
            <a:r>
              <a:rPr lang="en-GB" altLang="en-US">
                <a:effectLst/>
                <a:latin typeface="Arial" panose="020B0604020202020204" pitchFamily="34" charset="0"/>
              </a:rPr>
              <a:t>Stationary/Moving</a:t>
            </a:r>
          </a:p>
        </p:txBody>
      </p:sp>
    </p:spTree>
    <p:extLst>
      <p:ext uri="{BB962C8B-B14F-4D97-AF65-F5344CB8AC3E}">
        <p14:creationId xmlns:p14="http://schemas.microsoft.com/office/powerpoint/2010/main" val="31265161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sz="3200"/>
              <a:t>Binary Number System</a:t>
            </a:r>
          </a:p>
        </p:txBody>
      </p:sp>
      <p:sp>
        <p:nvSpPr>
          <p:cNvPr id="28675" name="Rectangle 3"/>
          <p:cNvSpPr>
            <a:spLocks noGrp="1" noChangeArrowheads="1"/>
          </p:cNvSpPr>
          <p:nvPr>
            <p:ph idx="1"/>
          </p:nvPr>
        </p:nvSpPr>
        <p:spPr/>
        <p:txBody>
          <a:bodyPr/>
          <a:lstStyle/>
          <a:p>
            <a:r>
              <a:rPr lang="en-GB" altLang="en-US" sz="2800" dirty="0"/>
              <a:t>Binary Numbers</a:t>
            </a:r>
          </a:p>
          <a:p>
            <a:r>
              <a:rPr lang="en-GB" altLang="en-US" sz="2800" dirty="0"/>
              <a:t>Representing Multiple Values</a:t>
            </a:r>
          </a:p>
          <a:p>
            <a:r>
              <a:rPr lang="en-GB" altLang="en-US" sz="2800" dirty="0"/>
              <a:t>Combination of 0v &amp; 5v</a:t>
            </a:r>
            <a:endParaRPr lang="en-US" altLang="en-US" sz="2800" dirty="0"/>
          </a:p>
        </p:txBody>
      </p:sp>
      <p:sp>
        <p:nvSpPr>
          <p:cNvPr id="4" name="Rectangle 3"/>
          <p:cNvSpPr/>
          <p:nvPr/>
        </p:nvSpPr>
        <p:spPr>
          <a:xfrm>
            <a:off x="1097280" y="4837251"/>
            <a:ext cx="6096000" cy="646331"/>
          </a:xfrm>
          <a:prstGeom prst="rect">
            <a:avLst/>
          </a:prstGeom>
        </p:spPr>
        <p:txBody>
          <a:bodyPr>
            <a:spAutoFit/>
          </a:bodyPr>
          <a:lstStyle/>
          <a:p>
            <a:r>
              <a:rPr lang="en-US" dirty="0">
                <a:latin typeface="Times-Roman"/>
              </a:rPr>
              <a:t>In digital </a:t>
            </a:r>
            <a:r>
              <a:rPr lang="en-US" dirty="0" smtClean="0">
                <a:latin typeface="Times-Roman"/>
              </a:rPr>
              <a:t>systems, </a:t>
            </a:r>
            <a:r>
              <a:rPr lang="en-US" dirty="0">
                <a:latin typeface="Times-Roman"/>
              </a:rPr>
              <a:t>combinations of the two states, called </a:t>
            </a:r>
            <a:r>
              <a:rPr lang="en-US" b="1" i="1" dirty="0">
                <a:solidFill>
                  <a:srgbClr val="0070C0"/>
                </a:solidFill>
                <a:latin typeface="Times-Italic"/>
              </a:rPr>
              <a:t>codes</a:t>
            </a:r>
            <a:r>
              <a:rPr lang="en-US" i="1" dirty="0">
                <a:latin typeface="Times-Italic"/>
              </a:rPr>
              <a:t>, </a:t>
            </a:r>
            <a:r>
              <a:rPr lang="en-US" dirty="0" smtClean="0">
                <a:latin typeface="Times-Roman"/>
              </a:rPr>
              <a:t>are used </a:t>
            </a:r>
            <a:r>
              <a:rPr lang="en-US" dirty="0">
                <a:latin typeface="Times-Roman"/>
              </a:rPr>
              <a:t>to represent </a:t>
            </a:r>
            <a:r>
              <a:rPr lang="en-US" dirty="0" smtClean="0">
                <a:latin typeface="Times-Roman"/>
              </a:rPr>
              <a:t>information</a:t>
            </a:r>
            <a:r>
              <a:rPr lang="en-US" dirty="0">
                <a:latin typeface="Times-Roman"/>
              </a:rPr>
              <a:t>.</a:t>
            </a:r>
            <a:endParaRPr lang="en-US" dirty="0"/>
          </a:p>
        </p:txBody>
      </p:sp>
      <p:sp>
        <p:nvSpPr>
          <p:cNvPr id="2" name="Rectangle 1"/>
          <p:cNvSpPr/>
          <p:nvPr/>
        </p:nvSpPr>
        <p:spPr>
          <a:xfrm>
            <a:off x="7193280" y="2336798"/>
            <a:ext cx="4524587" cy="3970318"/>
          </a:xfrm>
          <a:prstGeom prst="rect">
            <a:avLst/>
          </a:prstGeom>
        </p:spPr>
        <p:txBody>
          <a:bodyPr wrap="square">
            <a:spAutoFit/>
          </a:bodyPr>
          <a:lstStyle/>
          <a:p>
            <a:r>
              <a:rPr lang="en-US" sz="2000" b="1" dirty="0" err="1" smtClean="0">
                <a:solidFill>
                  <a:srgbClr val="0070C0"/>
                </a:solidFill>
                <a:latin typeface="Helvetica-Condensed"/>
              </a:rPr>
              <a:t>InfoNote</a:t>
            </a:r>
            <a:r>
              <a:rPr lang="en-US" sz="2000" b="1" dirty="0" smtClean="0">
                <a:solidFill>
                  <a:srgbClr val="0070C0"/>
                </a:solidFill>
                <a:latin typeface="Helvetica-Condensed"/>
              </a:rPr>
              <a:t>:</a:t>
            </a:r>
            <a:endParaRPr lang="en-US" b="1" dirty="0" smtClean="0">
              <a:solidFill>
                <a:srgbClr val="0070C0"/>
              </a:solidFill>
              <a:latin typeface="Helvetica-Condensed"/>
            </a:endParaRPr>
          </a:p>
          <a:p>
            <a:r>
              <a:rPr lang="en-US" dirty="0" smtClean="0">
                <a:latin typeface="Helvetica-Condensed"/>
              </a:rPr>
              <a:t>The </a:t>
            </a:r>
            <a:r>
              <a:rPr lang="en-US" dirty="0">
                <a:latin typeface="Helvetica-Condensed"/>
              </a:rPr>
              <a:t>concept of a digital computer</a:t>
            </a:r>
          </a:p>
          <a:p>
            <a:r>
              <a:rPr lang="en-US" dirty="0">
                <a:latin typeface="Helvetica-Condensed"/>
              </a:rPr>
              <a:t>can be traced back to Charles</a:t>
            </a:r>
          </a:p>
          <a:p>
            <a:r>
              <a:rPr lang="en-US" dirty="0">
                <a:latin typeface="Helvetica-Condensed"/>
              </a:rPr>
              <a:t>Babbage, who developed a crude</a:t>
            </a:r>
          </a:p>
          <a:p>
            <a:r>
              <a:rPr lang="en-US" dirty="0">
                <a:latin typeface="Helvetica-Condensed"/>
              </a:rPr>
              <a:t>mechanical computation device in</a:t>
            </a:r>
          </a:p>
          <a:p>
            <a:r>
              <a:rPr lang="en-US" dirty="0">
                <a:latin typeface="Helvetica-Condensed"/>
              </a:rPr>
              <a:t>the 1830s. John </a:t>
            </a:r>
            <a:r>
              <a:rPr lang="en-US" dirty="0" err="1">
                <a:latin typeface="Helvetica-Condensed"/>
              </a:rPr>
              <a:t>Atanasoff</a:t>
            </a:r>
            <a:r>
              <a:rPr lang="en-US" dirty="0">
                <a:latin typeface="Helvetica-Condensed"/>
              </a:rPr>
              <a:t> was the</a:t>
            </a:r>
          </a:p>
          <a:p>
            <a:r>
              <a:rPr lang="en-US" dirty="0">
                <a:latin typeface="Helvetica-Condensed"/>
              </a:rPr>
              <a:t>first to apply electronic processing</a:t>
            </a:r>
          </a:p>
          <a:p>
            <a:r>
              <a:rPr lang="en-US" dirty="0">
                <a:latin typeface="Helvetica-Condensed"/>
              </a:rPr>
              <a:t>to digital computing in 1939. In</a:t>
            </a:r>
          </a:p>
          <a:p>
            <a:r>
              <a:rPr lang="en-US" dirty="0">
                <a:latin typeface="Helvetica-Condensed"/>
              </a:rPr>
              <a:t>1946, an electronic digital computer</a:t>
            </a:r>
          </a:p>
          <a:p>
            <a:r>
              <a:rPr lang="en-US" dirty="0">
                <a:latin typeface="Helvetica-Condensed"/>
              </a:rPr>
              <a:t>called ENIAC was implemented</a:t>
            </a:r>
          </a:p>
          <a:p>
            <a:r>
              <a:rPr lang="en-US" dirty="0">
                <a:latin typeface="Helvetica-Condensed"/>
              </a:rPr>
              <a:t>with vacuum-tube circuits. Even</a:t>
            </a:r>
          </a:p>
          <a:p>
            <a:r>
              <a:rPr lang="en-US" dirty="0">
                <a:latin typeface="Helvetica-Condensed"/>
              </a:rPr>
              <a:t>though it took up an entire room,</a:t>
            </a:r>
          </a:p>
          <a:p>
            <a:r>
              <a:rPr lang="en-US" dirty="0">
                <a:latin typeface="Helvetica-Condensed"/>
              </a:rPr>
              <a:t>ENIAC didn’t have the computing</a:t>
            </a:r>
          </a:p>
          <a:p>
            <a:r>
              <a:rPr lang="en-US" dirty="0">
                <a:latin typeface="Helvetica-Condensed"/>
              </a:rPr>
              <a:t>power of your handheld calculator</a:t>
            </a:r>
            <a:endParaRPr lang="en-US" dirty="0"/>
          </a:p>
        </p:txBody>
      </p:sp>
    </p:spTree>
    <p:extLst>
      <p:ext uri="{BB962C8B-B14F-4D97-AF65-F5344CB8AC3E}">
        <p14:creationId xmlns:p14="http://schemas.microsoft.com/office/powerpoint/2010/main" val="33715372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866648" y="2422773"/>
            <a:ext cx="2745703" cy="3667782"/>
          </a:xfrm>
          <a:prstGeom prst="rect">
            <a:avLst/>
          </a:prstGeom>
        </p:spPr>
      </p:pic>
      <p:sp>
        <p:nvSpPr>
          <p:cNvPr id="2" name="Title 1"/>
          <p:cNvSpPr>
            <a:spLocks noGrp="1"/>
          </p:cNvSpPr>
          <p:nvPr>
            <p:ph type="title"/>
          </p:nvPr>
        </p:nvSpPr>
        <p:spPr/>
        <p:txBody>
          <a:bodyPr/>
          <a:lstStyle/>
          <a:p>
            <a:r>
              <a:rPr lang="en-US" dirty="0" smtClean="0"/>
              <a:t>Digital Level</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3200" dirty="0"/>
              <a:t>The voltages used to represent a 1 and a 0 are called </a:t>
            </a:r>
            <a:r>
              <a:rPr lang="en-US" sz="3200" i="1" dirty="0"/>
              <a:t>logic levels. </a:t>
            </a:r>
            <a:endParaRPr lang="en-US" sz="3200" i="1" dirty="0" smtClean="0"/>
          </a:p>
          <a:p>
            <a:pPr>
              <a:buFont typeface="Wingdings" panose="05000000000000000000" pitchFamily="2" charset="2"/>
              <a:buChar char="q"/>
            </a:pPr>
            <a:r>
              <a:rPr lang="en-US" sz="3200" dirty="0" smtClean="0"/>
              <a:t>Ideally</a:t>
            </a:r>
            <a:r>
              <a:rPr lang="en-US" sz="3200" dirty="0"/>
              <a:t>, one voltage </a:t>
            </a:r>
            <a:r>
              <a:rPr lang="en-US" sz="3200" dirty="0" smtClean="0"/>
              <a:t>level represents </a:t>
            </a:r>
            <a:r>
              <a:rPr lang="en-US" sz="3200" dirty="0"/>
              <a:t>a HIGH and another voltage level represents a LOW. </a:t>
            </a:r>
            <a:endParaRPr lang="en-US" sz="3200" dirty="0" smtClean="0"/>
          </a:p>
          <a:p>
            <a:pPr>
              <a:buFont typeface="Wingdings" panose="05000000000000000000" pitchFamily="2" charset="2"/>
              <a:buChar char="q"/>
            </a:pPr>
            <a:r>
              <a:rPr lang="en-US" sz="3200" dirty="0" smtClean="0"/>
              <a:t>In </a:t>
            </a:r>
            <a:r>
              <a:rPr lang="en-US" sz="3200" dirty="0"/>
              <a:t>a practical digital </a:t>
            </a:r>
            <a:r>
              <a:rPr lang="en-US" sz="3200" dirty="0" smtClean="0"/>
              <a:t>circuit, however</a:t>
            </a:r>
            <a:r>
              <a:rPr lang="en-US" sz="3200" dirty="0"/>
              <a:t>, a </a:t>
            </a:r>
            <a:r>
              <a:rPr lang="en-US" sz="3200" dirty="0" smtClean="0"/>
              <a:t>HIGH/LOW </a:t>
            </a:r>
            <a:r>
              <a:rPr lang="en-US" sz="3200" dirty="0"/>
              <a:t>can be </a:t>
            </a:r>
            <a:endParaRPr lang="en-US" sz="3200" dirty="0" smtClean="0"/>
          </a:p>
          <a:p>
            <a:pPr lvl="1"/>
            <a:r>
              <a:rPr lang="en-US" sz="2800" dirty="0" smtClean="0"/>
              <a:t>any </a:t>
            </a:r>
            <a:r>
              <a:rPr lang="en-US" sz="2800" dirty="0"/>
              <a:t>voltage between a specified minimum value and a </a:t>
            </a:r>
            <a:r>
              <a:rPr lang="en-US" sz="2800" dirty="0" smtClean="0"/>
              <a:t>specified maximum </a:t>
            </a:r>
            <a:r>
              <a:rPr lang="en-US" sz="2800" dirty="0"/>
              <a:t>value.</a:t>
            </a:r>
          </a:p>
        </p:txBody>
      </p:sp>
    </p:spTree>
    <p:extLst>
      <p:ext uri="{BB962C8B-B14F-4D97-AF65-F5344CB8AC3E}">
        <p14:creationId xmlns:p14="http://schemas.microsoft.com/office/powerpoint/2010/main" val="37173285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Waveforms</a:t>
            </a:r>
          </a:p>
        </p:txBody>
      </p:sp>
      <p:sp>
        <p:nvSpPr>
          <p:cNvPr id="3" name="Content Placeholder 2"/>
          <p:cNvSpPr>
            <a:spLocks noGrp="1"/>
          </p:cNvSpPr>
          <p:nvPr>
            <p:ph idx="1"/>
          </p:nvPr>
        </p:nvSpPr>
        <p:spPr/>
        <p:txBody>
          <a:bodyPr>
            <a:normAutofit lnSpcReduction="10000"/>
          </a:bodyPr>
          <a:lstStyle/>
          <a:p>
            <a:r>
              <a:rPr lang="en-US" sz="2400" dirty="0"/>
              <a:t>Digital waveforms consist of voltage levels that are changing back and forth between </a:t>
            </a:r>
            <a:r>
              <a:rPr lang="en-US" sz="2400" dirty="0" smtClean="0"/>
              <a:t>the HIGH </a:t>
            </a:r>
            <a:r>
              <a:rPr lang="en-US" sz="2400" dirty="0"/>
              <a:t>and LOW levels or states</a:t>
            </a:r>
            <a:r>
              <a:rPr lang="en-US" sz="2400" dirty="0" smtClean="0"/>
              <a:t>. </a:t>
            </a:r>
          </a:p>
          <a:p>
            <a:endParaRPr lang="en-US" sz="2400" dirty="0"/>
          </a:p>
          <a:p>
            <a:endParaRPr lang="en-US" sz="2400" dirty="0" smtClean="0"/>
          </a:p>
          <a:p>
            <a:endParaRPr lang="en-US" sz="2400" dirty="0"/>
          </a:p>
          <a:p>
            <a:endParaRPr lang="en-US" sz="2400" dirty="0" smtClean="0"/>
          </a:p>
          <a:p>
            <a:endParaRPr lang="en-US" sz="2400" dirty="0" smtClean="0"/>
          </a:p>
          <a:p>
            <a:endParaRPr lang="en-US" sz="2400" dirty="0"/>
          </a:p>
          <a:p>
            <a:r>
              <a:rPr lang="en-US" sz="2400" dirty="0"/>
              <a:t>A digital waveform is made up of a series of pulses.</a:t>
            </a:r>
            <a:endParaRPr lang="en-US" sz="2400" dirty="0" smtClean="0"/>
          </a:p>
          <a:p>
            <a:endParaRPr lang="en-US" sz="2400" dirty="0"/>
          </a:p>
        </p:txBody>
      </p:sp>
      <p:pic>
        <p:nvPicPr>
          <p:cNvPr id="4" name="Picture 3"/>
          <p:cNvPicPr>
            <a:picLocks noChangeAspect="1"/>
          </p:cNvPicPr>
          <p:nvPr/>
        </p:nvPicPr>
        <p:blipFill>
          <a:blip r:embed="rId3"/>
          <a:stretch>
            <a:fillRect/>
          </a:stretch>
        </p:blipFill>
        <p:spPr>
          <a:xfrm>
            <a:off x="1224755" y="2509701"/>
            <a:ext cx="8751318" cy="2695425"/>
          </a:xfrm>
          <a:prstGeom prst="rect">
            <a:avLst/>
          </a:prstGeom>
        </p:spPr>
      </p:pic>
      <p:sp>
        <p:nvSpPr>
          <p:cNvPr id="5" name="Rectangle 4"/>
          <p:cNvSpPr/>
          <p:nvPr/>
        </p:nvSpPr>
        <p:spPr>
          <a:xfrm>
            <a:off x="8725417" y="4004797"/>
            <a:ext cx="3276196" cy="1200329"/>
          </a:xfrm>
          <a:prstGeom prst="rect">
            <a:avLst/>
          </a:prstGeom>
        </p:spPr>
        <p:txBody>
          <a:bodyPr wrap="square">
            <a:spAutoFit/>
          </a:bodyPr>
          <a:lstStyle/>
          <a:p>
            <a:r>
              <a:rPr lang="en-US" dirty="0">
                <a:latin typeface="Times-Roman"/>
              </a:rPr>
              <a:t>a pulse has two edges: a </a:t>
            </a:r>
            <a:r>
              <a:rPr lang="en-US" b="1" dirty="0">
                <a:latin typeface="Times-Bold"/>
              </a:rPr>
              <a:t>leading edge </a:t>
            </a:r>
            <a:r>
              <a:rPr lang="en-US" dirty="0">
                <a:latin typeface="Times-Roman"/>
              </a:rPr>
              <a:t>that occurs first at time </a:t>
            </a:r>
            <a:r>
              <a:rPr lang="en-US" i="1" dirty="0" smtClean="0">
                <a:latin typeface="Times-Italic"/>
              </a:rPr>
              <a:t>t</a:t>
            </a:r>
            <a:r>
              <a:rPr lang="en-US" sz="800" dirty="0" smtClean="0">
                <a:latin typeface="Times-Roman"/>
              </a:rPr>
              <a:t>0 </a:t>
            </a:r>
            <a:r>
              <a:rPr lang="en-US" dirty="0" smtClean="0">
                <a:latin typeface="Times-Roman"/>
              </a:rPr>
              <a:t>and </a:t>
            </a:r>
            <a:r>
              <a:rPr lang="en-US" dirty="0">
                <a:latin typeface="Times-Roman"/>
              </a:rPr>
              <a:t>a </a:t>
            </a:r>
            <a:r>
              <a:rPr lang="en-US" b="1" dirty="0">
                <a:latin typeface="Times-Bold"/>
              </a:rPr>
              <a:t>trailing edge </a:t>
            </a:r>
            <a:r>
              <a:rPr lang="en-US" dirty="0">
                <a:latin typeface="Times-Roman"/>
              </a:rPr>
              <a:t>that occurs last at time </a:t>
            </a:r>
            <a:r>
              <a:rPr lang="en-US" i="1" dirty="0">
                <a:latin typeface="Times-Italic"/>
              </a:rPr>
              <a:t>t</a:t>
            </a:r>
            <a:r>
              <a:rPr lang="en-US" sz="800" dirty="0">
                <a:latin typeface="Times-Roman"/>
              </a:rPr>
              <a:t>1</a:t>
            </a:r>
            <a:r>
              <a:rPr lang="en-US" dirty="0">
                <a:latin typeface="Times-Roman"/>
              </a:rPr>
              <a:t>.</a:t>
            </a:r>
            <a:endParaRPr lang="en-US" dirty="0"/>
          </a:p>
        </p:txBody>
      </p:sp>
    </p:spTree>
    <p:extLst>
      <p:ext uri="{BB962C8B-B14F-4D97-AF65-F5344CB8AC3E}">
        <p14:creationId xmlns:p14="http://schemas.microsoft.com/office/powerpoint/2010/main" val="2553926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r>
              <a:rPr lang="en-GB" altLang="en-US" dirty="0"/>
              <a:t>Information Processing</a:t>
            </a:r>
          </a:p>
        </p:txBody>
      </p:sp>
      <p:sp>
        <p:nvSpPr>
          <p:cNvPr id="20483" name="Rectangle 3"/>
          <p:cNvSpPr>
            <a:spLocks noGrp="1" noChangeArrowheads="1"/>
          </p:cNvSpPr>
          <p:nvPr>
            <p:ph idx="1"/>
          </p:nvPr>
        </p:nvSpPr>
        <p:spPr/>
        <p:txBody>
          <a:bodyPr/>
          <a:lstStyle/>
          <a:p>
            <a:r>
              <a:rPr lang="en-GB" altLang="en-US" sz="2800"/>
              <a:t>Numbers</a:t>
            </a:r>
          </a:p>
          <a:p>
            <a:r>
              <a:rPr lang="en-GB" altLang="en-US" sz="2800"/>
              <a:t>Text</a:t>
            </a:r>
          </a:p>
          <a:p>
            <a:r>
              <a:rPr lang="en-GB" altLang="en-US" sz="2800"/>
              <a:t>Formula and Equations</a:t>
            </a:r>
          </a:p>
          <a:p>
            <a:r>
              <a:rPr lang="en-GB" altLang="en-US" sz="2800"/>
              <a:t>Drawings and Pictures</a:t>
            </a:r>
          </a:p>
          <a:p>
            <a:r>
              <a:rPr lang="en-GB" altLang="en-US" sz="2800"/>
              <a:t>Sound and Music</a:t>
            </a:r>
          </a:p>
        </p:txBody>
      </p:sp>
    </p:spTree>
    <p:extLst>
      <p:ext uri="{BB962C8B-B14F-4D97-AF65-F5344CB8AC3E}">
        <p14:creationId xmlns:p14="http://schemas.microsoft.com/office/powerpoint/2010/main" val="40572206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t>
            </a:r>
            <a:endParaRPr lang="en-US" dirty="0"/>
          </a:p>
        </p:txBody>
      </p:sp>
      <p:sp>
        <p:nvSpPr>
          <p:cNvPr id="3" name="Content Placeholder 2"/>
          <p:cNvSpPr>
            <a:spLocks noGrp="1"/>
          </p:cNvSpPr>
          <p:nvPr>
            <p:ph idx="1"/>
          </p:nvPr>
        </p:nvSpPr>
        <p:spPr/>
        <p:txBody>
          <a:bodyPr>
            <a:normAutofit fontScale="92500"/>
          </a:bodyPr>
          <a:lstStyle/>
          <a:p>
            <a:pPr>
              <a:buFont typeface="Wingdings" panose="05000000000000000000" pitchFamily="2" charset="2"/>
              <a:buChar char="q"/>
            </a:pPr>
            <a:r>
              <a:rPr lang="en-US" sz="2800" dirty="0"/>
              <a:t>logic is the realm of human reasoning that tells you a certain proposition (declarative statement) is true if certain conditions are </a:t>
            </a:r>
            <a:r>
              <a:rPr lang="en-US" sz="2800" dirty="0" smtClean="0"/>
              <a:t>true</a:t>
            </a:r>
          </a:p>
          <a:p>
            <a:r>
              <a:rPr lang="en-US" sz="2800" dirty="0">
                <a:solidFill>
                  <a:srgbClr val="0070C0"/>
                </a:solidFill>
              </a:rPr>
              <a:t>“The light is on” will be true if “The bulb is not burned </a:t>
            </a:r>
            <a:r>
              <a:rPr lang="en-US" sz="2800" dirty="0" smtClean="0">
                <a:solidFill>
                  <a:srgbClr val="0070C0"/>
                </a:solidFill>
              </a:rPr>
              <a:t>out” is </a:t>
            </a:r>
            <a:r>
              <a:rPr lang="en-US" sz="2800" dirty="0">
                <a:solidFill>
                  <a:srgbClr val="0070C0"/>
                </a:solidFill>
              </a:rPr>
              <a:t>true and if “The switch is on” is true. Therefore, this logical statement can be made: </a:t>
            </a:r>
            <a:r>
              <a:rPr lang="en-US" sz="2800" i="1" dirty="0" smtClean="0">
                <a:solidFill>
                  <a:srgbClr val="0070C0"/>
                </a:solidFill>
              </a:rPr>
              <a:t>The light </a:t>
            </a:r>
            <a:r>
              <a:rPr lang="en-US" sz="2800" i="1" dirty="0">
                <a:solidFill>
                  <a:srgbClr val="0070C0"/>
                </a:solidFill>
              </a:rPr>
              <a:t>is on only if the bulb is not burned out and the switch is on</a:t>
            </a:r>
            <a:r>
              <a:rPr lang="en-US" sz="2800" i="1" dirty="0" smtClean="0">
                <a:solidFill>
                  <a:srgbClr val="0070C0"/>
                </a:solidFill>
              </a:rPr>
              <a:t>.</a:t>
            </a:r>
            <a:endParaRPr lang="en-US" sz="2800" dirty="0">
              <a:solidFill>
                <a:srgbClr val="0070C0"/>
              </a:solidFill>
            </a:endParaRPr>
          </a:p>
          <a:p>
            <a:pPr>
              <a:buFont typeface="Wingdings" panose="05000000000000000000" pitchFamily="2" charset="2"/>
              <a:buChar char="q"/>
            </a:pPr>
            <a:r>
              <a:rPr lang="en-US" sz="2800" dirty="0"/>
              <a:t>Several propositions, when combined, form propositional, or logic, functions</a:t>
            </a:r>
            <a:r>
              <a:rPr lang="en-US" sz="2800" dirty="0" smtClean="0"/>
              <a:t>.</a:t>
            </a:r>
          </a:p>
          <a:p>
            <a:pPr>
              <a:buFont typeface="Wingdings" panose="05000000000000000000" pitchFamily="2" charset="2"/>
              <a:buChar char="q"/>
            </a:pPr>
            <a:r>
              <a:rPr lang="en-US" sz="2800" dirty="0"/>
              <a:t>The term </a:t>
            </a:r>
            <a:r>
              <a:rPr lang="en-US" sz="2800" b="1" dirty="0"/>
              <a:t>logic </a:t>
            </a:r>
            <a:r>
              <a:rPr lang="en-US" sz="2800" dirty="0"/>
              <a:t>is applied to digital circuits used to implement logic functions.</a:t>
            </a:r>
            <a:endParaRPr lang="en-US" sz="2800" dirty="0" smtClean="0"/>
          </a:p>
          <a:p>
            <a:pPr>
              <a:buFont typeface="Wingdings" panose="05000000000000000000" pitchFamily="2" charset="2"/>
              <a:buChar char="q"/>
            </a:pPr>
            <a:endParaRPr lang="en-US" sz="2800" dirty="0"/>
          </a:p>
        </p:txBody>
      </p:sp>
    </p:spTree>
    <p:extLst>
      <p:ext uri="{BB962C8B-B14F-4D97-AF65-F5344CB8AC3E}">
        <p14:creationId xmlns:p14="http://schemas.microsoft.com/office/powerpoint/2010/main" val="21646728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r>
              <a:rPr lang="en-GB" altLang="en-US" dirty="0"/>
              <a:t>Logic Gates</a:t>
            </a:r>
          </a:p>
        </p:txBody>
      </p:sp>
      <p:sp>
        <p:nvSpPr>
          <p:cNvPr id="21507" name="Rectangle 3"/>
          <p:cNvSpPr>
            <a:spLocks noGrp="1" noChangeArrowheads="1"/>
          </p:cNvSpPr>
          <p:nvPr>
            <p:ph idx="1"/>
          </p:nvPr>
        </p:nvSpPr>
        <p:spPr/>
        <p:txBody>
          <a:bodyPr/>
          <a:lstStyle/>
          <a:p>
            <a:r>
              <a:rPr lang="en-GB" altLang="en-US" sz="2800" dirty="0"/>
              <a:t>Building Blocks</a:t>
            </a:r>
          </a:p>
          <a:p>
            <a:r>
              <a:rPr lang="en-GB" altLang="en-US" sz="2800" dirty="0"/>
              <a:t>AND, OR and NOT Gates</a:t>
            </a:r>
          </a:p>
          <a:p>
            <a:r>
              <a:rPr lang="en-GB" altLang="en-US" sz="2800" dirty="0"/>
              <a:t>NAND, NOR, XOR and XNOR Gates</a:t>
            </a:r>
          </a:p>
          <a:p>
            <a:r>
              <a:rPr lang="en-GB" altLang="en-US" sz="2800" dirty="0"/>
              <a:t>Integrated Circuits (ICs)</a:t>
            </a:r>
          </a:p>
        </p:txBody>
      </p:sp>
    </p:spTree>
    <p:extLst>
      <p:ext uri="{BB962C8B-B14F-4D97-AF65-F5344CB8AC3E}">
        <p14:creationId xmlns:p14="http://schemas.microsoft.com/office/powerpoint/2010/main" val="2472692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Outline</a:t>
            </a:r>
            <a:endParaRPr lang="en-US" dirty="0"/>
          </a:p>
        </p:txBody>
      </p:sp>
      <p:sp>
        <p:nvSpPr>
          <p:cNvPr id="3" name="Content Placeholder 2"/>
          <p:cNvSpPr>
            <a:spLocks noGrp="1"/>
          </p:cNvSpPr>
          <p:nvPr>
            <p:ph idx="1"/>
          </p:nvPr>
        </p:nvSpPr>
        <p:spPr/>
        <p:txBody>
          <a:bodyPr>
            <a:noAutofit/>
          </a:bodyPr>
          <a:lstStyle/>
          <a:p>
            <a:r>
              <a:rPr lang="en-US" sz="2800" b="1" dirty="0"/>
              <a:t>1–1 </a:t>
            </a:r>
            <a:r>
              <a:rPr lang="en-US" sz="2800" dirty="0"/>
              <a:t>Digital and Analog </a:t>
            </a:r>
            <a:r>
              <a:rPr lang="en-US" sz="2800" dirty="0" smtClean="0"/>
              <a:t>Quantities</a:t>
            </a:r>
          </a:p>
          <a:p>
            <a:r>
              <a:rPr lang="en-US" sz="2800" b="1" dirty="0" smtClean="0"/>
              <a:t>1–2 </a:t>
            </a:r>
            <a:r>
              <a:rPr lang="en-US" sz="2800" dirty="0" smtClean="0"/>
              <a:t>Binary Digits, Logic Levels, and Digital Waveforms</a:t>
            </a:r>
          </a:p>
          <a:p>
            <a:r>
              <a:rPr lang="en-US" sz="2800" b="1" dirty="0" smtClean="0"/>
              <a:t>1–3 </a:t>
            </a:r>
            <a:r>
              <a:rPr lang="en-US" sz="2800" dirty="0"/>
              <a:t>Basic Logic Functions</a:t>
            </a:r>
          </a:p>
          <a:p>
            <a:r>
              <a:rPr lang="en-US" sz="2800" b="1" dirty="0"/>
              <a:t>1–4 </a:t>
            </a:r>
            <a:r>
              <a:rPr lang="en-US" sz="2800" dirty="0"/>
              <a:t>Combinational and Sequential Logic Functions</a:t>
            </a:r>
          </a:p>
          <a:p>
            <a:r>
              <a:rPr lang="en-US" sz="2800" b="1" dirty="0"/>
              <a:t>1–5 </a:t>
            </a:r>
            <a:r>
              <a:rPr lang="en-US" sz="2800" dirty="0"/>
              <a:t>Introduction to Programmable Logic</a:t>
            </a:r>
          </a:p>
          <a:p>
            <a:r>
              <a:rPr lang="en-US" sz="2800" b="1" dirty="0"/>
              <a:t>1–6 </a:t>
            </a:r>
            <a:r>
              <a:rPr lang="en-US" sz="2800" dirty="0"/>
              <a:t>Fixed-Function Logic Devices</a:t>
            </a:r>
          </a:p>
          <a:p>
            <a:r>
              <a:rPr lang="en-US" sz="2800" b="1" dirty="0"/>
              <a:t>1–7 </a:t>
            </a:r>
            <a:r>
              <a:rPr lang="en-US" sz="2800" dirty="0"/>
              <a:t>Test and Measurement Instruments</a:t>
            </a:r>
          </a:p>
          <a:p>
            <a:r>
              <a:rPr lang="en-US" sz="2800" b="1" dirty="0"/>
              <a:t>1–8 </a:t>
            </a:r>
            <a:r>
              <a:rPr lang="en-US" sz="2800" dirty="0"/>
              <a:t>Introduction to Troubleshooting</a:t>
            </a:r>
          </a:p>
        </p:txBody>
      </p:sp>
    </p:spTree>
    <p:extLst>
      <p:ext uri="{BB962C8B-B14F-4D97-AF65-F5344CB8AC3E}">
        <p14:creationId xmlns:p14="http://schemas.microsoft.com/office/powerpoint/2010/main" val="17760058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sz="quarter"/>
          </p:nvPr>
        </p:nvSpPr>
        <p:spPr/>
        <p:txBody>
          <a:bodyPr>
            <a:normAutofit/>
          </a:bodyPr>
          <a:lstStyle/>
          <a:p>
            <a:r>
              <a:rPr lang="en-US" altLang="en-US" dirty="0"/>
              <a:t>Logic Gate Symbol and ICs</a:t>
            </a:r>
          </a:p>
        </p:txBody>
      </p:sp>
      <p:graphicFrame>
        <p:nvGraphicFramePr>
          <p:cNvPr id="61562" name="Object 122"/>
          <p:cNvGraphicFramePr>
            <a:graphicFrameLocks noGrp="1" noChangeAspect="1"/>
          </p:cNvGraphicFramePr>
          <p:nvPr>
            <p:ph sz="quarter" idx="1"/>
          </p:nvPr>
        </p:nvGraphicFramePr>
        <p:xfrm>
          <a:off x="2743200" y="2438400"/>
          <a:ext cx="1265238" cy="915988"/>
        </p:xfrm>
        <a:graphic>
          <a:graphicData uri="http://schemas.openxmlformats.org/presentationml/2006/ole">
            <mc:AlternateContent xmlns:mc="http://schemas.openxmlformats.org/markup-compatibility/2006">
              <mc:Choice xmlns:v="urn:schemas-microsoft-com:vml" Requires="v">
                <p:oleObj spid="_x0000_s6530" name="Visio" r:id="rId4" imgW="1265530" imgH="915924" progId="Visio.Drawing.6">
                  <p:embed/>
                </p:oleObj>
              </mc:Choice>
              <mc:Fallback>
                <p:oleObj name="Visio" r:id="rId4" imgW="1265530" imgH="915924"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2438400"/>
                        <a:ext cx="1265238"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flat" cmpd="sng"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64" name="Object 124"/>
          <p:cNvGraphicFramePr>
            <a:graphicFrameLocks noGrp="1" noChangeAspect="1"/>
          </p:cNvGraphicFramePr>
          <p:nvPr>
            <p:ph sz="quarter" idx="2"/>
          </p:nvPr>
        </p:nvGraphicFramePr>
        <p:xfrm>
          <a:off x="4648200" y="2438400"/>
          <a:ext cx="1265238" cy="915988"/>
        </p:xfrm>
        <a:graphic>
          <a:graphicData uri="http://schemas.openxmlformats.org/presentationml/2006/ole">
            <mc:AlternateContent xmlns:mc="http://schemas.openxmlformats.org/markup-compatibility/2006">
              <mc:Choice xmlns:v="urn:schemas-microsoft-com:vml" Requires="v">
                <p:oleObj spid="_x0000_s6531" name="Visio" r:id="rId6" imgW="1265530" imgH="915924" progId="Visio.Drawing.6">
                  <p:embed/>
                </p:oleObj>
              </mc:Choice>
              <mc:Fallback>
                <p:oleObj name="Visio" r:id="rId6" imgW="1265530" imgH="915924"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8200" y="2438400"/>
                        <a:ext cx="1265238"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flat" cmpd="sng"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69" name="Object 129"/>
          <p:cNvGraphicFramePr>
            <a:graphicFrameLocks noGrp="1" noChangeAspect="1"/>
          </p:cNvGraphicFramePr>
          <p:nvPr>
            <p:ph sz="quarter" idx="3"/>
          </p:nvPr>
        </p:nvGraphicFramePr>
        <p:xfrm>
          <a:off x="6324600" y="2590801"/>
          <a:ext cx="1111250" cy="733425"/>
        </p:xfrm>
        <a:graphic>
          <a:graphicData uri="http://schemas.openxmlformats.org/presentationml/2006/ole">
            <mc:AlternateContent xmlns:mc="http://schemas.openxmlformats.org/markup-compatibility/2006">
              <mc:Choice xmlns:v="urn:schemas-microsoft-com:vml" Requires="v">
                <p:oleObj spid="_x0000_s6532" name="Visio" r:id="rId8" imgW="1110691" imgH="733044" progId="Visio.Drawing.6">
                  <p:embed/>
                </p:oleObj>
              </mc:Choice>
              <mc:Fallback>
                <p:oleObj name="Visio" r:id="rId8" imgW="1110691" imgH="733044"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24600" y="2590801"/>
                        <a:ext cx="1111250"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flat" cmpd="sng"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71" name="Object 131"/>
          <p:cNvGraphicFramePr>
            <a:graphicFrameLocks noGrp="1" noChangeAspect="1"/>
          </p:cNvGraphicFramePr>
          <p:nvPr>
            <p:ph sz="quarter" idx="4"/>
          </p:nvPr>
        </p:nvGraphicFramePr>
        <p:xfrm>
          <a:off x="2743200" y="3733800"/>
          <a:ext cx="1265238" cy="915988"/>
        </p:xfrm>
        <a:graphic>
          <a:graphicData uri="http://schemas.openxmlformats.org/presentationml/2006/ole">
            <mc:AlternateContent xmlns:mc="http://schemas.openxmlformats.org/markup-compatibility/2006">
              <mc:Choice xmlns:v="urn:schemas-microsoft-com:vml" Requires="v">
                <p:oleObj spid="_x0000_s6533" name="Visio" r:id="rId10" imgW="1265530" imgH="915924" progId="Visio.Drawing.6">
                  <p:embed/>
                </p:oleObj>
              </mc:Choice>
              <mc:Fallback>
                <p:oleObj name="Visio" r:id="rId10" imgW="1265530" imgH="915924"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3200" y="3733800"/>
                        <a:ext cx="1265238"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flat" cmpd="sng"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1468" name="Group 28"/>
          <p:cNvGrpSpPr>
            <a:grpSpLocks noChangeAspect="1"/>
          </p:cNvGrpSpPr>
          <p:nvPr/>
        </p:nvGrpSpPr>
        <p:grpSpPr bwMode="auto">
          <a:xfrm>
            <a:off x="4724400" y="5181600"/>
            <a:ext cx="2438400" cy="1214438"/>
            <a:chOff x="3696" y="3024"/>
            <a:chExt cx="1536" cy="765"/>
          </a:xfrm>
        </p:grpSpPr>
        <p:sp>
          <p:nvSpPr>
            <p:cNvPr id="61469" name="AutoShape 29"/>
            <p:cNvSpPr>
              <a:spLocks noChangeAspect="1" noChangeArrowheads="1" noTextEdit="1"/>
            </p:cNvSpPr>
            <p:nvPr/>
          </p:nvSpPr>
          <p:spPr bwMode="auto">
            <a:xfrm>
              <a:off x="3696" y="3024"/>
              <a:ext cx="1536" cy="765"/>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470" name="Rectangle 30"/>
            <p:cNvSpPr>
              <a:spLocks noChangeArrowheads="1"/>
            </p:cNvSpPr>
            <p:nvPr/>
          </p:nvSpPr>
          <p:spPr bwMode="auto">
            <a:xfrm>
              <a:off x="3759" y="3122"/>
              <a:ext cx="1470" cy="569"/>
            </a:xfrm>
            <a:prstGeom prst="rect">
              <a:avLst/>
            </a:prstGeom>
            <a:solidFill>
              <a:schemeClr val="tx2"/>
            </a:solidFill>
            <a:ln w="9525">
              <a:solidFill>
                <a:schemeClr val="bg2"/>
              </a:solidFill>
              <a:miter lim="800000"/>
              <a:headEnd/>
              <a:tailEnd/>
            </a:ln>
          </p:spPr>
          <p:txBody>
            <a:bodyPr/>
            <a:lstStyle/>
            <a:p>
              <a:endParaRPr lang="en-US"/>
            </a:p>
          </p:txBody>
        </p:sp>
        <p:sp>
          <p:nvSpPr>
            <p:cNvPr id="61471" name="Rectangle 31"/>
            <p:cNvSpPr>
              <a:spLocks noChangeArrowheads="1"/>
            </p:cNvSpPr>
            <p:nvPr/>
          </p:nvSpPr>
          <p:spPr bwMode="auto">
            <a:xfrm>
              <a:off x="3759" y="3122"/>
              <a:ext cx="1470" cy="569"/>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72" name="Freeform 32"/>
            <p:cNvSpPr>
              <a:spLocks/>
            </p:cNvSpPr>
            <p:nvPr/>
          </p:nvSpPr>
          <p:spPr bwMode="auto">
            <a:xfrm>
              <a:off x="3759" y="3355"/>
              <a:ext cx="61" cy="103"/>
            </a:xfrm>
            <a:custGeom>
              <a:avLst/>
              <a:gdLst>
                <a:gd name="T0" fmla="*/ 0 w 61"/>
                <a:gd name="T1" fmla="*/ 0 h 103"/>
                <a:gd name="T2" fmla="*/ 61 w 61"/>
                <a:gd name="T3" fmla="*/ 52 h 103"/>
                <a:gd name="T4" fmla="*/ 0 w 61"/>
                <a:gd name="T5" fmla="*/ 103 h 103"/>
                <a:gd name="T6" fmla="*/ 0 w 61"/>
                <a:gd name="T7" fmla="*/ 103 h 103"/>
              </a:gdLst>
              <a:ahLst/>
              <a:cxnLst>
                <a:cxn ang="0">
                  <a:pos x="T0" y="T1"/>
                </a:cxn>
                <a:cxn ang="0">
                  <a:pos x="T2" y="T3"/>
                </a:cxn>
                <a:cxn ang="0">
                  <a:pos x="T4" y="T5"/>
                </a:cxn>
                <a:cxn ang="0">
                  <a:pos x="T6" y="T7"/>
                </a:cxn>
              </a:cxnLst>
              <a:rect l="0" t="0" r="r" b="b"/>
              <a:pathLst>
                <a:path w="61" h="103">
                  <a:moveTo>
                    <a:pt x="0" y="0"/>
                  </a:moveTo>
                  <a:cubicBezTo>
                    <a:pt x="34" y="0"/>
                    <a:pt x="61" y="23"/>
                    <a:pt x="61" y="52"/>
                  </a:cubicBezTo>
                  <a:cubicBezTo>
                    <a:pt x="61" y="80"/>
                    <a:pt x="34" y="103"/>
                    <a:pt x="0" y="103"/>
                  </a:cubicBezTo>
                  <a:cubicBezTo>
                    <a:pt x="0" y="103"/>
                    <a:pt x="0" y="103"/>
                    <a:pt x="0" y="103"/>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73" name="Freeform 33"/>
            <p:cNvSpPr>
              <a:spLocks noEditPoints="1"/>
            </p:cNvSpPr>
            <p:nvPr/>
          </p:nvSpPr>
          <p:spPr bwMode="auto">
            <a:xfrm>
              <a:off x="4050" y="3478"/>
              <a:ext cx="213" cy="142"/>
            </a:xfrm>
            <a:custGeom>
              <a:avLst/>
              <a:gdLst>
                <a:gd name="T0" fmla="*/ 0 w 1143"/>
                <a:gd name="T1" fmla="*/ 0 h 762"/>
                <a:gd name="T2" fmla="*/ 0 w 1143"/>
                <a:gd name="T3" fmla="*/ 762 h 762"/>
                <a:gd name="T4" fmla="*/ 571 w 1143"/>
                <a:gd name="T5" fmla="*/ 762 h 762"/>
                <a:gd name="T6" fmla="*/ 952 w 1143"/>
                <a:gd name="T7" fmla="*/ 381 h 762"/>
                <a:gd name="T8" fmla="*/ 571 w 1143"/>
                <a:gd name="T9" fmla="*/ 0 h 762"/>
                <a:gd name="T10" fmla="*/ 571 w 1143"/>
                <a:gd name="T11" fmla="*/ 0 h 762"/>
                <a:gd name="T12" fmla="*/ 571 w 1143"/>
                <a:gd name="T13" fmla="*/ 0 h 762"/>
                <a:gd name="T14" fmla="*/ 0 w 1143"/>
                <a:gd name="T15" fmla="*/ 0 h 762"/>
                <a:gd name="T16" fmla="*/ 952 w 1143"/>
                <a:gd name="T17" fmla="*/ 381 h 762"/>
                <a:gd name="T18" fmla="*/ 1047 w 1143"/>
                <a:gd name="T19" fmla="*/ 476 h 762"/>
                <a:gd name="T20" fmla="*/ 1143 w 1143"/>
                <a:gd name="T21" fmla="*/ 381 h 762"/>
                <a:gd name="T22" fmla="*/ 1143 w 1143"/>
                <a:gd name="T23" fmla="*/ 381 h 762"/>
                <a:gd name="T24" fmla="*/ 1047 w 1143"/>
                <a:gd name="T25" fmla="*/ 286 h 762"/>
                <a:gd name="T26" fmla="*/ 952 w 1143"/>
                <a:gd name="T27" fmla="*/ 38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3" h="762">
                  <a:moveTo>
                    <a:pt x="0" y="0"/>
                  </a:moveTo>
                  <a:lnTo>
                    <a:pt x="0" y="762"/>
                  </a:lnTo>
                  <a:lnTo>
                    <a:pt x="571" y="762"/>
                  </a:lnTo>
                  <a:cubicBezTo>
                    <a:pt x="782" y="762"/>
                    <a:pt x="952" y="591"/>
                    <a:pt x="952" y="381"/>
                  </a:cubicBezTo>
                  <a:cubicBezTo>
                    <a:pt x="952" y="171"/>
                    <a:pt x="782" y="0"/>
                    <a:pt x="571" y="0"/>
                  </a:cubicBezTo>
                  <a:cubicBezTo>
                    <a:pt x="571" y="0"/>
                    <a:pt x="571" y="0"/>
                    <a:pt x="571" y="0"/>
                  </a:cubicBezTo>
                  <a:lnTo>
                    <a:pt x="571" y="0"/>
                  </a:lnTo>
                  <a:lnTo>
                    <a:pt x="0" y="0"/>
                  </a:lnTo>
                  <a:close/>
                  <a:moveTo>
                    <a:pt x="952" y="381"/>
                  </a:moveTo>
                  <a:cubicBezTo>
                    <a:pt x="952" y="434"/>
                    <a:pt x="995" y="476"/>
                    <a:pt x="1047" y="476"/>
                  </a:cubicBezTo>
                  <a:cubicBezTo>
                    <a:pt x="1100" y="476"/>
                    <a:pt x="1143" y="434"/>
                    <a:pt x="1143" y="381"/>
                  </a:cubicBezTo>
                  <a:cubicBezTo>
                    <a:pt x="1143" y="381"/>
                    <a:pt x="1143" y="381"/>
                    <a:pt x="1143" y="381"/>
                  </a:cubicBezTo>
                  <a:cubicBezTo>
                    <a:pt x="1143" y="328"/>
                    <a:pt x="1100" y="286"/>
                    <a:pt x="1047" y="286"/>
                  </a:cubicBezTo>
                  <a:cubicBezTo>
                    <a:pt x="995" y="286"/>
                    <a:pt x="952" y="328"/>
                    <a:pt x="952" y="381"/>
                  </a:cubicBezTo>
                  <a:close/>
                </a:path>
              </a:pathLst>
            </a:custGeom>
            <a:solidFill>
              <a:srgbClr val="FFFFFF"/>
            </a:solidFill>
            <a:ln w="0">
              <a:solidFill>
                <a:srgbClr val="000000"/>
              </a:solidFill>
              <a:prstDash val="solid"/>
              <a:round/>
              <a:headEnd/>
              <a:tailEnd/>
            </a:ln>
          </p:spPr>
          <p:txBody>
            <a:bodyPr/>
            <a:lstStyle/>
            <a:p>
              <a:endParaRPr lang="en-US"/>
            </a:p>
          </p:txBody>
        </p:sp>
        <p:sp>
          <p:nvSpPr>
            <p:cNvPr id="61474" name="Freeform 34"/>
            <p:cNvSpPr>
              <a:spLocks noEditPoints="1"/>
            </p:cNvSpPr>
            <p:nvPr/>
          </p:nvSpPr>
          <p:spPr bwMode="auto">
            <a:xfrm>
              <a:off x="4044" y="3478"/>
              <a:ext cx="219" cy="142"/>
            </a:xfrm>
            <a:custGeom>
              <a:avLst/>
              <a:gdLst>
                <a:gd name="T0" fmla="*/ 32 w 1175"/>
                <a:gd name="T1" fmla="*/ 0 h 762"/>
                <a:gd name="T2" fmla="*/ 32 w 1175"/>
                <a:gd name="T3" fmla="*/ 762 h 762"/>
                <a:gd name="T4" fmla="*/ 603 w 1175"/>
                <a:gd name="T5" fmla="*/ 762 h 762"/>
                <a:gd name="T6" fmla="*/ 984 w 1175"/>
                <a:gd name="T7" fmla="*/ 381 h 762"/>
                <a:gd name="T8" fmla="*/ 603 w 1175"/>
                <a:gd name="T9" fmla="*/ 0 h 762"/>
                <a:gd name="T10" fmla="*/ 603 w 1175"/>
                <a:gd name="T11" fmla="*/ 0 h 762"/>
                <a:gd name="T12" fmla="*/ 603 w 1175"/>
                <a:gd name="T13" fmla="*/ 0 h 762"/>
                <a:gd name="T14" fmla="*/ 32 w 1175"/>
                <a:gd name="T15" fmla="*/ 0 h 762"/>
                <a:gd name="T16" fmla="*/ 0 w 1175"/>
                <a:gd name="T17" fmla="*/ 191 h 762"/>
                <a:gd name="T18" fmla="*/ 32 w 1175"/>
                <a:gd name="T19" fmla="*/ 191 h 762"/>
                <a:gd name="T20" fmla="*/ 0 w 1175"/>
                <a:gd name="T21" fmla="*/ 572 h 762"/>
                <a:gd name="T22" fmla="*/ 32 w 1175"/>
                <a:gd name="T23" fmla="*/ 572 h 762"/>
                <a:gd name="T24" fmla="*/ 984 w 1175"/>
                <a:gd name="T25" fmla="*/ 381 h 762"/>
                <a:gd name="T26" fmla="*/ 1079 w 1175"/>
                <a:gd name="T27" fmla="*/ 476 h 762"/>
                <a:gd name="T28" fmla="*/ 1175 w 1175"/>
                <a:gd name="T29" fmla="*/ 381 h 762"/>
                <a:gd name="T30" fmla="*/ 1175 w 1175"/>
                <a:gd name="T31" fmla="*/ 381 h 762"/>
                <a:gd name="T32" fmla="*/ 1079 w 1175"/>
                <a:gd name="T33" fmla="*/ 286 h 762"/>
                <a:gd name="T34" fmla="*/ 984 w 1175"/>
                <a:gd name="T35" fmla="*/ 38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5" h="762">
                  <a:moveTo>
                    <a:pt x="32" y="0"/>
                  </a:moveTo>
                  <a:lnTo>
                    <a:pt x="32" y="762"/>
                  </a:lnTo>
                  <a:lnTo>
                    <a:pt x="603" y="762"/>
                  </a:lnTo>
                  <a:cubicBezTo>
                    <a:pt x="814" y="762"/>
                    <a:pt x="984" y="591"/>
                    <a:pt x="984" y="381"/>
                  </a:cubicBezTo>
                  <a:cubicBezTo>
                    <a:pt x="984" y="171"/>
                    <a:pt x="814" y="0"/>
                    <a:pt x="603" y="0"/>
                  </a:cubicBezTo>
                  <a:cubicBezTo>
                    <a:pt x="603" y="0"/>
                    <a:pt x="603" y="0"/>
                    <a:pt x="603" y="0"/>
                  </a:cubicBezTo>
                  <a:lnTo>
                    <a:pt x="603" y="0"/>
                  </a:lnTo>
                  <a:lnTo>
                    <a:pt x="32" y="0"/>
                  </a:lnTo>
                  <a:moveTo>
                    <a:pt x="0" y="191"/>
                  </a:moveTo>
                  <a:lnTo>
                    <a:pt x="32" y="191"/>
                  </a:lnTo>
                  <a:moveTo>
                    <a:pt x="0" y="572"/>
                  </a:moveTo>
                  <a:lnTo>
                    <a:pt x="32" y="572"/>
                  </a:lnTo>
                  <a:moveTo>
                    <a:pt x="984" y="381"/>
                  </a:moveTo>
                  <a:cubicBezTo>
                    <a:pt x="984" y="434"/>
                    <a:pt x="1027" y="476"/>
                    <a:pt x="1079" y="476"/>
                  </a:cubicBezTo>
                  <a:cubicBezTo>
                    <a:pt x="1132" y="476"/>
                    <a:pt x="1175" y="434"/>
                    <a:pt x="1175" y="381"/>
                  </a:cubicBezTo>
                  <a:cubicBezTo>
                    <a:pt x="1175" y="381"/>
                    <a:pt x="1175" y="381"/>
                    <a:pt x="1175" y="381"/>
                  </a:cubicBezTo>
                  <a:cubicBezTo>
                    <a:pt x="1175" y="328"/>
                    <a:pt x="1132" y="286"/>
                    <a:pt x="1079" y="286"/>
                  </a:cubicBezTo>
                  <a:cubicBezTo>
                    <a:pt x="1027" y="286"/>
                    <a:pt x="984" y="328"/>
                    <a:pt x="984" y="381"/>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75" name="Freeform 35"/>
            <p:cNvSpPr>
              <a:spLocks noEditPoints="1"/>
            </p:cNvSpPr>
            <p:nvPr/>
          </p:nvSpPr>
          <p:spPr bwMode="auto">
            <a:xfrm>
              <a:off x="4251" y="3193"/>
              <a:ext cx="213" cy="143"/>
            </a:xfrm>
            <a:custGeom>
              <a:avLst/>
              <a:gdLst>
                <a:gd name="T0" fmla="*/ 0 w 1143"/>
                <a:gd name="T1" fmla="*/ 0 h 762"/>
                <a:gd name="T2" fmla="*/ 0 w 1143"/>
                <a:gd name="T3" fmla="*/ 762 h 762"/>
                <a:gd name="T4" fmla="*/ 572 w 1143"/>
                <a:gd name="T5" fmla="*/ 762 h 762"/>
                <a:gd name="T6" fmla="*/ 953 w 1143"/>
                <a:gd name="T7" fmla="*/ 381 h 762"/>
                <a:gd name="T8" fmla="*/ 572 w 1143"/>
                <a:gd name="T9" fmla="*/ 0 h 762"/>
                <a:gd name="T10" fmla="*/ 572 w 1143"/>
                <a:gd name="T11" fmla="*/ 0 h 762"/>
                <a:gd name="T12" fmla="*/ 572 w 1143"/>
                <a:gd name="T13" fmla="*/ 0 h 762"/>
                <a:gd name="T14" fmla="*/ 0 w 1143"/>
                <a:gd name="T15" fmla="*/ 0 h 762"/>
                <a:gd name="T16" fmla="*/ 953 w 1143"/>
                <a:gd name="T17" fmla="*/ 381 h 762"/>
                <a:gd name="T18" fmla="*/ 1048 w 1143"/>
                <a:gd name="T19" fmla="*/ 476 h 762"/>
                <a:gd name="T20" fmla="*/ 1143 w 1143"/>
                <a:gd name="T21" fmla="*/ 381 h 762"/>
                <a:gd name="T22" fmla="*/ 1143 w 1143"/>
                <a:gd name="T23" fmla="*/ 381 h 762"/>
                <a:gd name="T24" fmla="*/ 1048 w 1143"/>
                <a:gd name="T25" fmla="*/ 286 h 762"/>
                <a:gd name="T26" fmla="*/ 953 w 1143"/>
                <a:gd name="T27" fmla="*/ 38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3" h="762">
                  <a:moveTo>
                    <a:pt x="0" y="0"/>
                  </a:moveTo>
                  <a:lnTo>
                    <a:pt x="0" y="762"/>
                  </a:lnTo>
                  <a:lnTo>
                    <a:pt x="572" y="762"/>
                  </a:lnTo>
                  <a:cubicBezTo>
                    <a:pt x="782" y="762"/>
                    <a:pt x="953" y="591"/>
                    <a:pt x="953" y="381"/>
                  </a:cubicBezTo>
                  <a:cubicBezTo>
                    <a:pt x="953" y="171"/>
                    <a:pt x="782" y="0"/>
                    <a:pt x="572" y="0"/>
                  </a:cubicBezTo>
                  <a:cubicBezTo>
                    <a:pt x="572" y="0"/>
                    <a:pt x="572" y="0"/>
                    <a:pt x="572" y="0"/>
                  </a:cubicBezTo>
                  <a:lnTo>
                    <a:pt x="572" y="0"/>
                  </a:lnTo>
                  <a:lnTo>
                    <a:pt x="0" y="0"/>
                  </a:lnTo>
                  <a:close/>
                  <a:moveTo>
                    <a:pt x="953" y="381"/>
                  </a:moveTo>
                  <a:cubicBezTo>
                    <a:pt x="953" y="434"/>
                    <a:pt x="995" y="476"/>
                    <a:pt x="1048" y="476"/>
                  </a:cubicBezTo>
                  <a:cubicBezTo>
                    <a:pt x="1101" y="476"/>
                    <a:pt x="1143" y="434"/>
                    <a:pt x="1143" y="381"/>
                  </a:cubicBezTo>
                  <a:cubicBezTo>
                    <a:pt x="1143" y="381"/>
                    <a:pt x="1143" y="381"/>
                    <a:pt x="1143" y="381"/>
                  </a:cubicBezTo>
                  <a:cubicBezTo>
                    <a:pt x="1143" y="328"/>
                    <a:pt x="1101" y="286"/>
                    <a:pt x="1048" y="286"/>
                  </a:cubicBezTo>
                  <a:cubicBezTo>
                    <a:pt x="995" y="286"/>
                    <a:pt x="953" y="328"/>
                    <a:pt x="953" y="381"/>
                  </a:cubicBezTo>
                  <a:close/>
                </a:path>
              </a:pathLst>
            </a:custGeom>
            <a:solidFill>
              <a:srgbClr val="FFFFFF"/>
            </a:solidFill>
            <a:ln w="0">
              <a:solidFill>
                <a:srgbClr val="000000"/>
              </a:solidFill>
              <a:prstDash val="solid"/>
              <a:round/>
              <a:headEnd/>
              <a:tailEnd/>
            </a:ln>
          </p:spPr>
          <p:txBody>
            <a:bodyPr/>
            <a:lstStyle/>
            <a:p>
              <a:endParaRPr lang="en-US"/>
            </a:p>
          </p:txBody>
        </p:sp>
        <p:sp>
          <p:nvSpPr>
            <p:cNvPr id="61476" name="Freeform 36"/>
            <p:cNvSpPr>
              <a:spLocks noEditPoints="1"/>
            </p:cNvSpPr>
            <p:nvPr/>
          </p:nvSpPr>
          <p:spPr bwMode="auto">
            <a:xfrm>
              <a:off x="4245" y="3193"/>
              <a:ext cx="219" cy="143"/>
            </a:xfrm>
            <a:custGeom>
              <a:avLst/>
              <a:gdLst>
                <a:gd name="T0" fmla="*/ 32 w 1175"/>
                <a:gd name="T1" fmla="*/ 0 h 762"/>
                <a:gd name="T2" fmla="*/ 32 w 1175"/>
                <a:gd name="T3" fmla="*/ 762 h 762"/>
                <a:gd name="T4" fmla="*/ 604 w 1175"/>
                <a:gd name="T5" fmla="*/ 762 h 762"/>
                <a:gd name="T6" fmla="*/ 985 w 1175"/>
                <a:gd name="T7" fmla="*/ 381 h 762"/>
                <a:gd name="T8" fmla="*/ 604 w 1175"/>
                <a:gd name="T9" fmla="*/ 0 h 762"/>
                <a:gd name="T10" fmla="*/ 604 w 1175"/>
                <a:gd name="T11" fmla="*/ 0 h 762"/>
                <a:gd name="T12" fmla="*/ 604 w 1175"/>
                <a:gd name="T13" fmla="*/ 0 h 762"/>
                <a:gd name="T14" fmla="*/ 32 w 1175"/>
                <a:gd name="T15" fmla="*/ 0 h 762"/>
                <a:gd name="T16" fmla="*/ 0 w 1175"/>
                <a:gd name="T17" fmla="*/ 191 h 762"/>
                <a:gd name="T18" fmla="*/ 32 w 1175"/>
                <a:gd name="T19" fmla="*/ 191 h 762"/>
                <a:gd name="T20" fmla="*/ 0 w 1175"/>
                <a:gd name="T21" fmla="*/ 572 h 762"/>
                <a:gd name="T22" fmla="*/ 32 w 1175"/>
                <a:gd name="T23" fmla="*/ 572 h 762"/>
                <a:gd name="T24" fmla="*/ 985 w 1175"/>
                <a:gd name="T25" fmla="*/ 381 h 762"/>
                <a:gd name="T26" fmla="*/ 1080 w 1175"/>
                <a:gd name="T27" fmla="*/ 476 h 762"/>
                <a:gd name="T28" fmla="*/ 1175 w 1175"/>
                <a:gd name="T29" fmla="*/ 381 h 762"/>
                <a:gd name="T30" fmla="*/ 1175 w 1175"/>
                <a:gd name="T31" fmla="*/ 381 h 762"/>
                <a:gd name="T32" fmla="*/ 1080 w 1175"/>
                <a:gd name="T33" fmla="*/ 286 h 762"/>
                <a:gd name="T34" fmla="*/ 985 w 1175"/>
                <a:gd name="T35" fmla="*/ 38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5" h="762">
                  <a:moveTo>
                    <a:pt x="32" y="0"/>
                  </a:moveTo>
                  <a:lnTo>
                    <a:pt x="32" y="762"/>
                  </a:lnTo>
                  <a:lnTo>
                    <a:pt x="604" y="762"/>
                  </a:lnTo>
                  <a:cubicBezTo>
                    <a:pt x="814" y="762"/>
                    <a:pt x="985" y="591"/>
                    <a:pt x="985" y="381"/>
                  </a:cubicBezTo>
                  <a:cubicBezTo>
                    <a:pt x="985" y="171"/>
                    <a:pt x="814" y="0"/>
                    <a:pt x="604" y="0"/>
                  </a:cubicBezTo>
                  <a:cubicBezTo>
                    <a:pt x="604" y="0"/>
                    <a:pt x="604" y="0"/>
                    <a:pt x="604" y="0"/>
                  </a:cubicBezTo>
                  <a:lnTo>
                    <a:pt x="604" y="0"/>
                  </a:lnTo>
                  <a:lnTo>
                    <a:pt x="32" y="0"/>
                  </a:lnTo>
                  <a:moveTo>
                    <a:pt x="0" y="191"/>
                  </a:moveTo>
                  <a:lnTo>
                    <a:pt x="32" y="191"/>
                  </a:lnTo>
                  <a:moveTo>
                    <a:pt x="0" y="572"/>
                  </a:moveTo>
                  <a:lnTo>
                    <a:pt x="32" y="572"/>
                  </a:lnTo>
                  <a:moveTo>
                    <a:pt x="985" y="381"/>
                  </a:moveTo>
                  <a:cubicBezTo>
                    <a:pt x="985" y="434"/>
                    <a:pt x="1027" y="476"/>
                    <a:pt x="1080" y="476"/>
                  </a:cubicBezTo>
                  <a:cubicBezTo>
                    <a:pt x="1133" y="476"/>
                    <a:pt x="1175" y="434"/>
                    <a:pt x="1175" y="381"/>
                  </a:cubicBezTo>
                  <a:cubicBezTo>
                    <a:pt x="1175" y="381"/>
                    <a:pt x="1175" y="381"/>
                    <a:pt x="1175" y="381"/>
                  </a:cubicBezTo>
                  <a:cubicBezTo>
                    <a:pt x="1175" y="328"/>
                    <a:pt x="1133" y="286"/>
                    <a:pt x="1080" y="286"/>
                  </a:cubicBezTo>
                  <a:cubicBezTo>
                    <a:pt x="1027" y="286"/>
                    <a:pt x="985" y="328"/>
                    <a:pt x="985" y="381"/>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77" name="Rectangle 37"/>
            <p:cNvSpPr>
              <a:spLocks noChangeArrowheads="1"/>
            </p:cNvSpPr>
            <p:nvPr/>
          </p:nvSpPr>
          <p:spPr bwMode="auto">
            <a:xfrm>
              <a:off x="3925" y="3691"/>
              <a:ext cx="48"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478" name="Rectangle 38"/>
            <p:cNvSpPr>
              <a:spLocks noChangeArrowheads="1"/>
            </p:cNvSpPr>
            <p:nvPr/>
          </p:nvSpPr>
          <p:spPr bwMode="auto">
            <a:xfrm>
              <a:off x="3925" y="3691"/>
              <a:ext cx="48" cy="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79" name="Rectangle 39"/>
            <p:cNvSpPr>
              <a:spLocks noChangeArrowheads="1"/>
            </p:cNvSpPr>
            <p:nvPr/>
          </p:nvSpPr>
          <p:spPr bwMode="auto">
            <a:xfrm rot="16200000">
              <a:off x="3940" y="3705"/>
              <a:ext cx="2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ltLang="en-US" sz="500" b="1">
                  <a:solidFill>
                    <a:srgbClr val="000000"/>
                  </a:solidFill>
                </a:rPr>
                <a:t>1</a:t>
              </a:r>
              <a:endParaRPr lang="en-GB" altLang="en-US">
                <a:latin typeface="Verdana" panose="020B0604030504040204" pitchFamily="34" charset="0"/>
              </a:endParaRPr>
            </a:p>
          </p:txBody>
        </p:sp>
        <p:sp>
          <p:nvSpPr>
            <p:cNvPr id="61480" name="Rectangle 40"/>
            <p:cNvSpPr>
              <a:spLocks noChangeArrowheads="1"/>
            </p:cNvSpPr>
            <p:nvPr/>
          </p:nvSpPr>
          <p:spPr bwMode="auto">
            <a:xfrm>
              <a:off x="4115" y="3691"/>
              <a:ext cx="47"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481" name="Rectangle 41"/>
            <p:cNvSpPr>
              <a:spLocks noChangeArrowheads="1"/>
            </p:cNvSpPr>
            <p:nvPr/>
          </p:nvSpPr>
          <p:spPr bwMode="auto">
            <a:xfrm>
              <a:off x="4115" y="3691"/>
              <a:ext cx="47" cy="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82" name="Rectangle 42"/>
            <p:cNvSpPr>
              <a:spLocks noChangeArrowheads="1"/>
            </p:cNvSpPr>
            <p:nvPr/>
          </p:nvSpPr>
          <p:spPr bwMode="auto">
            <a:xfrm rot="16200000">
              <a:off x="4131" y="3705"/>
              <a:ext cx="2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ltLang="en-US" sz="500" b="1">
                  <a:solidFill>
                    <a:srgbClr val="000000"/>
                  </a:solidFill>
                </a:rPr>
                <a:t>2</a:t>
              </a:r>
              <a:endParaRPr lang="en-GB" altLang="en-US">
                <a:latin typeface="Verdana" panose="020B0604030504040204" pitchFamily="34" charset="0"/>
              </a:endParaRPr>
            </a:p>
          </p:txBody>
        </p:sp>
        <p:sp>
          <p:nvSpPr>
            <p:cNvPr id="61483" name="Rectangle 43"/>
            <p:cNvSpPr>
              <a:spLocks noChangeArrowheads="1"/>
            </p:cNvSpPr>
            <p:nvPr/>
          </p:nvSpPr>
          <p:spPr bwMode="auto">
            <a:xfrm>
              <a:off x="4304" y="3691"/>
              <a:ext cx="48"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484" name="Rectangle 44"/>
            <p:cNvSpPr>
              <a:spLocks noChangeArrowheads="1"/>
            </p:cNvSpPr>
            <p:nvPr/>
          </p:nvSpPr>
          <p:spPr bwMode="auto">
            <a:xfrm>
              <a:off x="4304" y="3691"/>
              <a:ext cx="48" cy="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85" name="Rectangle 45"/>
            <p:cNvSpPr>
              <a:spLocks noChangeArrowheads="1"/>
            </p:cNvSpPr>
            <p:nvPr/>
          </p:nvSpPr>
          <p:spPr bwMode="auto">
            <a:xfrm rot="16200000">
              <a:off x="4319" y="3705"/>
              <a:ext cx="2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ltLang="en-US" sz="500" b="1">
                  <a:solidFill>
                    <a:srgbClr val="000000"/>
                  </a:solidFill>
                </a:rPr>
                <a:t>3</a:t>
              </a:r>
              <a:endParaRPr lang="en-GB" altLang="en-US">
                <a:latin typeface="Verdana" panose="020B0604030504040204" pitchFamily="34" charset="0"/>
              </a:endParaRPr>
            </a:p>
          </p:txBody>
        </p:sp>
        <p:sp>
          <p:nvSpPr>
            <p:cNvPr id="61486" name="Rectangle 46"/>
            <p:cNvSpPr>
              <a:spLocks noChangeArrowheads="1"/>
            </p:cNvSpPr>
            <p:nvPr/>
          </p:nvSpPr>
          <p:spPr bwMode="auto">
            <a:xfrm>
              <a:off x="4494" y="3691"/>
              <a:ext cx="47"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487" name="Rectangle 47"/>
            <p:cNvSpPr>
              <a:spLocks noChangeArrowheads="1"/>
            </p:cNvSpPr>
            <p:nvPr/>
          </p:nvSpPr>
          <p:spPr bwMode="auto">
            <a:xfrm>
              <a:off x="4494" y="3691"/>
              <a:ext cx="47" cy="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88" name="Rectangle 48"/>
            <p:cNvSpPr>
              <a:spLocks noChangeArrowheads="1"/>
            </p:cNvSpPr>
            <p:nvPr/>
          </p:nvSpPr>
          <p:spPr bwMode="auto">
            <a:xfrm rot="16200000">
              <a:off x="4510" y="3704"/>
              <a:ext cx="2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ltLang="en-US" sz="500" b="1">
                  <a:solidFill>
                    <a:srgbClr val="000000"/>
                  </a:solidFill>
                </a:rPr>
                <a:t>4</a:t>
              </a:r>
              <a:endParaRPr lang="en-GB" altLang="en-US">
                <a:latin typeface="Verdana" panose="020B0604030504040204" pitchFamily="34" charset="0"/>
              </a:endParaRPr>
            </a:p>
          </p:txBody>
        </p:sp>
        <p:sp>
          <p:nvSpPr>
            <p:cNvPr id="61489" name="Rectangle 49"/>
            <p:cNvSpPr>
              <a:spLocks noChangeArrowheads="1"/>
            </p:cNvSpPr>
            <p:nvPr/>
          </p:nvSpPr>
          <p:spPr bwMode="auto">
            <a:xfrm>
              <a:off x="4684" y="3691"/>
              <a:ext cx="47"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490" name="Rectangle 50"/>
            <p:cNvSpPr>
              <a:spLocks noChangeArrowheads="1"/>
            </p:cNvSpPr>
            <p:nvPr/>
          </p:nvSpPr>
          <p:spPr bwMode="auto">
            <a:xfrm>
              <a:off x="4684" y="3691"/>
              <a:ext cx="47" cy="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91" name="Rectangle 51"/>
            <p:cNvSpPr>
              <a:spLocks noChangeArrowheads="1"/>
            </p:cNvSpPr>
            <p:nvPr/>
          </p:nvSpPr>
          <p:spPr bwMode="auto">
            <a:xfrm rot="16200000">
              <a:off x="4698" y="3704"/>
              <a:ext cx="2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ltLang="en-US" sz="500" b="1">
                  <a:solidFill>
                    <a:srgbClr val="000000"/>
                  </a:solidFill>
                </a:rPr>
                <a:t>5</a:t>
              </a:r>
              <a:endParaRPr lang="en-GB" altLang="en-US">
                <a:latin typeface="Verdana" panose="020B0604030504040204" pitchFamily="34" charset="0"/>
              </a:endParaRPr>
            </a:p>
          </p:txBody>
        </p:sp>
        <p:sp>
          <p:nvSpPr>
            <p:cNvPr id="61492" name="Rectangle 52"/>
            <p:cNvSpPr>
              <a:spLocks noChangeArrowheads="1"/>
            </p:cNvSpPr>
            <p:nvPr/>
          </p:nvSpPr>
          <p:spPr bwMode="auto">
            <a:xfrm>
              <a:off x="4873" y="3691"/>
              <a:ext cx="48"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493" name="Rectangle 53"/>
            <p:cNvSpPr>
              <a:spLocks noChangeArrowheads="1"/>
            </p:cNvSpPr>
            <p:nvPr/>
          </p:nvSpPr>
          <p:spPr bwMode="auto">
            <a:xfrm>
              <a:off x="4873" y="3691"/>
              <a:ext cx="48" cy="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94" name="Rectangle 54"/>
            <p:cNvSpPr>
              <a:spLocks noChangeArrowheads="1"/>
            </p:cNvSpPr>
            <p:nvPr/>
          </p:nvSpPr>
          <p:spPr bwMode="auto">
            <a:xfrm rot="16200000">
              <a:off x="4889" y="3704"/>
              <a:ext cx="2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ltLang="en-US" sz="500" b="1">
                  <a:solidFill>
                    <a:srgbClr val="000000"/>
                  </a:solidFill>
                </a:rPr>
                <a:t>6</a:t>
              </a:r>
              <a:endParaRPr lang="en-GB" altLang="en-US">
                <a:latin typeface="Verdana" panose="020B0604030504040204" pitchFamily="34" charset="0"/>
              </a:endParaRPr>
            </a:p>
          </p:txBody>
        </p:sp>
        <p:sp>
          <p:nvSpPr>
            <p:cNvPr id="61495" name="Rectangle 55"/>
            <p:cNvSpPr>
              <a:spLocks noChangeArrowheads="1"/>
            </p:cNvSpPr>
            <p:nvPr/>
          </p:nvSpPr>
          <p:spPr bwMode="auto">
            <a:xfrm>
              <a:off x="5063" y="3691"/>
              <a:ext cx="47"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496" name="Rectangle 56"/>
            <p:cNvSpPr>
              <a:spLocks noChangeArrowheads="1"/>
            </p:cNvSpPr>
            <p:nvPr/>
          </p:nvSpPr>
          <p:spPr bwMode="auto">
            <a:xfrm>
              <a:off x="5063" y="3691"/>
              <a:ext cx="47" cy="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97" name="Rectangle 57"/>
            <p:cNvSpPr>
              <a:spLocks noChangeArrowheads="1"/>
            </p:cNvSpPr>
            <p:nvPr/>
          </p:nvSpPr>
          <p:spPr bwMode="auto">
            <a:xfrm rot="16200000">
              <a:off x="5075" y="3730"/>
              <a:ext cx="25"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ltLang="en-US" sz="500" b="1">
                  <a:solidFill>
                    <a:srgbClr val="000000"/>
                  </a:solidFill>
                </a:rPr>
                <a:t>G</a:t>
              </a:r>
              <a:endParaRPr lang="en-GB" altLang="en-US">
                <a:latin typeface="Verdana" panose="020B0604030504040204" pitchFamily="34" charset="0"/>
              </a:endParaRPr>
            </a:p>
          </p:txBody>
        </p:sp>
        <p:sp>
          <p:nvSpPr>
            <p:cNvPr id="61498" name="Rectangle 58"/>
            <p:cNvSpPr>
              <a:spLocks noChangeArrowheads="1"/>
            </p:cNvSpPr>
            <p:nvPr/>
          </p:nvSpPr>
          <p:spPr bwMode="auto">
            <a:xfrm rot="16200000">
              <a:off x="5074" y="3701"/>
              <a:ext cx="26"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ltLang="en-US" sz="500" b="1">
                  <a:solidFill>
                    <a:srgbClr val="000000"/>
                  </a:solidFill>
                </a:rPr>
                <a:t>N</a:t>
              </a:r>
              <a:endParaRPr lang="en-GB" altLang="en-US">
                <a:latin typeface="Verdana" panose="020B0604030504040204" pitchFamily="34" charset="0"/>
              </a:endParaRPr>
            </a:p>
          </p:txBody>
        </p:sp>
        <p:sp>
          <p:nvSpPr>
            <p:cNvPr id="61499" name="Rectangle 59"/>
            <p:cNvSpPr>
              <a:spLocks noChangeArrowheads="1"/>
            </p:cNvSpPr>
            <p:nvPr/>
          </p:nvSpPr>
          <p:spPr bwMode="auto">
            <a:xfrm rot="16200000">
              <a:off x="5075" y="3674"/>
              <a:ext cx="25"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ltLang="en-US" sz="500" b="1">
                  <a:solidFill>
                    <a:srgbClr val="000000"/>
                  </a:solidFill>
                </a:rPr>
                <a:t>D</a:t>
              </a:r>
              <a:endParaRPr lang="en-GB" altLang="en-US">
                <a:latin typeface="Verdana" panose="020B0604030504040204" pitchFamily="34" charset="0"/>
              </a:endParaRPr>
            </a:p>
          </p:txBody>
        </p:sp>
        <p:sp>
          <p:nvSpPr>
            <p:cNvPr id="61500" name="Rectangle 60"/>
            <p:cNvSpPr>
              <a:spLocks noChangeArrowheads="1"/>
            </p:cNvSpPr>
            <p:nvPr/>
          </p:nvSpPr>
          <p:spPr bwMode="auto">
            <a:xfrm>
              <a:off x="3925" y="3027"/>
              <a:ext cx="48"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501" name="Rectangle 61"/>
            <p:cNvSpPr>
              <a:spLocks noChangeArrowheads="1"/>
            </p:cNvSpPr>
            <p:nvPr/>
          </p:nvSpPr>
          <p:spPr bwMode="auto">
            <a:xfrm>
              <a:off x="3925" y="3027"/>
              <a:ext cx="48" cy="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02" name="Rectangle 62"/>
            <p:cNvSpPr>
              <a:spLocks noChangeArrowheads="1"/>
            </p:cNvSpPr>
            <p:nvPr/>
          </p:nvSpPr>
          <p:spPr bwMode="auto">
            <a:xfrm rot="16200000">
              <a:off x="3937" y="3059"/>
              <a:ext cx="24"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ltLang="en-US" sz="500" b="1">
                  <a:solidFill>
                    <a:srgbClr val="000000"/>
                  </a:solidFill>
                </a:rPr>
                <a:t>V</a:t>
              </a:r>
              <a:endParaRPr lang="en-GB" altLang="en-US">
                <a:latin typeface="Verdana" panose="020B0604030504040204" pitchFamily="34" charset="0"/>
              </a:endParaRPr>
            </a:p>
          </p:txBody>
        </p:sp>
        <p:sp>
          <p:nvSpPr>
            <p:cNvPr id="61503" name="Rectangle 63"/>
            <p:cNvSpPr>
              <a:spLocks noChangeArrowheads="1"/>
            </p:cNvSpPr>
            <p:nvPr/>
          </p:nvSpPr>
          <p:spPr bwMode="auto">
            <a:xfrm rot="16200000">
              <a:off x="3941" y="3038"/>
              <a:ext cx="17"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ltLang="en-US" sz="500" b="1">
                  <a:solidFill>
                    <a:srgbClr val="000000"/>
                  </a:solidFill>
                </a:rPr>
                <a:t>c</a:t>
              </a:r>
              <a:endParaRPr lang="en-GB" altLang="en-US">
                <a:latin typeface="Verdana" panose="020B0604030504040204" pitchFamily="34" charset="0"/>
              </a:endParaRPr>
            </a:p>
          </p:txBody>
        </p:sp>
        <p:sp>
          <p:nvSpPr>
            <p:cNvPr id="61504" name="Rectangle 64"/>
            <p:cNvSpPr>
              <a:spLocks noChangeArrowheads="1"/>
            </p:cNvSpPr>
            <p:nvPr/>
          </p:nvSpPr>
          <p:spPr bwMode="auto">
            <a:xfrm rot="16200000">
              <a:off x="3941" y="3017"/>
              <a:ext cx="17"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ltLang="en-US" sz="500" b="1">
                  <a:solidFill>
                    <a:srgbClr val="000000"/>
                  </a:solidFill>
                </a:rPr>
                <a:t>c</a:t>
              </a:r>
              <a:endParaRPr lang="en-GB" altLang="en-US">
                <a:latin typeface="Verdana" panose="020B0604030504040204" pitchFamily="34" charset="0"/>
              </a:endParaRPr>
            </a:p>
          </p:txBody>
        </p:sp>
        <p:sp>
          <p:nvSpPr>
            <p:cNvPr id="61505" name="Rectangle 65"/>
            <p:cNvSpPr>
              <a:spLocks noChangeArrowheads="1"/>
            </p:cNvSpPr>
            <p:nvPr/>
          </p:nvSpPr>
          <p:spPr bwMode="auto">
            <a:xfrm>
              <a:off x="4115" y="3027"/>
              <a:ext cx="47"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506" name="Rectangle 66"/>
            <p:cNvSpPr>
              <a:spLocks noChangeArrowheads="1"/>
            </p:cNvSpPr>
            <p:nvPr/>
          </p:nvSpPr>
          <p:spPr bwMode="auto">
            <a:xfrm>
              <a:off x="4115" y="3027"/>
              <a:ext cx="47" cy="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07" name="Rectangle 67"/>
            <p:cNvSpPr>
              <a:spLocks noChangeArrowheads="1"/>
            </p:cNvSpPr>
            <p:nvPr/>
          </p:nvSpPr>
          <p:spPr bwMode="auto">
            <a:xfrm rot="16200000">
              <a:off x="4131" y="3051"/>
              <a:ext cx="2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ltLang="en-US" sz="500" b="1">
                  <a:solidFill>
                    <a:srgbClr val="000000"/>
                  </a:solidFill>
                </a:rPr>
                <a:t>1</a:t>
              </a:r>
              <a:endParaRPr lang="en-GB" altLang="en-US">
                <a:latin typeface="Verdana" panose="020B0604030504040204" pitchFamily="34" charset="0"/>
              </a:endParaRPr>
            </a:p>
          </p:txBody>
        </p:sp>
        <p:sp>
          <p:nvSpPr>
            <p:cNvPr id="61508" name="Rectangle 68"/>
            <p:cNvSpPr>
              <a:spLocks noChangeArrowheads="1"/>
            </p:cNvSpPr>
            <p:nvPr/>
          </p:nvSpPr>
          <p:spPr bwMode="auto">
            <a:xfrm rot="16200000">
              <a:off x="4131" y="3030"/>
              <a:ext cx="2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ltLang="en-US" sz="500" b="1">
                  <a:solidFill>
                    <a:srgbClr val="000000"/>
                  </a:solidFill>
                </a:rPr>
                <a:t>3</a:t>
              </a:r>
              <a:endParaRPr lang="en-GB" altLang="en-US">
                <a:latin typeface="Verdana" panose="020B0604030504040204" pitchFamily="34" charset="0"/>
              </a:endParaRPr>
            </a:p>
          </p:txBody>
        </p:sp>
        <p:sp>
          <p:nvSpPr>
            <p:cNvPr id="61509" name="Rectangle 69"/>
            <p:cNvSpPr>
              <a:spLocks noChangeArrowheads="1"/>
            </p:cNvSpPr>
            <p:nvPr/>
          </p:nvSpPr>
          <p:spPr bwMode="auto">
            <a:xfrm>
              <a:off x="4304" y="3027"/>
              <a:ext cx="48"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510" name="Rectangle 70"/>
            <p:cNvSpPr>
              <a:spLocks noChangeArrowheads="1"/>
            </p:cNvSpPr>
            <p:nvPr/>
          </p:nvSpPr>
          <p:spPr bwMode="auto">
            <a:xfrm>
              <a:off x="4304" y="3027"/>
              <a:ext cx="48" cy="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11" name="Rectangle 71"/>
            <p:cNvSpPr>
              <a:spLocks noChangeArrowheads="1"/>
            </p:cNvSpPr>
            <p:nvPr/>
          </p:nvSpPr>
          <p:spPr bwMode="auto">
            <a:xfrm rot="16200000">
              <a:off x="4319" y="3051"/>
              <a:ext cx="2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ltLang="en-US" sz="500" b="1">
                  <a:solidFill>
                    <a:srgbClr val="000000"/>
                  </a:solidFill>
                </a:rPr>
                <a:t>1</a:t>
              </a:r>
              <a:endParaRPr lang="en-GB" altLang="en-US">
                <a:latin typeface="Verdana" panose="020B0604030504040204" pitchFamily="34" charset="0"/>
              </a:endParaRPr>
            </a:p>
          </p:txBody>
        </p:sp>
        <p:sp>
          <p:nvSpPr>
            <p:cNvPr id="61512" name="Rectangle 72"/>
            <p:cNvSpPr>
              <a:spLocks noChangeArrowheads="1"/>
            </p:cNvSpPr>
            <p:nvPr/>
          </p:nvSpPr>
          <p:spPr bwMode="auto">
            <a:xfrm rot="16200000">
              <a:off x="4319" y="3030"/>
              <a:ext cx="2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ltLang="en-US" sz="500" b="1">
                  <a:solidFill>
                    <a:srgbClr val="000000"/>
                  </a:solidFill>
                </a:rPr>
                <a:t>2</a:t>
              </a:r>
              <a:endParaRPr lang="en-GB" altLang="en-US">
                <a:latin typeface="Verdana" panose="020B0604030504040204" pitchFamily="34" charset="0"/>
              </a:endParaRPr>
            </a:p>
          </p:txBody>
        </p:sp>
        <p:sp>
          <p:nvSpPr>
            <p:cNvPr id="61513" name="Rectangle 73"/>
            <p:cNvSpPr>
              <a:spLocks noChangeArrowheads="1"/>
            </p:cNvSpPr>
            <p:nvPr/>
          </p:nvSpPr>
          <p:spPr bwMode="auto">
            <a:xfrm>
              <a:off x="4494" y="3027"/>
              <a:ext cx="47"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514" name="Rectangle 74"/>
            <p:cNvSpPr>
              <a:spLocks noChangeArrowheads="1"/>
            </p:cNvSpPr>
            <p:nvPr/>
          </p:nvSpPr>
          <p:spPr bwMode="auto">
            <a:xfrm>
              <a:off x="4494" y="3027"/>
              <a:ext cx="47" cy="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15" name="Rectangle 75"/>
            <p:cNvSpPr>
              <a:spLocks noChangeArrowheads="1"/>
            </p:cNvSpPr>
            <p:nvPr/>
          </p:nvSpPr>
          <p:spPr bwMode="auto">
            <a:xfrm rot="16200000">
              <a:off x="4510" y="3051"/>
              <a:ext cx="2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ltLang="en-US" sz="500" b="1">
                  <a:solidFill>
                    <a:srgbClr val="000000"/>
                  </a:solidFill>
                </a:rPr>
                <a:t>1</a:t>
              </a:r>
              <a:endParaRPr lang="en-GB" altLang="en-US">
                <a:latin typeface="Verdana" panose="020B0604030504040204" pitchFamily="34" charset="0"/>
              </a:endParaRPr>
            </a:p>
          </p:txBody>
        </p:sp>
        <p:sp>
          <p:nvSpPr>
            <p:cNvPr id="61516" name="Rectangle 76"/>
            <p:cNvSpPr>
              <a:spLocks noChangeArrowheads="1"/>
            </p:cNvSpPr>
            <p:nvPr/>
          </p:nvSpPr>
          <p:spPr bwMode="auto">
            <a:xfrm rot="16200000">
              <a:off x="4510" y="3030"/>
              <a:ext cx="2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ltLang="en-US" sz="500" b="1">
                  <a:solidFill>
                    <a:srgbClr val="000000"/>
                  </a:solidFill>
                </a:rPr>
                <a:t>1</a:t>
              </a:r>
              <a:endParaRPr lang="en-GB" altLang="en-US">
                <a:latin typeface="Verdana" panose="020B0604030504040204" pitchFamily="34" charset="0"/>
              </a:endParaRPr>
            </a:p>
          </p:txBody>
        </p:sp>
        <p:sp>
          <p:nvSpPr>
            <p:cNvPr id="61517" name="Rectangle 77"/>
            <p:cNvSpPr>
              <a:spLocks noChangeArrowheads="1"/>
            </p:cNvSpPr>
            <p:nvPr/>
          </p:nvSpPr>
          <p:spPr bwMode="auto">
            <a:xfrm>
              <a:off x="4684" y="3027"/>
              <a:ext cx="47"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518" name="Rectangle 78"/>
            <p:cNvSpPr>
              <a:spLocks noChangeArrowheads="1"/>
            </p:cNvSpPr>
            <p:nvPr/>
          </p:nvSpPr>
          <p:spPr bwMode="auto">
            <a:xfrm>
              <a:off x="4684" y="3027"/>
              <a:ext cx="47" cy="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19" name="Rectangle 79"/>
            <p:cNvSpPr>
              <a:spLocks noChangeArrowheads="1"/>
            </p:cNvSpPr>
            <p:nvPr/>
          </p:nvSpPr>
          <p:spPr bwMode="auto">
            <a:xfrm rot="16200000">
              <a:off x="4698" y="3051"/>
              <a:ext cx="2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ltLang="en-US" sz="500" b="1">
                  <a:solidFill>
                    <a:srgbClr val="000000"/>
                  </a:solidFill>
                </a:rPr>
                <a:t>1</a:t>
              </a:r>
              <a:endParaRPr lang="en-GB" altLang="en-US">
                <a:latin typeface="Verdana" panose="020B0604030504040204" pitchFamily="34" charset="0"/>
              </a:endParaRPr>
            </a:p>
          </p:txBody>
        </p:sp>
        <p:sp>
          <p:nvSpPr>
            <p:cNvPr id="61520" name="Rectangle 80"/>
            <p:cNvSpPr>
              <a:spLocks noChangeArrowheads="1"/>
            </p:cNvSpPr>
            <p:nvPr/>
          </p:nvSpPr>
          <p:spPr bwMode="auto">
            <a:xfrm rot="16200000">
              <a:off x="4698" y="3030"/>
              <a:ext cx="2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ltLang="en-US" sz="500" b="1">
                  <a:solidFill>
                    <a:srgbClr val="000000"/>
                  </a:solidFill>
                </a:rPr>
                <a:t>0</a:t>
              </a:r>
              <a:endParaRPr lang="en-GB" altLang="en-US">
                <a:latin typeface="Verdana" panose="020B0604030504040204" pitchFamily="34" charset="0"/>
              </a:endParaRPr>
            </a:p>
          </p:txBody>
        </p:sp>
        <p:sp>
          <p:nvSpPr>
            <p:cNvPr id="61521" name="Rectangle 81"/>
            <p:cNvSpPr>
              <a:spLocks noChangeArrowheads="1"/>
            </p:cNvSpPr>
            <p:nvPr/>
          </p:nvSpPr>
          <p:spPr bwMode="auto">
            <a:xfrm>
              <a:off x="4873" y="3027"/>
              <a:ext cx="48"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522" name="Rectangle 82"/>
            <p:cNvSpPr>
              <a:spLocks noChangeArrowheads="1"/>
            </p:cNvSpPr>
            <p:nvPr/>
          </p:nvSpPr>
          <p:spPr bwMode="auto">
            <a:xfrm>
              <a:off x="4873" y="3027"/>
              <a:ext cx="48" cy="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23" name="Rectangle 83"/>
            <p:cNvSpPr>
              <a:spLocks noChangeArrowheads="1"/>
            </p:cNvSpPr>
            <p:nvPr/>
          </p:nvSpPr>
          <p:spPr bwMode="auto">
            <a:xfrm rot="16200000">
              <a:off x="4889" y="3039"/>
              <a:ext cx="2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ltLang="en-US" sz="500" b="1">
                  <a:solidFill>
                    <a:srgbClr val="000000"/>
                  </a:solidFill>
                </a:rPr>
                <a:t>9</a:t>
              </a:r>
              <a:endParaRPr lang="en-GB" altLang="en-US">
                <a:latin typeface="Verdana" panose="020B0604030504040204" pitchFamily="34" charset="0"/>
              </a:endParaRPr>
            </a:p>
          </p:txBody>
        </p:sp>
        <p:sp>
          <p:nvSpPr>
            <p:cNvPr id="61524" name="Rectangle 84"/>
            <p:cNvSpPr>
              <a:spLocks noChangeArrowheads="1"/>
            </p:cNvSpPr>
            <p:nvPr/>
          </p:nvSpPr>
          <p:spPr bwMode="auto">
            <a:xfrm>
              <a:off x="5063" y="3027"/>
              <a:ext cx="47"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525" name="Rectangle 85"/>
            <p:cNvSpPr>
              <a:spLocks noChangeArrowheads="1"/>
            </p:cNvSpPr>
            <p:nvPr/>
          </p:nvSpPr>
          <p:spPr bwMode="auto">
            <a:xfrm>
              <a:off x="5063" y="3027"/>
              <a:ext cx="47" cy="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26" name="Rectangle 86"/>
            <p:cNvSpPr>
              <a:spLocks noChangeArrowheads="1"/>
            </p:cNvSpPr>
            <p:nvPr/>
          </p:nvSpPr>
          <p:spPr bwMode="auto">
            <a:xfrm rot="16200000">
              <a:off x="5078" y="3039"/>
              <a:ext cx="2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ltLang="en-US" sz="500" b="1">
                  <a:solidFill>
                    <a:srgbClr val="000000"/>
                  </a:solidFill>
                </a:rPr>
                <a:t>8</a:t>
              </a:r>
              <a:endParaRPr lang="en-GB" altLang="en-US">
                <a:latin typeface="Verdana" panose="020B0604030504040204" pitchFamily="34" charset="0"/>
              </a:endParaRPr>
            </a:p>
          </p:txBody>
        </p:sp>
        <p:sp>
          <p:nvSpPr>
            <p:cNvPr id="61527" name="Line 87"/>
            <p:cNvSpPr>
              <a:spLocks noChangeShapeType="1"/>
            </p:cNvSpPr>
            <p:nvPr/>
          </p:nvSpPr>
          <p:spPr bwMode="auto">
            <a:xfrm flipV="1">
              <a:off x="3949" y="3513"/>
              <a:ext cx="1" cy="178"/>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28" name="Line 88"/>
            <p:cNvSpPr>
              <a:spLocks noChangeShapeType="1"/>
            </p:cNvSpPr>
            <p:nvPr/>
          </p:nvSpPr>
          <p:spPr bwMode="auto">
            <a:xfrm>
              <a:off x="3949" y="3513"/>
              <a:ext cx="95" cy="1"/>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29" name="Freeform 89"/>
            <p:cNvSpPr>
              <a:spLocks/>
            </p:cNvSpPr>
            <p:nvPr/>
          </p:nvSpPr>
          <p:spPr bwMode="auto">
            <a:xfrm>
              <a:off x="3996" y="3584"/>
              <a:ext cx="143" cy="107"/>
            </a:xfrm>
            <a:custGeom>
              <a:avLst/>
              <a:gdLst>
                <a:gd name="T0" fmla="*/ 143 w 143"/>
                <a:gd name="T1" fmla="*/ 107 h 107"/>
                <a:gd name="T2" fmla="*/ 143 w 143"/>
                <a:gd name="T3" fmla="*/ 83 h 107"/>
                <a:gd name="T4" fmla="*/ 0 w 143"/>
                <a:gd name="T5" fmla="*/ 83 h 107"/>
                <a:gd name="T6" fmla="*/ 0 w 143"/>
                <a:gd name="T7" fmla="*/ 0 h 107"/>
                <a:gd name="T8" fmla="*/ 48 w 143"/>
                <a:gd name="T9" fmla="*/ 0 h 107"/>
              </a:gdLst>
              <a:ahLst/>
              <a:cxnLst>
                <a:cxn ang="0">
                  <a:pos x="T0" y="T1"/>
                </a:cxn>
                <a:cxn ang="0">
                  <a:pos x="T2" y="T3"/>
                </a:cxn>
                <a:cxn ang="0">
                  <a:pos x="T4" y="T5"/>
                </a:cxn>
                <a:cxn ang="0">
                  <a:pos x="T6" y="T7"/>
                </a:cxn>
                <a:cxn ang="0">
                  <a:pos x="T8" y="T9"/>
                </a:cxn>
              </a:cxnLst>
              <a:rect l="0" t="0" r="r" b="b"/>
              <a:pathLst>
                <a:path w="143" h="107">
                  <a:moveTo>
                    <a:pt x="143" y="107"/>
                  </a:moveTo>
                  <a:lnTo>
                    <a:pt x="143" y="83"/>
                  </a:lnTo>
                  <a:lnTo>
                    <a:pt x="0" y="83"/>
                  </a:lnTo>
                  <a:lnTo>
                    <a:pt x="0" y="0"/>
                  </a:lnTo>
                  <a:lnTo>
                    <a:pt x="48" y="0"/>
                  </a:ln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30" name="Freeform 90"/>
            <p:cNvSpPr>
              <a:spLocks/>
            </p:cNvSpPr>
            <p:nvPr/>
          </p:nvSpPr>
          <p:spPr bwMode="auto">
            <a:xfrm>
              <a:off x="4263" y="3549"/>
              <a:ext cx="65" cy="142"/>
            </a:xfrm>
            <a:custGeom>
              <a:avLst/>
              <a:gdLst>
                <a:gd name="T0" fmla="*/ 0 w 65"/>
                <a:gd name="T1" fmla="*/ 0 h 142"/>
                <a:gd name="T2" fmla="*/ 65 w 65"/>
                <a:gd name="T3" fmla="*/ 0 h 142"/>
                <a:gd name="T4" fmla="*/ 65 w 65"/>
                <a:gd name="T5" fmla="*/ 142 h 142"/>
              </a:gdLst>
              <a:ahLst/>
              <a:cxnLst>
                <a:cxn ang="0">
                  <a:pos x="T0" y="T1"/>
                </a:cxn>
                <a:cxn ang="0">
                  <a:pos x="T2" y="T3"/>
                </a:cxn>
                <a:cxn ang="0">
                  <a:pos x="T4" y="T5"/>
                </a:cxn>
              </a:cxnLst>
              <a:rect l="0" t="0" r="r" b="b"/>
              <a:pathLst>
                <a:path w="65" h="142">
                  <a:moveTo>
                    <a:pt x="0" y="0"/>
                  </a:moveTo>
                  <a:lnTo>
                    <a:pt x="65" y="0"/>
                  </a:lnTo>
                  <a:lnTo>
                    <a:pt x="65" y="142"/>
                  </a:ln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31" name="Freeform 91"/>
            <p:cNvSpPr>
              <a:spLocks noEditPoints="1"/>
            </p:cNvSpPr>
            <p:nvPr/>
          </p:nvSpPr>
          <p:spPr bwMode="auto">
            <a:xfrm>
              <a:off x="4619" y="3478"/>
              <a:ext cx="213" cy="142"/>
            </a:xfrm>
            <a:custGeom>
              <a:avLst/>
              <a:gdLst>
                <a:gd name="T0" fmla="*/ 0 w 1143"/>
                <a:gd name="T1" fmla="*/ 0 h 762"/>
                <a:gd name="T2" fmla="*/ 0 w 1143"/>
                <a:gd name="T3" fmla="*/ 762 h 762"/>
                <a:gd name="T4" fmla="*/ 571 w 1143"/>
                <a:gd name="T5" fmla="*/ 762 h 762"/>
                <a:gd name="T6" fmla="*/ 952 w 1143"/>
                <a:gd name="T7" fmla="*/ 381 h 762"/>
                <a:gd name="T8" fmla="*/ 571 w 1143"/>
                <a:gd name="T9" fmla="*/ 0 h 762"/>
                <a:gd name="T10" fmla="*/ 571 w 1143"/>
                <a:gd name="T11" fmla="*/ 0 h 762"/>
                <a:gd name="T12" fmla="*/ 571 w 1143"/>
                <a:gd name="T13" fmla="*/ 0 h 762"/>
                <a:gd name="T14" fmla="*/ 0 w 1143"/>
                <a:gd name="T15" fmla="*/ 0 h 762"/>
                <a:gd name="T16" fmla="*/ 952 w 1143"/>
                <a:gd name="T17" fmla="*/ 381 h 762"/>
                <a:gd name="T18" fmla="*/ 1047 w 1143"/>
                <a:gd name="T19" fmla="*/ 476 h 762"/>
                <a:gd name="T20" fmla="*/ 1143 w 1143"/>
                <a:gd name="T21" fmla="*/ 381 h 762"/>
                <a:gd name="T22" fmla="*/ 1143 w 1143"/>
                <a:gd name="T23" fmla="*/ 381 h 762"/>
                <a:gd name="T24" fmla="*/ 1047 w 1143"/>
                <a:gd name="T25" fmla="*/ 286 h 762"/>
                <a:gd name="T26" fmla="*/ 952 w 1143"/>
                <a:gd name="T27" fmla="*/ 38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3" h="762">
                  <a:moveTo>
                    <a:pt x="0" y="0"/>
                  </a:moveTo>
                  <a:lnTo>
                    <a:pt x="0" y="762"/>
                  </a:lnTo>
                  <a:lnTo>
                    <a:pt x="571" y="762"/>
                  </a:lnTo>
                  <a:cubicBezTo>
                    <a:pt x="782" y="762"/>
                    <a:pt x="952" y="591"/>
                    <a:pt x="952" y="381"/>
                  </a:cubicBezTo>
                  <a:cubicBezTo>
                    <a:pt x="952" y="171"/>
                    <a:pt x="782" y="0"/>
                    <a:pt x="571" y="0"/>
                  </a:cubicBezTo>
                  <a:cubicBezTo>
                    <a:pt x="571" y="0"/>
                    <a:pt x="571" y="0"/>
                    <a:pt x="571" y="0"/>
                  </a:cubicBezTo>
                  <a:lnTo>
                    <a:pt x="571" y="0"/>
                  </a:lnTo>
                  <a:lnTo>
                    <a:pt x="0" y="0"/>
                  </a:lnTo>
                  <a:close/>
                  <a:moveTo>
                    <a:pt x="952" y="381"/>
                  </a:moveTo>
                  <a:cubicBezTo>
                    <a:pt x="952" y="434"/>
                    <a:pt x="995" y="476"/>
                    <a:pt x="1047" y="476"/>
                  </a:cubicBezTo>
                  <a:cubicBezTo>
                    <a:pt x="1100" y="476"/>
                    <a:pt x="1143" y="434"/>
                    <a:pt x="1143" y="381"/>
                  </a:cubicBezTo>
                  <a:cubicBezTo>
                    <a:pt x="1143" y="381"/>
                    <a:pt x="1143" y="381"/>
                    <a:pt x="1143" y="381"/>
                  </a:cubicBezTo>
                  <a:cubicBezTo>
                    <a:pt x="1143" y="328"/>
                    <a:pt x="1100" y="286"/>
                    <a:pt x="1047" y="286"/>
                  </a:cubicBezTo>
                  <a:cubicBezTo>
                    <a:pt x="995" y="286"/>
                    <a:pt x="952" y="328"/>
                    <a:pt x="952" y="381"/>
                  </a:cubicBezTo>
                  <a:close/>
                </a:path>
              </a:pathLst>
            </a:custGeom>
            <a:solidFill>
              <a:srgbClr val="FFFFFF"/>
            </a:solidFill>
            <a:ln w="0">
              <a:solidFill>
                <a:srgbClr val="000000"/>
              </a:solidFill>
              <a:prstDash val="solid"/>
              <a:round/>
              <a:headEnd/>
              <a:tailEnd/>
            </a:ln>
          </p:spPr>
          <p:txBody>
            <a:bodyPr/>
            <a:lstStyle/>
            <a:p>
              <a:endParaRPr lang="en-US"/>
            </a:p>
          </p:txBody>
        </p:sp>
        <p:sp>
          <p:nvSpPr>
            <p:cNvPr id="61532" name="Freeform 92"/>
            <p:cNvSpPr>
              <a:spLocks noEditPoints="1"/>
            </p:cNvSpPr>
            <p:nvPr/>
          </p:nvSpPr>
          <p:spPr bwMode="auto">
            <a:xfrm>
              <a:off x="4613" y="3478"/>
              <a:ext cx="219" cy="142"/>
            </a:xfrm>
            <a:custGeom>
              <a:avLst/>
              <a:gdLst>
                <a:gd name="T0" fmla="*/ 32 w 1175"/>
                <a:gd name="T1" fmla="*/ 0 h 762"/>
                <a:gd name="T2" fmla="*/ 32 w 1175"/>
                <a:gd name="T3" fmla="*/ 762 h 762"/>
                <a:gd name="T4" fmla="*/ 603 w 1175"/>
                <a:gd name="T5" fmla="*/ 762 h 762"/>
                <a:gd name="T6" fmla="*/ 984 w 1175"/>
                <a:gd name="T7" fmla="*/ 381 h 762"/>
                <a:gd name="T8" fmla="*/ 603 w 1175"/>
                <a:gd name="T9" fmla="*/ 0 h 762"/>
                <a:gd name="T10" fmla="*/ 603 w 1175"/>
                <a:gd name="T11" fmla="*/ 0 h 762"/>
                <a:gd name="T12" fmla="*/ 603 w 1175"/>
                <a:gd name="T13" fmla="*/ 0 h 762"/>
                <a:gd name="T14" fmla="*/ 32 w 1175"/>
                <a:gd name="T15" fmla="*/ 0 h 762"/>
                <a:gd name="T16" fmla="*/ 0 w 1175"/>
                <a:gd name="T17" fmla="*/ 191 h 762"/>
                <a:gd name="T18" fmla="*/ 32 w 1175"/>
                <a:gd name="T19" fmla="*/ 191 h 762"/>
                <a:gd name="T20" fmla="*/ 0 w 1175"/>
                <a:gd name="T21" fmla="*/ 572 h 762"/>
                <a:gd name="T22" fmla="*/ 32 w 1175"/>
                <a:gd name="T23" fmla="*/ 572 h 762"/>
                <a:gd name="T24" fmla="*/ 984 w 1175"/>
                <a:gd name="T25" fmla="*/ 381 h 762"/>
                <a:gd name="T26" fmla="*/ 1079 w 1175"/>
                <a:gd name="T27" fmla="*/ 476 h 762"/>
                <a:gd name="T28" fmla="*/ 1175 w 1175"/>
                <a:gd name="T29" fmla="*/ 381 h 762"/>
                <a:gd name="T30" fmla="*/ 1175 w 1175"/>
                <a:gd name="T31" fmla="*/ 381 h 762"/>
                <a:gd name="T32" fmla="*/ 1079 w 1175"/>
                <a:gd name="T33" fmla="*/ 286 h 762"/>
                <a:gd name="T34" fmla="*/ 984 w 1175"/>
                <a:gd name="T35" fmla="*/ 38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5" h="762">
                  <a:moveTo>
                    <a:pt x="32" y="0"/>
                  </a:moveTo>
                  <a:lnTo>
                    <a:pt x="32" y="762"/>
                  </a:lnTo>
                  <a:lnTo>
                    <a:pt x="603" y="762"/>
                  </a:lnTo>
                  <a:cubicBezTo>
                    <a:pt x="814" y="762"/>
                    <a:pt x="984" y="591"/>
                    <a:pt x="984" y="381"/>
                  </a:cubicBezTo>
                  <a:cubicBezTo>
                    <a:pt x="984" y="171"/>
                    <a:pt x="814" y="0"/>
                    <a:pt x="603" y="0"/>
                  </a:cubicBezTo>
                  <a:cubicBezTo>
                    <a:pt x="603" y="0"/>
                    <a:pt x="603" y="0"/>
                    <a:pt x="603" y="0"/>
                  </a:cubicBezTo>
                  <a:lnTo>
                    <a:pt x="603" y="0"/>
                  </a:lnTo>
                  <a:lnTo>
                    <a:pt x="32" y="0"/>
                  </a:lnTo>
                  <a:moveTo>
                    <a:pt x="0" y="191"/>
                  </a:moveTo>
                  <a:lnTo>
                    <a:pt x="32" y="191"/>
                  </a:lnTo>
                  <a:moveTo>
                    <a:pt x="0" y="572"/>
                  </a:moveTo>
                  <a:lnTo>
                    <a:pt x="32" y="572"/>
                  </a:lnTo>
                  <a:moveTo>
                    <a:pt x="984" y="381"/>
                  </a:moveTo>
                  <a:cubicBezTo>
                    <a:pt x="984" y="434"/>
                    <a:pt x="1027" y="476"/>
                    <a:pt x="1079" y="476"/>
                  </a:cubicBezTo>
                  <a:cubicBezTo>
                    <a:pt x="1132" y="476"/>
                    <a:pt x="1175" y="434"/>
                    <a:pt x="1175" y="381"/>
                  </a:cubicBezTo>
                  <a:cubicBezTo>
                    <a:pt x="1175" y="381"/>
                    <a:pt x="1175" y="381"/>
                    <a:pt x="1175" y="381"/>
                  </a:cubicBezTo>
                  <a:cubicBezTo>
                    <a:pt x="1175" y="328"/>
                    <a:pt x="1132" y="286"/>
                    <a:pt x="1079" y="286"/>
                  </a:cubicBezTo>
                  <a:cubicBezTo>
                    <a:pt x="1027" y="286"/>
                    <a:pt x="984" y="328"/>
                    <a:pt x="984" y="381"/>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33" name="Line 93"/>
            <p:cNvSpPr>
              <a:spLocks noChangeShapeType="1"/>
            </p:cNvSpPr>
            <p:nvPr/>
          </p:nvSpPr>
          <p:spPr bwMode="auto">
            <a:xfrm flipV="1">
              <a:off x="4518" y="3513"/>
              <a:ext cx="1" cy="178"/>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34" name="Line 94"/>
            <p:cNvSpPr>
              <a:spLocks noChangeShapeType="1"/>
            </p:cNvSpPr>
            <p:nvPr/>
          </p:nvSpPr>
          <p:spPr bwMode="auto">
            <a:xfrm>
              <a:off x="4518" y="3513"/>
              <a:ext cx="95" cy="1"/>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35" name="Freeform 95"/>
            <p:cNvSpPr>
              <a:spLocks/>
            </p:cNvSpPr>
            <p:nvPr/>
          </p:nvSpPr>
          <p:spPr bwMode="auto">
            <a:xfrm>
              <a:off x="4565" y="3584"/>
              <a:ext cx="142" cy="107"/>
            </a:xfrm>
            <a:custGeom>
              <a:avLst/>
              <a:gdLst>
                <a:gd name="T0" fmla="*/ 142 w 142"/>
                <a:gd name="T1" fmla="*/ 107 h 107"/>
                <a:gd name="T2" fmla="*/ 142 w 142"/>
                <a:gd name="T3" fmla="*/ 83 h 107"/>
                <a:gd name="T4" fmla="*/ 0 w 142"/>
                <a:gd name="T5" fmla="*/ 83 h 107"/>
                <a:gd name="T6" fmla="*/ 0 w 142"/>
                <a:gd name="T7" fmla="*/ 0 h 107"/>
                <a:gd name="T8" fmla="*/ 48 w 142"/>
                <a:gd name="T9" fmla="*/ 0 h 107"/>
              </a:gdLst>
              <a:ahLst/>
              <a:cxnLst>
                <a:cxn ang="0">
                  <a:pos x="T0" y="T1"/>
                </a:cxn>
                <a:cxn ang="0">
                  <a:pos x="T2" y="T3"/>
                </a:cxn>
                <a:cxn ang="0">
                  <a:pos x="T4" y="T5"/>
                </a:cxn>
                <a:cxn ang="0">
                  <a:pos x="T6" y="T7"/>
                </a:cxn>
                <a:cxn ang="0">
                  <a:pos x="T8" y="T9"/>
                </a:cxn>
              </a:cxnLst>
              <a:rect l="0" t="0" r="r" b="b"/>
              <a:pathLst>
                <a:path w="142" h="107">
                  <a:moveTo>
                    <a:pt x="142" y="107"/>
                  </a:moveTo>
                  <a:lnTo>
                    <a:pt x="142" y="83"/>
                  </a:lnTo>
                  <a:lnTo>
                    <a:pt x="0" y="83"/>
                  </a:lnTo>
                  <a:lnTo>
                    <a:pt x="0" y="0"/>
                  </a:lnTo>
                  <a:lnTo>
                    <a:pt x="48" y="0"/>
                  </a:ln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36" name="Freeform 96"/>
            <p:cNvSpPr>
              <a:spLocks/>
            </p:cNvSpPr>
            <p:nvPr/>
          </p:nvSpPr>
          <p:spPr bwMode="auto">
            <a:xfrm>
              <a:off x="4832" y="3549"/>
              <a:ext cx="65" cy="142"/>
            </a:xfrm>
            <a:custGeom>
              <a:avLst/>
              <a:gdLst>
                <a:gd name="T0" fmla="*/ 0 w 65"/>
                <a:gd name="T1" fmla="*/ 0 h 142"/>
                <a:gd name="T2" fmla="*/ 65 w 65"/>
                <a:gd name="T3" fmla="*/ 0 h 142"/>
                <a:gd name="T4" fmla="*/ 65 w 65"/>
                <a:gd name="T5" fmla="*/ 142 h 142"/>
              </a:gdLst>
              <a:ahLst/>
              <a:cxnLst>
                <a:cxn ang="0">
                  <a:pos x="T0" y="T1"/>
                </a:cxn>
                <a:cxn ang="0">
                  <a:pos x="T2" y="T3"/>
                </a:cxn>
                <a:cxn ang="0">
                  <a:pos x="T4" y="T5"/>
                </a:cxn>
              </a:cxnLst>
              <a:rect l="0" t="0" r="r" b="b"/>
              <a:pathLst>
                <a:path w="65" h="142">
                  <a:moveTo>
                    <a:pt x="0" y="0"/>
                  </a:moveTo>
                  <a:lnTo>
                    <a:pt x="65" y="0"/>
                  </a:lnTo>
                  <a:lnTo>
                    <a:pt x="65" y="142"/>
                  </a:ln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37" name="Freeform 97"/>
            <p:cNvSpPr>
              <a:spLocks/>
            </p:cNvSpPr>
            <p:nvPr/>
          </p:nvSpPr>
          <p:spPr bwMode="auto">
            <a:xfrm>
              <a:off x="4139" y="3122"/>
              <a:ext cx="106" cy="178"/>
            </a:xfrm>
            <a:custGeom>
              <a:avLst/>
              <a:gdLst>
                <a:gd name="T0" fmla="*/ 106 w 106"/>
                <a:gd name="T1" fmla="*/ 178 h 178"/>
                <a:gd name="T2" fmla="*/ 0 w 106"/>
                <a:gd name="T3" fmla="*/ 178 h 178"/>
                <a:gd name="T4" fmla="*/ 0 w 106"/>
                <a:gd name="T5" fmla="*/ 0 h 178"/>
              </a:gdLst>
              <a:ahLst/>
              <a:cxnLst>
                <a:cxn ang="0">
                  <a:pos x="T0" y="T1"/>
                </a:cxn>
                <a:cxn ang="0">
                  <a:pos x="T2" y="T3"/>
                </a:cxn>
                <a:cxn ang="0">
                  <a:pos x="T4" y="T5"/>
                </a:cxn>
              </a:cxnLst>
              <a:rect l="0" t="0" r="r" b="b"/>
              <a:pathLst>
                <a:path w="106" h="178">
                  <a:moveTo>
                    <a:pt x="106" y="178"/>
                  </a:moveTo>
                  <a:lnTo>
                    <a:pt x="0" y="178"/>
                  </a:lnTo>
                  <a:lnTo>
                    <a:pt x="0" y="0"/>
                  </a:ln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38" name="Freeform 98"/>
            <p:cNvSpPr>
              <a:spLocks/>
            </p:cNvSpPr>
            <p:nvPr/>
          </p:nvSpPr>
          <p:spPr bwMode="auto">
            <a:xfrm>
              <a:off x="4470" y="3122"/>
              <a:ext cx="48" cy="142"/>
            </a:xfrm>
            <a:custGeom>
              <a:avLst/>
              <a:gdLst>
                <a:gd name="T0" fmla="*/ 0 w 48"/>
                <a:gd name="T1" fmla="*/ 142 h 142"/>
                <a:gd name="T2" fmla="*/ 48 w 48"/>
                <a:gd name="T3" fmla="*/ 142 h 142"/>
                <a:gd name="T4" fmla="*/ 48 w 48"/>
                <a:gd name="T5" fmla="*/ 0 h 142"/>
              </a:gdLst>
              <a:ahLst/>
              <a:cxnLst>
                <a:cxn ang="0">
                  <a:pos x="T0" y="T1"/>
                </a:cxn>
                <a:cxn ang="0">
                  <a:pos x="T2" y="T3"/>
                </a:cxn>
                <a:cxn ang="0">
                  <a:pos x="T4" y="T5"/>
                </a:cxn>
              </a:cxnLst>
              <a:rect l="0" t="0" r="r" b="b"/>
              <a:pathLst>
                <a:path w="48" h="142">
                  <a:moveTo>
                    <a:pt x="0" y="142"/>
                  </a:moveTo>
                  <a:lnTo>
                    <a:pt x="48" y="142"/>
                  </a:lnTo>
                  <a:lnTo>
                    <a:pt x="48" y="0"/>
                  </a:ln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39" name="Freeform 99"/>
            <p:cNvSpPr>
              <a:spLocks/>
            </p:cNvSpPr>
            <p:nvPr/>
          </p:nvSpPr>
          <p:spPr bwMode="auto">
            <a:xfrm>
              <a:off x="4186" y="3122"/>
              <a:ext cx="142" cy="107"/>
            </a:xfrm>
            <a:custGeom>
              <a:avLst/>
              <a:gdLst>
                <a:gd name="T0" fmla="*/ 59 w 142"/>
                <a:gd name="T1" fmla="*/ 107 h 107"/>
                <a:gd name="T2" fmla="*/ 0 w 142"/>
                <a:gd name="T3" fmla="*/ 107 h 107"/>
                <a:gd name="T4" fmla="*/ 0 w 142"/>
                <a:gd name="T5" fmla="*/ 24 h 107"/>
                <a:gd name="T6" fmla="*/ 142 w 142"/>
                <a:gd name="T7" fmla="*/ 24 h 107"/>
                <a:gd name="T8" fmla="*/ 142 w 142"/>
                <a:gd name="T9" fmla="*/ 0 h 107"/>
              </a:gdLst>
              <a:ahLst/>
              <a:cxnLst>
                <a:cxn ang="0">
                  <a:pos x="T0" y="T1"/>
                </a:cxn>
                <a:cxn ang="0">
                  <a:pos x="T2" y="T3"/>
                </a:cxn>
                <a:cxn ang="0">
                  <a:pos x="T4" y="T5"/>
                </a:cxn>
                <a:cxn ang="0">
                  <a:pos x="T6" y="T7"/>
                </a:cxn>
                <a:cxn ang="0">
                  <a:pos x="T8" y="T9"/>
                </a:cxn>
              </a:cxnLst>
              <a:rect l="0" t="0" r="r" b="b"/>
              <a:pathLst>
                <a:path w="142" h="107">
                  <a:moveTo>
                    <a:pt x="59" y="107"/>
                  </a:moveTo>
                  <a:lnTo>
                    <a:pt x="0" y="107"/>
                  </a:lnTo>
                  <a:lnTo>
                    <a:pt x="0" y="24"/>
                  </a:lnTo>
                  <a:lnTo>
                    <a:pt x="142" y="24"/>
                  </a:lnTo>
                  <a:lnTo>
                    <a:pt x="142" y="0"/>
                  </a:ln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40" name="Freeform 100"/>
            <p:cNvSpPr>
              <a:spLocks noEditPoints="1"/>
            </p:cNvSpPr>
            <p:nvPr/>
          </p:nvSpPr>
          <p:spPr bwMode="auto">
            <a:xfrm>
              <a:off x="4820" y="3193"/>
              <a:ext cx="213" cy="143"/>
            </a:xfrm>
            <a:custGeom>
              <a:avLst/>
              <a:gdLst>
                <a:gd name="T0" fmla="*/ 0 w 1143"/>
                <a:gd name="T1" fmla="*/ 0 h 762"/>
                <a:gd name="T2" fmla="*/ 0 w 1143"/>
                <a:gd name="T3" fmla="*/ 762 h 762"/>
                <a:gd name="T4" fmla="*/ 572 w 1143"/>
                <a:gd name="T5" fmla="*/ 762 h 762"/>
                <a:gd name="T6" fmla="*/ 953 w 1143"/>
                <a:gd name="T7" fmla="*/ 381 h 762"/>
                <a:gd name="T8" fmla="*/ 572 w 1143"/>
                <a:gd name="T9" fmla="*/ 0 h 762"/>
                <a:gd name="T10" fmla="*/ 572 w 1143"/>
                <a:gd name="T11" fmla="*/ 0 h 762"/>
                <a:gd name="T12" fmla="*/ 572 w 1143"/>
                <a:gd name="T13" fmla="*/ 0 h 762"/>
                <a:gd name="T14" fmla="*/ 0 w 1143"/>
                <a:gd name="T15" fmla="*/ 0 h 762"/>
                <a:gd name="T16" fmla="*/ 953 w 1143"/>
                <a:gd name="T17" fmla="*/ 381 h 762"/>
                <a:gd name="T18" fmla="*/ 1048 w 1143"/>
                <a:gd name="T19" fmla="*/ 476 h 762"/>
                <a:gd name="T20" fmla="*/ 1143 w 1143"/>
                <a:gd name="T21" fmla="*/ 381 h 762"/>
                <a:gd name="T22" fmla="*/ 1143 w 1143"/>
                <a:gd name="T23" fmla="*/ 381 h 762"/>
                <a:gd name="T24" fmla="*/ 1048 w 1143"/>
                <a:gd name="T25" fmla="*/ 286 h 762"/>
                <a:gd name="T26" fmla="*/ 953 w 1143"/>
                <a:gd name="T27" fmla="*/ 38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3" h="762">
                  <a:moveTo>
                    <a:pt x="0" y="0"/>
                  </a:moveTo>
                  <a:lnTo>
                    <a:pt x="0" y="762"/>
                  </a:lnTo>
                  <a:lnTo>
                    <a:pt x="572" y="762"/>
                  </a:lnTo>
                  <a:cubicBezTo>
                    <a:pt x="782" y="762"/>
                    <a:pt x="953" y="591"/>
                    <a:pt x="953" y="381"/>
                  </a:cubicBezTo>
                  <a:cubicBezTo>
                    <a:pt x="953" y="171"/>
                    <a:pt x="782" y="0"/>
                    <a:pt x="572" y="0"/>
                  </a:cubicBezTo>
                  <a:cubicBezTo>
                    <a:pt x="572" y="0"/>
                    <a:pt x="572" y="0"/>
                    <a:pt x="572" y="0"/>
                  </a:cubicBezTo>
                  <a:lnTo>
                    <a:pt x="572" y="0"/>
                  </a:lnTo>
                  <a:lnTo>
                    <a:pt x="0" y="0"/>
                  </a:lnTo>
                  <a:close/>
                  <a:moveTo>
                    <a:pt x="953" y="381"/>
                  </a:moveTo>
                  <a:cubicBezTo>
                    <a:pt x="953" y="434"/>
                    <a:pt x="995" y="476"/>
                    <a:pt x="1048" y="476"/>
                  </a:cubicBezTo>
                  <a:cubicBezTo>
                    <a:pt x="1101" y="476"/>
                    <a:pt x="1143" y="434"/>
                    <a:pt x="1143" y="381"/>
                  </a:cubicBezTo>
                  <a:cubicBezTo>
                    <a:pt x="1143" y="381"/>
                    <a:pt x="1143" y="381"/>
                    <a:pt x="1143" y="381"/>
                  </a:cubicBezTo>
                  <a:cubicBezTo>
                    <a:pt x="1143" y="328"/>
                    <a:pt x="1101" y="286"/>
                    <a:pt x="1048" y="286"/>
                  </a:cubicBezTo>
                  <a:cubicBezTo>
                    <a:pt x="995" y="286"/>
                    <a:pt x="953" y="328"/>
                    <a:pt x="953" y="381"/>
                  </a:cubicBezTo>
                  <a:close/>
                </a:path>
              </a:pathLst>
            </a:custGeom>
            <a:solidFill>
              <a:srgbClr val="FFFFFF"/>
            </a:solidFill>
            <a:ln w="0">
              <a:solidFill>
                <a:srgbClr val="000000"/>
              </a:solidFill>
              <a:prstDash val="solid"/>
              <a:round/>
              <a:headEnd/>
              <a:tailEnd/>
            </a:ln>
          </p:spPr>
          <p:txBody>
            <a:bodyPr/>
            <a:lstStyle/>
            <a:p>
              <a:endParaRPr lang="en-US"/>
            </a:p>
          </p:txBody>
        </p:sp>
        <p:sp>
          <p:nvSpPr>
            <p:cNvPr id="61541" name="Freeform 101"/>
            <p:cNvSpPr>
              <a:spLocks noEditPoints="1"/>
            </p:cNvSpPr>
            <p:nvPr/>
          </p:nvSpPr>
          <p:spPr bwMode="auto">
            <a:xfrm>
              <a:off x="4814" y="3193"/>
              <a:ext cx="219" cy="143"/>
            </a:xfrm>
            <a:custGeom>
              <a:avLst/>
              <a:gdLst>
                <a:gd name="T0" fmla="*/ 32 w 1175"/>
                <a:gd name="T1" fmla="*/ 0 h 762"/>
                <a:gd name="T2" fmla="*/ 32 w 1175"/>
                <a:gd name="T3" fmla="*/ 762 h 762"/>
                <a:gd name="T4" fmla="*/ 604 w 1175"/>
                <a:gd name="T5" fmla="*/ 762 h 762"/>
                <a:gd name="T6" fmla="*/ 985 w 1175"/>
                <a:gd name="T7" fmla="*/ 381 h 762"/>
                <a:gd name="T8" fmla="*/ 604 w 1175"/>
                <a:gd name="T9" fmla="*/ 0 h 762"/>
                <a:gd name="T10" fmla="*/ 604 w 1175"/>
                <a:gd name="T11" fmla="*/ 0 h 762"/>
                <a:gd name="T12" fmla="*/ 604 w 1175"/>
                <a:gd name="T13" fmla="*/ 0 h 762"/>
                <a:gd name="T14" fmla="*/ 32 w 1175"/>
                <a:gd name="T15" fmla="*/ 0 h 762"/>
                <a:gd name="T16" fmla="*/ 0 w 1175"/>
                <a:gd name="T17" fmla="*/ 191 h 762"/>
                <a:gd name="T18" fmla="*/ 32 w 1175"/>
                <a:gd name="T19" fmla="*/ 191 h 762"/>
                <a:gd name="T20" fmla="*/ 0 w 1175"/>
                <a:gd name="T21" fmla="*/ 572 h 762"/>
                <a:gd name="T22" fmla="*/ 32 w 1175"/>
                <a:gd name="T23" fmla="*/ 572 h 762"/>
                <a:gd name="T24" fmla="*/ 985 w 1175"/>
                <a:gd name="T25" fmla="*/ 381 h 762"/>
                <a:gd name="T26" fmla="*/ 1080 w 1175"/>
                <a:gd name="T27" fmla="*/ 476 h 762"/>
                <a:gd name="T28" fmla="*/ 1175 w 1175"/>
                <a:gd name="T29" fmla="*/ 381 h 762"/>
                <a:gd name="T30" fmla="*/ 1175 w 1175"/>
                <a:gd name="T31" fmla="*/ 381 h 762"/>
                <a:gd name="T32" fmla="*/ 1080 w 1175"/>
                <a:gd name="T33" fmla="*/ 286 h 762"/>
                <a:gd name="T34" fmla="*/ 985 w 1175"/>
                <a:gd name="T35" fmla="*/ 38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5" h="762">
                  <a:moveTo>
                    <a:pt x="32" y="0"/>
                  </a:moveTo>
                  <a:lnTo>
                    <a:pt x="32" y="762"/>
                  </a:lnTo>
                  <a:lnTo>
                    <a:pt x="604" y="762"/>
                  </a:lnTo>
                  <a:cubicBezTo>
                    <a:pt x="814" y="762"/>
                    <a:pt x="985" y="591"/>
                    <a:pt x="985" y="381"/>
                  </a:cubicBezTo>
                  <a:cubicBezTo>
                    <a:pt x="985" y="171"/>
                    <a:pt x="814" y="0"/>
                    <a:pt x="604" y="0"/>
                  </a:cubicBezTo>
                  <a:cubicBezTo>
                    <a:pt x="604" y="0"/>
                    <a:pt x="604" y="0"/>
                    <a:pt x="604" y="0"/>
                  </a:cubicBezTo>
                  <a:lnTo>
                    <a:pt x="604" y="0"/>
                  </a:lnTo>
                  <a:lnTo>
                    <a:pt x="32" y="0"/>
                  </a:lnTo>
                  <a:moveTo>
                    <a:pt x="0" y="191"/>
                  </a:moveTo>
                  <a:lnTo>
                    <a:pt x="32" y="191"/>
                  </a:lnTo>
                  <a:moveTo>
                    <a:pt x="0" y="572"/>
                  </a:moveTo>
                  <a:lnTo>
                    <a:pt x="32" y="572"/>
                  </a:lnTo>
                  <a:moveTo>
                    <a:pt x="985" y="381"/>
                  </a:moveTo>
                  <a:cubicBezTo>
                    <a:pt x="985" y="434"/>
                    <a:pt x="1027" y="476"/>
                    <a:pt x="1080" y="476"/>
                  </a:cubicBezTo>
                  <a:cubicBezTo>
                    <a:pt x="1133" y="476"/>
                    <a:pt x="1175" y="434"/>
                    <a:pt x="1175" y="381"/>
                  </a:cubicBezTo>
                  <a:cubicBezTo>
                    <a:pt x="1175" y="381"/>
                    <a:pt x="1175" y="381"/>
                    <a:pt x="1175" y="381"/>
                  </a:cubicBezTo>
                  <a:cubicBezTo>
                    <a:pt x="1175" y="328"/>
                    <a:pt x="1133" y="286"/>
                    <a:pt x="1080" y="286"/>
                  </a:cubicBezTo>
                  <a:cubicBezTo>
                    <a:pt x="1027" y="286"/>
                    <a:pt x="985" y="328"/>
                    <a:pt x="985" y="381"/>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42" name="Freeform 102"/>
            <p:cNvSpPr>
              <a:spLocks/>
            </p:cNvSpPr>
            <p:nvPr/>
          </p:nvSpPr>
          <p:spPr bwMode="auto">
            <a:xfrm>
              <a:off x="4707" y="3122"/>
              <a:ext cx="107" cy="178"/>
            </a:xfrm>
            <a:custGeom>
              <a:avLst/>
              <a:gdLst>
                <a:gd name="T0" fmla="*/ 107 w 107"/>
                <a:gd name="T1" fmla="*/ 178 h 178"/>
                <a:gd name="T2" fmla="*/ 0 w 107"/>
                <a:gd name="T3" fmla="*/ 178 h 178"/>
                <a:gd name="T4" fmla="*/ 0 w 107"/>
                <a:gd name="T5" fmla="*/ 0 h 178"/>
              </a:gdLst>
              <a:ahLst/>
              <a:cxnLst>
                <a:cxn ang="0">
                  <a:pos x="T0" y="T1"/>
                </a:cxn>
                <a:cxn ang="0">
                  <a:pos x="T2" y="T3"/>
                </a:cxn>
                <a:cxn ang="0">
                  <a:pos x="T4" y="T5"/>
                </a:cxn>
              </a:cxnLst>
              <a:rect l="0" t="0" r="r" b="b"/>
              <a:pathLst>
                <a:path w="107" h="178">
                  <a:moveTo>
                    <a:pt x="107" y="178"/>
                  </a:moveTo>
                  <a:lnTo>
                    <a:pt x="0" y="178"/>
                  </a:lnTo>
                  <a:lnTo>
                    <a:pt x="0" y="0"/>
                  </a:ln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43" name="Freeform 103"/>
            <p:cNvSpPr>
              <a:spLocks/>
            </p:cNvSpPr>
            <p:nvPr/>
          </p:nvSpPr>
          <p:spPr bwMode="auto">
            <a:xfrm>
              <a:off x="5039" y="3122"/>
              <a:ext cx="48" cy="142"/>
            </a:xfrm>
            <a:custGeom>
              <a:avLst/>
              <a:gdLst>
                <a:gd name="T0" fmla="*/ 0 w 48"/>
                <a:gd name="T1" fmla="*/ 142 h 142"/>
                <a:gd name="T2" fmla="*/ 48 w 48"/>
                <a:gd name="T3" fmla="*/ 142 h 142"/>
                <a:gd name="T4" fmla="*/ 48 w 48"/>
                <a:gd name="T5" fmla="*/ 0 h 142"/>
              </a:gdLst>
              <a:ahLst/>
              <a:cxnLst>
                <a:cxn ang="0">
                  <a:pos x="T0" y="T1"/>
                </a:cxn>
                <a:cxn ang="0">
                  <a:pos x="T2" y="T3"/>
                </a:cxn>
                <a:cxn ang="0">
                  <a:pos x="T4" y="T5"/>
                </a:cxn>
              </a:cxnLst>
              <a:rect l="0" t="0" r="r" b="b"/>
              <a:pathLst>
                <a:path w="48" h="142">
                  <a:moveTo>
                    <a:pt x="0" y="142"/>
                  </a:moveTo>
                  <a:lnTo>
                    <a:pt x="48" y="142"/>
                  </a:lnTo>
                  <a:lnTo>
                    <a:pt x="48" y="0"/>
                  </a:ln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44" name="Freeform 104"/>
            <p:cNvSpPr>
              <a:spLocks/>
            </p:cNvSpPr>
            <p:nvPr/>
          </p:nvSpPr>
          <p:spPr bwMode="auto">
            <a:xfrm>
              <a:off x="4755" y="3122"/>
              <a:ext cx="142" cy="107"/>
            </a:xfrm>
            <a:custGeom>
              <a:avLst/>
              <a:gdLst>
                <a:gd name="T0" fmla="*/ 59 w 142"/>
                <a:gd name="T1" fmla="*/ 107 h 107"/>
                <a:gd name="T2" fmla="*/ 0 w 142"/>
                <a:gd name="T3" fmla="*/ 107 h 107"/>
                <a:gd name="T4" fmla="*/ 0 w 142"/>
                <a:gd name="T5" fmla="*/ 24 h 107"/>
                <a:gd name="T6" fmla="*/ 142 w 142"/>
                <a:gd name="T7" fmla="*/ 24 h 107"/>
                <a:gd name="T8" fmla="*/ 142 w 142"/>
                <a:gd name="T9" fmla="*/ 0 h 107"/>
              </a:gdLst>
              <a:ahLst/>
              <a:cxnLst>
                <a:cxn ang="0">
                  <a:pos x="T0" y="T1"/>
                </a:cxn>
                <a:cxn ang="0">
                  <a:pos x="T2" y="T3"/>
                </a:cxn>
                <a:cxn ang="0">
                  <a:pos x="T4" y="T5"/>
                </a:cxn>
                <a:cxn ang="0">
                  <a:pos x="T6" y="T7"/>
                </a:cxn>
                <a:cxn ang="0">
                  <a:pos x="T8" y="T9"/>
                </a:cxn>
              </a:cxnLst>
              <a:rect l="0" t="0" r="r" b="b"/>
              <a:pathLst>
                <a:path w="142" h="107">
                  <a:moveTo>
                    <a:pt x="59" y="107"/>
                  </a:moveTo>
                  <a:lnTo>
                    <a:pt x="0" y="107"/>
                  </a:lnTo>
                  <a:lnTo>
                    <a:pt x="0" y="24"/>
                  </a:lnTo>
                  <a:lnTo>
                    <a:pt x="142" y="24"/>
                  </a:lnTo>
                  <a:lnTo>
                    <a:pt x="142" y="0"/>
                  </a:ln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45" name="Line 105"/>
            <p:cNvSpPr>
              <a:spLocks noChangeShapeType="1"/>
            </p:cNvSpPr>
            <p:nvPr/>
          </p:nvSpPr>
          <p:spPr bwMode="auto">
            <a:xfrm>
              <a:off x="3700" y="3407"/>
              <a:ext cx="32" cy="1"/>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46" name="Freeform 106"/>
            <p:cNvSpPr>
              <a:spLocks/>
            </p:cNvSpPr>
            <p:nvPr/>
          </p:nvSpPr>
          <p:spPr bwMode="auto">
            <a:xfrm>
              <a:off x="3730" y="3398"/>
              <a:ext cx="17" cy="17"/>
            </a:xfrm>
            <a:custGeom>
              <a:avLst/>
              <a:gdLst>
                <a:gd name="T0" fmla="*/ 0 w 17"/>
                <a:gd name="T1" fmla="*/ 0 h 17"/>
                <a:gd name="T2" fmla="*/ 17 w 17"/>
                <a:gd name="T3" fmla="*/ 9 h 17"/>
                <a:gd name="T4" fmla="*/ 0 w 17"/>
                <a:gd name="T5" fmla="*/ 17 h 17"/>
                <a:gd name="T6" fmla="*/ 0 w 17"/>
                <a:gd name="T7" fmla="*/ 0 h 17"/>
              </a:gdLst>
              <a:ahLst/>
              <a:cxnLst>
                <a:cxn ang="0">
                  <a:pos x="T0" y="T1"/>
                </a:cxn>
                <a:cxn ang="0">
                  <a:pos x="T2" y="T3"/>
                </a:cxn>
                <a:cxn ang="0">
                  <a:pos x="T4" y="T5"/>
                </a:cxn>
                <a:cxn ang="0">
                  <a:pos x="T6" y="T7"/>
                </a:cxn>
              </a:cxnLst>
              <a:rect l="0" t="0" r="r" b="b"/>
              <a:pathLst>
                <a:path w="17" h="17">
                  <a:moveTo>
                    <a:pt x="0" y="0"/>
                  </a:moveTo>
                  <a:lnTo>
                    <a:pt x="17" y="9"/>
                  </a:lnTo>
                  <a:lnTo>
                    <a:pt x="0" y="1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47" name="Rectangle 107"/>
            <p:cNvSpPr>
              <a:spLocks noChangeArrowheads="1"/>
            </p:cNvSpPr>
            <p:nvPr/>
          </p:nvSpPr>
          <p:spPr bwMode="auto">
            <a:xfrm>
              <a:off x="4375" y="3355"/>
              <a:ext cx="19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ltLang="en-US" sz="1200" b="1">
                  <a:solidFill>
                    <a:srgbClr val="000000"/>
                  </a:solidFill>
                </a:rPr>
                <a:t>7400</a:t>
              </a:r>
              <a:endParaRPr lang="en-GB" altLang="en-US">
                <a:latin typeface="Verdana" panose="020B0604030504040204" pitchFamily="34" charset="0"/>
              </a:endParaRPr>
            </a:p>
          </p:txBody>
        </p:sp>
      </p:grpSp>
      <p:graphicFrame>
        <p:nvGraphicFramePr>
          <p:cNvPr id="61573" name="Object 133"/>
          <p:cNvGraphicFramePr>
            <a:graphicFrameLocks noChangeAspect="1"/>
          </p:cNvGraphicFramePr>
          <p:nvPr/>
        </p:nvGraphicFramePr>
        <p:xfrm>
          <a:off x="4648200" y="3733800"/>
          <a:ext cx="1265238" cy="915988"/>
        </p:xfrm>
        <a:graphic>
          <a:graphicData uri="http://schemas.openxmlformats.org/presentationml/2006/ole">
            <mc:AlternateContent xmlns:mc="http://schemas.openxmlformats.org/markup-compatibility/2006">
              <mc:Choice xmlns:v="urn:schemas-microsoft-com:vml" Requires="v">
                <p:oleObj spid="_x0000_s6534" name="Visio" r:id="rId12" imgW="1265530" imgH="915924" progId="Visio.Drawing.6">
                  <p:embed/>
                </p:oleObj>
              </mc:Choice>
              <mc:Fallback>
                <p:oleObj name="Visio" r:id="rId12" imgW="1265530" imgH="915924" progId="Visio.Drawing.6">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48200" y="3733800"/>
                        <a:ext cx="1265238"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74" name="Object 134"/>
          <p:cNvGraphicFramePr>
            <a:graphicFrameLocks noChangeAspect="1"/>
          </p:cNvGraphicFramePr>
          <p:nvPr/>
        </p:nvGraphicFramePr>
        <p:xfrm>
          <a:off x="6324600" y="3733800"/>
          <a:ext cx="1265238" cy="915988"/>
        </p:xfrm>
        <a:graphic>
          <a:graphicData uri="http://schemas.openxmlformats.org/presentationml/2006/ole">
            <mc:AlternateContent xmlns:mc="http://schemas.openxmlformats.org/markup-compatibility/2006">
              <mc:Choice xmlns:v="urn:schemas-microsoft-com:vml" Requires="v">
                <p:oleObj spid="_x0000_s6535" name="Visio" r:id="rId14" imgW="1265530" imgH="915924" progId="Visio.Drawing.6">
                  <p:embed/>
                </p:oleObj>
              </mc:Choice>
              <mc:Fallback>
                <p:oleObj name="Visio" r:id="rId14" imgW="1265530" imgH="915924" progId="Visio.Drawing.6">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324600" y="3733800"/>
                        <a:ext cx="1265238"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75" name="Object 135"/>
          <p:cNvGraphicFramePr>
            <a:graphicFrameLocks noChangeAspect="1"/>
          </p:cNvGraphicFramePr>
          <p:nvPr/>
        </p:nvGraphicFramePr>
        <p:xfrm>
          <a:off x="8077200" y="3733800"/>
          <a:ext cx="1265238" cy="915988"/>
        </p:xfrm>
        <a:graphic>
          <a:graphicData uri="http://schemas.openxmlformats.org/presentationml/2006/ole">
            <mc:AlternateContent xmlns:mc="http://schemas.openxmlformats.org/markup-compatibility/2006">
              <mc:Choice xmlns:v="urn:schemas-microsoft-com:vml" Requires="v">
                <p:oleObj spid="_x0000_s6536" name="Visio" r:id="rId16" imgW="1265530" imgH="915924" progId="Visio.Drawing.6">
                  <p:embed/>
                </p:oleObj>
              </mc:Choice>
              <mc:Fallback>
                <p:oleObj name="Visio" r:id="rId16" imgW="1265530" imgH="915924" progId="Visio.Drawing.6">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077200" y="3733800"/>
                        <a:ext cx="1265238"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76" name="Object 136"/>
          <p:cNvGraphicFramePr>
            <a:graphicFrameLocks noChangeAspect="1"/>
          </p:cNvGraphicFramePr>
          <p:nvPr/>
        </p:nvGraphicFramePr>
        <p:xfrm>
          <a:off x="7315201" y="5638800"/>
          <a:ext cx="1293813" cy="285750"/>
        </p:xfrm>
        <a:graphic>
          <a:graphicData uri="http://schemas.openxmlformats.org/presentationml/2006/ole">
            <mc:AlternateContent xmlns:mc="http://schemas.openxmlformats.org/markup-compatibility/2006">
              <mc:Choice xmlns:v="urn:schemas-microsoft-com:vml" Requires="v">
                <p:oleObj spid="_x0000_s6537" name="Visio" r:id="rId18" imgW="1293266" imgH="285598" progId="Visio.Drawing.6">
                  <p:embed/>
                </p:oleObj>
              </mc:Choice>
              <mc:Fallback>
                <p:oleObj name="Visio" r:id="rId18" imgW="1293266" imgH="285598" progId="Visio.Drawing.6">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315201" y="5638800"/>
                        <a:ext cx="1293813"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1"/>
          <p:cNvSpPr/>
          <p:nvPr/>
        </p:nvSpPr>
        <p:spPr>
          <a:xfrm>
            <a:off x="7847012" y="2588181"/>
            <a:ext cx="1095172" cy="369332"/>
          </a:xfrm>
          <a:prstGeom prst="rect">
            <a:avLst/>
          </a:prstGeom>
        </p:spPr>
        <p:txBody>
          <a:bodyPr wrap="none">
            <a:spAutoFit/>
          </a:bodyPr>
          <a:lstStyle/>
          <a:p>
            <a:r>
              <a:rPr lang="en-US" b="1" dirty="0">
                <a:solidFill>
                  <a:srgbClr val="008888"/>
                </a:solidFill>
                <a:latin typeface="Times-Bold"/>
              </a:rPr>
              <a:t>inverter</a:t>
            </a:r>
            <a:r>
              <a:rPr lang="en-US" dirty="0">
                <a:solidFill>
                  <a:srgbClr val="000000"/>
                </a:solidFill>
                <a:latin typeface="Times-Roman"/>
              </a:rPr>
              <a:t>.</a:t>
            </a:r>
            <a:endParaRPr lang="en-US" dirty="0"/>
          </a:p>
        </p:txBody>
      </p:sp>
    </p:spTree>
    <p:extLst>
      <p:ext uri="{BB962C8B-B14F-4D97-AF65-F5344CB8AC3E}">
        <p14:creationId xmlns:p14="http://schemas.microsoft.com/office/powerpoint/2010/main" val="25349925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altLang="en-US" sz="3200"/>
              <a:t>Combinational Circuits</a:t>
            </a:r>
          </a:p>
        </p:txBody>
      </p:sp>
      <p:sp>
        <p:nvSpPr>
          <p:cNvPr id="22531" name="Rectangle 3"/>
          <p:cNvSpPr>
            <a:spLocks noGrp="1" noChangeArrowheads="1"/>
          </p:cNvSpPr>
          <p:nvPr>
            <p:ph idx="1"/>
          </p:nvPr>
        </p:nvSpPr>
        <p:spPr/>
        <p:txBody>
          <a:bodyPr/>
          <a:lstStyle/>
          <a:p>
            <a:pPr>
              <a:lnSpc>
                <a:spcPct val="90000"/>
              </a:lnSpc>
            </a:pPr>
            <a:r>
              <a:rPr lang="en-GB" altLang="en-US" sz="2800"/>
              <a:t>Combination of Logic Gates</a:t>
            </a:r>
          </a:p>
          <a:p>
            <a:pPr>
              <a:lnSpc>
                <a:spcPct val="90000"/>
              </a:lnSpc>
            </a:pPr>
            <a:r>
              <a:rPr lang="en-GB" altLang="en-US" sz="2800"/>
              <a:t>Adder Combinational Circuit</a:t>
            </a:r>
          </a:p>
        </p:txBody>
      </p:sp>
    </p:spTree>
    <p:extLst>
      <p:ext uri="{BB962C8B-B14F-4D97-AF65-F5344CB8AC3E}">
        <p14:creationId xmlns:p14="http://schemas.microsoft.com/office/powerpoint/2010/main" val="10106720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47918" y="3124878"/>
            <a:ext cx="9690997" cy="3300873"/>
          </a:xfrm>
          <a:prstGeom prst="rect">
            <a:avLst/>
          </a:prstGeom>
        </p:spPr>
      </p:pic>
      <p:sp>
        <p:nvSpPr>
          <p:cNvPr id="67586" name="Rectangle 2"/>
          <p:cNvSpPr>
            <a:spLocks noGrp="1" noChangeArrowheads="1"/>
          </p:cNvSpPr>
          <p:nvPr>
            <p:ph type="title"/>
          </p:nvPr>
        </p:nvSpPr>
        <p:spPr/>
        <p:txBody>
          <a:bodyPr/>
          <a:lstStyle/>
          <a:p>
            <a:r>
              <a:rPr lang="en-US" altLang="en-US" sz="3200"/>
              <a:t>Adder Combinational Circuit</a:t>
            </a:r>
          </a:p>
        </p:txBody>
      </p:sp>
      <p:grpSp>
        <p:nvGrpSpPr>
          <p:cNvPr id="67588" name="Group 4"/>
          <p:cNvGrpSpPr>
            <a:grpSpLocks noChangeAspect="1"/>
          </p:cNvGrpSpPr>
          <p:nvPr/>
        </p:nvGrpSpPr>
        <p:grpSpPr bwMode="auto">
          <a:xfrm>
            <a:off x="7543804" y="57997"/>
            <a:ext cx="4476008" cy="3199103"/>
            <a:chOff x="3600" y="2016"/>
            <a:chExt cx="1930" cy="1379"/>
          </a:xfrm>
        </p:grpSpPr>
        <p:sp>
          <p:nvSpPr>
            <p:cNvPr id="67589" name="AutoShape 5"/>
            <p:cNvSpPr>
              <a:spLocks noChangeAspect="1" noChangeArrowheads="1" noTextEdit="1"/>
            </p:cNvSpPr>
            <p:nvPr/>
          </p:nvSpPr>
          <p:spPr bwMode="auto">
            <a:xfrm>
              <a:off x="3600" y="2016"/>
              <a:ext cx="1912" cy="1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7590" name="Freeform 6"/>
            <p:cNvSpPr>
              <a:spLocks/>
            </p:cNvSpPr>
            <p:nvPr/>
          </p:nvSpPr>
          <p:spPr bwMode="auto">
            <a:xfrm>
              <a:off x="4768" y="2081"/>
              <a:ext cx="222" cy="177"/>
            </a:xfrm>
            <a:custGeom>
              <a:avLst/>
              <a:gdLst>
                <a:gd name="T0" fmla="*/ 0 w 794"/>
                <a:gd name="T1" fmla="*/ 0 h 635"/>
                <a:gd name="T2" fmla="*/ 0 w 794"/>
                <a:gd name="T3" fmla="*/ 635 h 635"/>
                <a:gd name="T4" fmla="*/ 0 w 794"/>
                <a:gd name="T5" fmla="*/ 635 h 635"/>
                <a:gd name="T6" fmla="*/ 345 w 794"/>
                <a:gd name="T7" fmla="*/ 635 h 635"/>
                <a:gd name="T8" fmla="*/ 794 w 794"/>
                <a:gd name="T9" fmla="*/ 318 h 635"/>
                <a:gd name="T10" fmla="*/ 345 w 794"/>
                <a:gd name="T11" fmla="*/ 0 h 635"/>
                <a:gd name="T12" fmla="*/ 345 w 794"/>
                <a:gd name="T13" fmla="*/ 0 h 635"/>
                <a:gd name="T14" fmla="*/ 0 w 794"/>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4" h="635">
                  <a:moveTo>
                    <a:pt x="0" y="0"/>
                  </a:moveTo>
                  <a:cubicBezTo>
                    <a:pt x="85" y="204"/>
                    <a:pt x="85" y="432"/>
                    <a:pt x="0" y="635"/>
                  </a:cubicBezTo>
                  <a:lnTo>
                    <a:pt x="0" y="635"/>
                  </a:lnTo>
                  <a:lnTo>
                    <a:pt x="345" y="635"/>
                  </a:lnTo>
                  <a:cubicBezTo>
                    <a:pt x="535" y="604"/>
                    <a:pt x="701" y="487"/>
                    <a:pt x="794" y="318"/>
                  </a:cubicBezTo>
                  <a:cubicBezTo>
                    <a:pt x="701" y="149"/>
                    <a:pt x="535" y="31"/>
                    <a:pt x="345" y="0"/>
                  </a:cubicBezTo>
                  <a:lnTo>
                    <a:pt x="345" y="0"/>
                  </a:lnTo>
                  <a:lnTo>
                    <a:pt x="0" y="0"/>
                  </a:lnTo>
                  <a:close/>
                </a:path>
              </a:pathLst>
            </a:custGeom>
            <a:solidFill>
              <a:schemeClr val="hlink"/>
            </a:solidFill>
            <a:ln w="0">
              <a:solidFill>
                <a:srgbClr val="000000"/>
              </a:solidFill>
              <a:prstDash val="solid"/>
              <a:round/>
              <a:headEnd/>
              <a:tailEnd/>
            </a:ln>
          </p:spPr>
          <p:txBody>
            <a:bodyPr/>
            <a:lstStyle/>
            <a:p>
              <a:endParaRPr lang="en-US"/>
            </a:p>
          </p:txBody>
        </p:sp>
        <p:sp>
          <p:nvSpPr>
            <p:cNvPr id="67591" name="Freeform 7"/>
            <p:cNvSpPr>
              <a:spLocks noEditPoints="1"/>
            </p:cNvSpPr>
            <p:nvPr/>
          </p:nvSpPr>
          <p:spPr bwMode="auto">
            <a:xfrm>
              <a:off x="4733" y="2081"/>
              <a:ext cx="287" cy="177"/>
            </a:xfrm>
            <a:custGeom>
              <a:avLst/>
              <a:gdLst>
                <a:gd name="T0" fmla="*/ 127 w 1032"/>
                <a:gd name="T1" fmla="*/ 0 h 635"/>
                <a:gd name="T2" fmla="*/ 127 w 1032"/>
                <a:gd name="T3" fmla="*/ 635 h 635"/>
                <a:gd name="T4" fmla="*/ 127 w 1032"/>
                <a:gd name="T5" fmla="*/ 635 h 635"/>
                <a:gd name="T6" fmla="*/ 472 w 1032"/>
                <a:gd name="T7" fmla="*/ 635 h 635"/>
                <a:gd name="T8" fmla="*/ 921 w 1032"/>
                <a:gd name="T9" fmla="*/ 318 h 635"/>
                <a:gd name="T10" fmla="*/ 472 w 1032"/>
                <a:gd name="T11" fmla="*/ 0 h 635"/>
                <a:gd name="T12" fmla="*/ 472 w 1032"/>
                <a:gd name="T13" fmla="*/ 0 h 635"/>
                <a:gd name="T14" fmla="*/ 127 w 1032"/>
                <a:gd name="T15" fmla="*/ 0 h 635"/>
                <a:gd name="T16" fmla="*/ 1032 w 1032"/>
                <a:gd name="T17" fmla="*/ 318 h 635"/>
                <a:gd name="T18" fmla="*/ 921 w 1032"/>
                <a:gd name="T19" fmla="*/ 318 h 635"/>
                <a:gd name="T20" fmla="*/ 16 w 1032"/>
                <a:gd name="T21" fmla="*/ 159 h 635"/>
                <a:gd name="T22" fmla="*/ 175 w 1032"/>
                <a:gd name="T23" fmla="*/ 159 h 635"/>
                <a:gd name="T24" fmla="*/ 16 w 1032"/>
                <a:gd name="T25" fmla="*/ 477 h 635"/>
                <a:gd name="T26" fmla="*/ 175 w 1032"/>
                <a:gd name="T27" fmla="*/ 477 h 635"/>
                <a:gd name="T28" fmla="*/ 0 w 1032"/>
                <a:gd name="T29" fmla="*/ 0 h 635"/>
                <a:gd name="T30" fmla="*/ 0 w 1032"/>
                <a:gd name="T31" fmla="*/ 63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32" h="635">
                  <a:moveTo>
                    <a:pt x="127" y="0"/>
                  </a:moveTo>
                  <a:cubicBezTo>
                    <a:pt x="212" y="204"/>
                    <a:pt x="212" y="432"/>
                    <a:pt x="127" y="635"/>
                  </a:cubicBezTo>
                  <a:lnTo>
                    <a:pt x="127" y="635"/>
                  </a:lnTo>
                  <a:lnTo>
                    <a:pt x="472" y="635"/>
                  </a:lnTo>
                  <a:cubicBezTo>
                    <a:pt x="662" y="604"/>
                    <a:pt x="828" y="487"/>
                    <a:pt x="921" y="318"/>
                  </a:cubicBezTo>
                  <a:cubicBezTo>
                    <a:pt x="828" y="149"/>
                    <a:pt x="662" y="31"/>
                    <a:pt x="472" y="0"/>
                  </a:cubicBezTo>
                  <a:lnTo>
                    <a:pt x="472" y="0"/>
                  </a:lnTo>
                  <a:lnTo>
                    <a:pt x="127" y="0"/>
                  </a:lnTo>
                  <a:moveTo>
                    <a:pt x="1032" y="318"/>
                  </a:moveTo>
                  <a:lnTo>
                    <a:pt x="921" y="318"/>
                  </a:lnTo>
                  <a:moveTo>
                    <a:pt x="16" y="159"/>
                  </a:moveTo>
                  <a:lnTo>
                    <a:pt x="175" y="159"/>
                  </a:lnTo>
                  <a:moveTo>
                    <a:pt x="16" y="477"/>
                  </a:moveTo>
                  <a:lnTo>
                    <a:pt x="175" y="477"/>
                  </a:lnTo>
                  <a:moveTo>
                    <a:pt x="0" y="0"/>
                  </a:moveTo>
                  <a:cubicBezTo>
                    <a:pt x="85" y="204"/>
                    <a:pt x="85" y="432"/>
                    <a:pt x="0" y="635"/>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592" name="Freeform 8"/>
            <p:cNvSpPr>
              <a:spLocks/>
            </p:cNvSpPr>
            <p:nvPr/>
          </p:nvSpPr>
          <p:spPr bwMode="auto">
            <a:xfrm>
              <a:off x="4202" y="2222"/>
              <a:ext cx="221" cy="177"/>
            </a:xfrm>
            <a:custGeom>
              <a:avLst/>
              <a:gdLst>
                <a:gd name="T0" fmla="*/ 0 w 794"/>
                <a:gd name="T1" fmla="*/ 0 h 635"/>
                <a:gd name="T2" fmla="*/ 0 w 794"/>
                <a:gd name="T3" fmla="*/ 635 h 635"/>
                <a:gd name="T4" fmla="*/ 0 w 794"/>
                <a:gd name="T5" fmla="*/ 635 h 635"/>
                <a:gd name="T6" fmla="*/ 345 w 794"/>
                <a:gd name="T7" fmla="*/ 635 h 635"/>
                <a:gd name="T8" fmla="*/ 794 w 794"/>
                <a:gd name="T9" fmla="*/ 318 h 635"/>
                <a:gd name="T10" fmla="*/ 345 w 794"/>
                <a:gd name="T11" fmla="*/ 0 h 635"/>
                <a:gd name="T12" fmla="*/ 345 w 794"/>
                <a:gd name="T13" fmla="*/ 0 h 635"/>
                <a:gd name="T14" fmla="*/ 0 w 794"/>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4" h="635">
                  <a:moveTo>
                    <a:pt x="0" y="0"/>
                  </a:moveTo>
                  <a:cubicBezTo>
                    <a:pt x="85" y="204"/>
                    <a:pt x="85" y="432"/>
                    <a:pt x="0" y="635"/>
                  </a:cubicBezTo>
                  <a:lnTo>
                    <a:pt x="0" y="635"/>
                  </a:lnTo>
                  <a:lnTo>
                    <a:pt x="345" y="635"/>
                  </a:lnTo>
                  <a:cubicBezTo>
                    <a:pt x="535" y="604"/>
                    <a:pt x="701" y="487"/>
                    <a:pt x="794" y="318"/>
                  </a:cubicBezTo>
                  <a:cubicBezTo>
                    <a:pt x="701" y="149"/>
                    <a:pt x="535" y="31"/>
                    <a:pt x="345" y="0"/>
                  </a:cubicBezTo>
                  <a:lnTo>
                    <a:pt x="345" y="0"/>
                  </a:lnTo>
                  <a:lnTo>
                    <a:pt x="0" y="0"/>
                  </a:lnTo>
                  <a:close/>
                </a:path>
              </a:pathLst>
            </a:custGeom>
            <a:solidFill>
              <a:schemeClr val="hlink"/>
            </a:solidFill>
            <a:ln w="0">
              <a:solidFill>
                <a:srgbClr val="000000"/>
              </a:solidFill>
              <a:prstDash val="solid"/>
              <a:round/>
              <a:headEnd/>
              <a:tailEnd/>
            </a:ln>
          </p:spPr>
          <p:txBody>
            <a:bodyPr/>
            <a:lstStyle/>
            <a:p>
              <a:endParaRPr lang="en-US"/>
            </a:p>
          </p:txBody>
        </p:sp>
        <p:sp>
          <p:nvSpPr>
            <p:cNvPr id="67593" name="Freeform 9"/>
            <p:cNvSpPr>
              <a:spLocks noEditPoints="1"/>
            </p:cNvSpPr>
            <p:nvPr/>
          </p:nvSpPr>
          <p:spPr bwMode="auto">
            <a:xfrm>
              <a:off x="4167" y="2222"/>
              <a:ext cx="287" cy="177"/>
            </a:xfrm>
            <a:custGeom>
              <a:avLst/>
              <a:gdLst>
                <a:gd name="T0" fmla="*/ 127 w 1032"/>
                <a:gd name="T1" fmla="*/ 0 h 635"/>
                <a:gd name="T2" fmla="*/ 127 w 1032"/>
                <a:gd name="T3" fmla="*/ 635 h 635"/>
                <a:gd name="T4" fmla="*/ 127 w 1032"/>
                <a:gd name="T5" fmla="*/ 635 h 635"/>
                <a:gd name="T6" fmla="*/ 472 w 1032"/>
                <a:gd name="T7" fmla="*/ 635 h 635"/>
                <a:gd name="T8" fmla="*/ 921 w 1032"/>
                <a:gd name="T9" fmla="*/ 318 h 635"/>
                <a:gd name="T10" fmla="*/ 472 w 1032"/>
                <a:gd name="T11" fmla="*/ 0 h 635"/>
                <a:gd name="T12" fmla="*/ 472 w 1032"/>
                <a:gd name="T13" fmla="*/ 0 h 635"/>
                <a:gd name="T14" fmla="*/ 127 w 1032"/>
                <a:gd name="T15" fmla="*/ 0 h 635"/>
                <a:gd name="T16" fmla="*/ 1032 w 1032"/>
                <a:gd name="T17" fmla="*/ 318 h 635"/>
                <a:gd name="T18" fmla="*/ 921 w 1032"/>
                <a:gd name="T19" fmla="*/ 318 h 635"/>
                <a:gd name="T20" fmla="*/ 16 w 1032"/>
                <a:gd name="T21" fmla="*/ 159 h 635"/>
                <a:gd name="T22" fmla="*/ 175 w 1032"/>
                <a:gd name="T23" fmla="*/ 159 h 635"/>
                <a:gd name="T24" fmla="*/ 16 w 1032"/>
                <a:gd name="T25" fmla="*/ 477 h 635"/>
                <a:gd name="T26" fmla="*/ 175 w 1032"/>
                <a:gd name="T27" fmla="*/ 477 h 635"/>
                <a:gd name="T28" fmla="*/ 0 w 1032"/>
                <a:gd name="T29" fmla="*/ 0 h 635"/>
                <a:gd name="T30" fmla="*/ 0 w 1032"/>
                <a:gd name="T31" fmla="*/ 63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32" h="635">
                  <a:moveTo>
                    <a:pt x="127" y="0"/>
                  </a:moveTo>
                  <a:cubicBezTo>
                    <a:pt x="212" y="204"/>
                    <a:pt x="212" y="432"/>
                    <a:pt x="127" y="635"/>
                  </a:cubicBezTo>
                  <a:lnTo>
                    <a:pt x="127" y="635"/>
                  </a:lnTo>
                  <a:lnTo>
                    <a:pt x="472" y="635"/>
                  </a:lnTo>
                  <a:cubicBezTo>
                    <a:pt x="662" y="604"/>
                    <a:pt x="828" y="487"/>
                    <a:pt x="921" y="318"/>
                  </a:cubicBezTo>
                  <a:cubicBezTo>
                    <a:pt x="828" y="149"/>
                    <a:pt x="662" y="31"/>
                    <a:pt x="472" y="0"/>
                  </a:cubicBezTo>
                  <a:lnTo>
                    <a:pt x="472" y="0"/>
                  </a:lnTo>
                  <a:lnTo>
                    <a:pt x="127" y="0"/>
                  </a:lnTo>
                  <a:moveTo>
                    <a:pt x="1032" y="318"/>
                  </a:moveTo>
                  <a:lnTo>
                    <a:pt x="921" y="318"/>
                  </a:lnTo>
                  <a:moveTo>
                    <a:pt x="16" y="159"/>
                  </a:moveTo>
                  <a:lnTo>
                    <a:pt x="175" y="159"/>
                  </a:lnTo>
                  <a:moveTo>
                    <a:pt x="16" y="477"/>
                  </a:moveTo>
                  <a:lnTo>
                    <a:pt x="175" y="477"/>
                  </a:lnTo>
                  <a:moveTo>
                    <a:pt x="0" y="0"/>
                  </a:moveTo>
                  <a:cubicBezTo>
                    <a:pt x="85" y="204"/>
                    <a:pt x="85" y="432"/>
                    <a:pt x="0" y="635"/>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594" name="Freeform 10"/>
            <p:cNvSpPr>
              <a:spLocks/>
            </p:cNvSpPr>
            <p:nvPr/>
          </p:nvSpPr>
          <p:spPr bwMode="auto">
            <a:xfrm>
              <a:off x="4202" y="2647"/>
              <a:ext cx="221" cy="177"/>
            </a:xfrm>
            <a:custGeom>
              <a:avLst/>
              <a:gdLst>
                <a:gd name="T0" fmla="*/ 0 w 794"/>
                <a:gd name="T1" fmla="*/ 0 h 635"/>
                <a:gd name="T2" fmla="*/ 0 w 794"/>
                <a:gd name="T3" fmla="*/ 635 h 635"/>
                <a:gd name="T4" fmla="*/ 476 w 794"/>
                <a:gd name="T5" fmla="*/ 635 h 635"/>
                <a:gd name="T6" fmla="*/ 794 w 794"/>
                <a:gd name="T7" fmla="*/ 318 h 635"/>
                <a:gd name="T8" fmla="*/ 476 w 794"/>
                <a:gd name="T9" fmla="*/ 0 h 635"/>
                <a:gd name="T10" fmla="*/ 476 w 794"/>
                <a:gd name="T11" fmla="*/ 0 h 635"/>
                <a:gd name="T12" fmla="*/ 476 w 794"/>
                <a:gd name="T13" fmla="*/ 0 h 635"/>
                <a:gd name="T14" fmla="*/ 0 w 794"/>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4" h="635">
                  <a:moveTo>
                    <a:pt x="0" y="0"/>
                  </a:moveTo>
                  <a:lnTo>
                    <a:pt x="0" y="635"/>
                  </a:lnTo>
                  <a:lnTo>
                    <a:pt x="476" y="635"/>
                  </a:lnTo>
                  <a:cubicBezTo>
                    <a:pt x="652" y="635"/>
                    <a:pt x="794" y="493"/>
                    <a:pt x="794" y="318"/>
                  </a:cubicBezTo>
                  <a:cubicBezTo>
                    <a:pt x="794" y="142"/>
                    <a:pt x="652" y="0"/>
                    <a:pt x="476" y="0"/>
                  </a:cubicBezTo>
                  <a:cubicBezTo>
                    <a:pt x="476" y="0"/>
                    <a:pt x="476" y="0"/>
                    <a:pt x="476" y="0"/>
                  </a:cubicBezTo>
                  <a:lnTo>
                    <a:pt x="476" y="0"/>
                  </a:lnTo>
                  <a:lnTo>
                    <a:pt x="0" y="0"/>
                  </a:lnTo>
                  <a:close/>
                </a:path>
              </a:pathLst>
            </a:custGeom>
            <a:solidFill>
              <a:schemeClr val="hlink"/>
            </a:solidFill>
            <a:ln w="0">
              <a:solidFill>
                <a:srgbClr val="000000"/>
              </a:solidFill>
              <a:prstDash val="solid"/>
              <a:round/>
              <a:headEnd/>
              <a:tailEnd/>
            </a:ln>
          </p:spPr>
          <p:txBody>
            <a:bodyPr/>
            <a:lstStyle/>
            <a:p>
              <a:endParaRPr lang="en-US"/>
            </a:p>
          </p:txBody>
        </p:sp>
        <p:sp>
          <p:nvSpPr>
            <p:cNvPr id="67595" name="Freeform 11"/>
            <p:cNvSpPr>
              <a:spLocks noEditPoints="1"/>
            </p:cNvSpPr>
            <p:nvPr/>
          </p:nvSpPr>
          <p:spPr bwMode="auto">
            <a:xfrm>
              <a:off x="4171" y="2647"/>
              <a:ext cx="283" cy="177"/>
            </a:xfrm>
            <a:custGeom>
              <a:avLst/>
              <a:gdLst>
                <a:gd name="T0" fmla="*/ 111 w 1016"/>
                <a:gd name="T1" fmla="*/ 0 h 635"/>
                <a:gd name="T2" fmla="*/ 111 w 1016"/>
                <a:gd name="T3" fmla="*/ 635 h 635"/>
                <a:gd name="T4" fmla="*/ 587 w 1016"/>
                <a:gd name="T5" fmla="*/ 635 h 635"/>
                <a:gd name="T6" fmla="*/ 905 w 1016"/>
                <a:gd name="T7" fmla="*/ 318 h 635"/>
                <a:gd name="T8" fmla="*/ 587 w 1016"/>
                <a:gd name="T9" fmla="*/ 0 h 635"/>
                <a:gd name="T10" fmla="*/ 587 w 1016"/>
                <a:gd name="T11" fmla="*/ 0 h 635"/>
                <a:gd name="T12" fmla="*/ 587 w 1016"/>
                <a:gd name="T13" fmla="*/ 0 h 635"/>
                <a:gd name="T14" fmla="*/ 111 w 1016"/>
                <a:gd name="T15" fmla="*/ 0 h 635"/>
                <a:gd name="T16" fmla="*/ 1016 w 1016"/>
                <a:gd name="T17" fmla="*/ 318 h 635"/>
                <a:gd name="T18" fmla="*/ 905 w 1016"/>
                <a:gd name="T19" fmla="*/ 318 h 635"/>
                <a:gd name="T20" fmla="*/ 0 w 1016"/>
                <a:gd name="T21" fmla="*/ 159 h 635"/>
                <a:gd name="T22" fmla="*/ 111 w 1016"/>
                <a:gd name="T23" fmla="*/ 159 h 635"/>
                <a:gd name="T24" fmla="*/ 0 w 1016"/>
                <a:gd name="T25" fmla="*/ 477 h 635"/>
                <a:gd name="T26" fmla="*/ 111 w 1016"/>
                <a:gd name="T27" fmla="*/ 477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16" h="635">
                  <a:moveTo>
                    <a:pt x="111" y="0"/>
                  </a:moveTo>
                  <a:lnTo>
                    <a:pt x="111" y="635"/>
                  </a:lnTo>
                  <a:lnTo>
                    <a:pt x="587" y="635"/>
                  </a:lnTo>
                  <a:cubicBezTo>
                    <a:pt x="763" y="635"/>
                    <a:pt x="905" y="493"/>
                    <a:pt x="905" y="318"/>
                  </a:cubicBezTo>
                  <a:cubicBezTo>
                    <a:pt x="905" y="142"/>
                    <a:pt x="763" y="0"/>
                    <a:pt x="587" y="0"/>
                  </a:cubicBezTo>
                  <a:cubicBezTo>
                    <a:pt x="587" y="0"/>
                    <a:pt x="587" y="0"/>
                    <a:pt x="587" y="0"/>
                  </a:cubicBezTo>
                  <a:lnTo>
                    <a:pt x="587" y="0"/>
                  </a:lnTo>
                  <a:lnTo>
                    <a:pt x="111" y="0"/>
                  </a:lnTo>
                  <a:moveTo>
                    <a:pt x="1016" y="318"/>
                  </a:moveTo>
                  <a:lnTo>
                    <a:pt x="905" y="318"/>
                  </a:lnTo>
                  <a:moveTo>
                    <a:pt x="0" y="159"/>
                  </a:moveTo>
                  <a:lnTo>
                    <a:pt x="111" y="159"/>
                  </a:lnTo>
                  <a:moveTo>
                    <a:pt x="0" y="477"/>
                  </a:moveTo>
                  <a:lnTo>
                    <a:pt x="111" y="477"/>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596" name="Freeform 12"/>
            <p:cNvSpPr>
              <a:spLocks/>
            </p:cNvSpPr>
            <p:nvPr/>
          </p:nvSpPr>
          <p:spPr bwMode="auto">
            <a:xfrm>
              <a:off x="4202" y="2930"/>
              <a:ext cx="221" cy="177"/>
            </a:xfrm>
            <a:custGeom>
              <a:avLst/>
              <a:gdLst>
                <a:gd name="T0" fmla="*/ 0 w 794"/>
                <a:gd name="T1" fmla="*/ 0 h 635"/>
                <a:gd name="T2" fmla="*/ 0 w 794"/>
                <a:gd name="T3" fmla="*/ 635 h 635"/>
                <a:gd name="T4" fmla="*/ 476 w 794"/>
                <a:gd name="T5" fmla="*/ 635 h 635"/>
                <a:gd name="T6" fmla="*/ 794 w 794"/>
                <a:gd name="T7" fmla="*/ 318 h 635"/>
                <a:gd name="T8" fmla="*/ 476 w 794"/>
                <a:gd name="T9" fmla="*/ 0 h 635"/>
                <a:gd name="T10" fmla="*/ 476 w 794"/>
                <a:gd name="T11" fmla="*/ 0 h 635"/>
                <a:gd name="T12" fmla="*/ 476 w 794"/>
                <a:gd name="T13" fmla="*/ 0 h 635"/>
                <a:gd name="T14" fmla="*/ 0 w 794"/>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4" h="635">
                  <a:moveTo>
                    <a:pt x="0" y="0"/>
                  </a:moveTo>
                  <a:lnTo>
                    <a:pt x="0" y="635"/>
                  </a:lnTo>
                  <a:lnTo>
                    <a:pt x="476" y="635"/>
                  </a:lnTo>
                  <a:cubicBezTo>
                    <a:pt x="652" y="635"/>
                    <a:pt x="794" y="493"/>
                    <a:pt x="794" y="318"/>
                  </a:cubicBezTo>
                  <a:cubicBezTo>
                    <a:pt x="794" y="142"/>
                    <a:pt x="652" y="0"/>
                    <a:pt x="476" y="0"/>
                  </a:cubicBezTo>
                  <a:cubicBezTo>
                    <a:pt x="476" y="0"/>
                    <a:pt x="476" y="0"/>
                    <a:pt x="476" y="0"/>
                  </a:cubicBezTo>
                  <a:lnTo>
                    <a:pt x="476" y="0"/>
                  </a:lnTo>
                  <a:lnTo>
                    <a:pt x="0" y="0"/>
                  </a:lnTo>
                  <a:close/>
                </a:path>
              </a:pathLst>
            </a:custGeom>
            <a:solidFill>
              <a:schemeClr val="hlink"/>
            </a:solidFill>
            <a:ln w="0">
              <a:solidFill>
                <a:srgbClr val="000000"/>
              </a:solidFill>
              <a:prstDash val="solid"/>
              <a:round/>
              <a:headEnd/>
              <a:tailEnd/>
            </a:ln>
          </p:spPr>
          <p:txBody>
            <a:bodyPr/>
            <a:lstStyle/>
            <a:p>
              <a:endParaRPr lang="en-US"/>
            </a:p>
          </p:txBody>
        </p:sp>
        <p:sp>
          <p:nvSpPr>
            <p:cNvPr id="67597" name="Freeform 13"/>
            <p:cNvSpPr>
              <a:spLocks noEditPoints="1"/>
            </p:cNvSpPr>
            <p:nvPr/>
          </p:nvSpPr>
          <p:spPr bwMode="auto">
            <a:xfrm>
              <a:off x="4171" y="2930"/>
              <a:ext cx="283" cy="177"/>
            </a:xfrm>
            <a:custGeom>
              <a:avLst/>
              <a:gdLst>
                <a:gd name="T0" fmla="*/ 111 w 1016"/>
                <a:gd name="T1" fmla="*/ 0 h 635"/>
                <a:gd name="T2" fmla="*/ 111 w 1016"/>
                <a:gd name="T3" fmla="*/ 635 h 635"/>
                <a:gd name="T4" fmla="*/ 587 w 1016"/>
                <a:gd name="T5" fmla="*/ 635 h 635"/>
                <a:gd name="T6" fmla="*/ 905 w 1016"/>
                <a:gd name="T7" fmla="*/ 318 h 635"/>
                <a:gd name="T8" fmla="*/ 587 w 1016"/>
                <a:gd name="T9" fmla="*/ 0 h 635"/>
                <a:gd name="T10" fmla="*/ 587 w 1016"/>
                <a:gd name="T11" fmla="*/ 0 h 635"/>
                <a:gd name="T12" fmla="*/ 587 w 1016"/>
                <a:gd name="T13" fmla="*/ 0 h 635"/>
                <a:gd name="T14" fmla="*/ 111 w 1016"/>
                <a:gd name="T15" fmla="*/ 0 h 635"/>
                <a:gd name="T16" fmla="*/ 1016 w 1016"/>
                <a:gd name="T17" fmla="*/ 318 h 635"/>
                <a:gd name="T18" fmla="*/ 905 w 1016"/>
                <a:gd name="T19" fmla="*/ 318 h 635"/>
                <a:gd name="T20" fmla="*/ 0 w 1016"/>
                <a:gd name="T21" fmla="*/ 159 h 635"/>
                <a:gd name="T22" fmla="*/ 111 w 1016"/>
                <a:gd name="T23" fmla="*/ 159 h 635"/>
                <a:gd name="T24" fmla="*/ 0 w 1016"/>
                <a:gd name="T25" fmla="*/ 477 h 635"/>
                <a:gd name="T26" fmla="*/ 111 w 1016"/>
                <a:gd name="T27" fmla="*/ 477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16" h="635">
                  <a:moveTo>
                    <a:pt x="111" y="0"/>
                  </a:moveTo>
                  <a:lnTo>
                    <a:pt x="111" y="635"/>
                  </a:lnTo>
                  <a:lnTo>
                    <a:pt x="587" y="635"/>
                  </a:lnTo>
                  <a:cubicBezTo>
                    <a:pt x="763" y="635"/>
                    <a:pt x="905" y="493"/>
                    <a:pt x="905" y="318"/>
                  </a:cubicBezTo>
                  <a:cubicBezTo>
                    <a:pt x="905" y="142"/>
                    <a:pt x="763" y="0"/>
                    <a:pt x="587" y="0"/>
                  </a:cubicBezTo>
                  <a:cubicBezTo>
                    <a:pt x="587" y="0"/>
                    <a:pt x="587" y="0"/>
                    <a:pt x="587" y="0"/>
                  </a:cubicBezTo>
                  <a:lnTo>
                    <a:pt x="587" y="0"/>
                  </a:lnTo>
                  <a:lnTo>
                    <a:pt x="111" y="0"/>
                  </a:lnTo>
                  <a:moveTo>
                    <a:pt x="1016" y="318"/>
                  </a:moveTo>
                  <a:lnTo>
                    <a:pt x="905" y="318"/>
                  </a:lnTo>
                  <a:moveTo>
                    <a:pt x="0" y="159"/>
                  </a:moveTo>
                  <a:lnTo>
                    <a:pt x="111" y="159"/>
                  </a:lnTo>
                  <a:moveTo>
                    <a:pt x="0" y="477"/>
                  </a:moveTo>
                  <a:lnTo>
                    <a:pt x="111" y="477"/>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598" name="Freeform 14"/>
            <p:cNvSpPr>
              <a:spLocks/>
            </p:cNvSpPr>
            <p:nvPr/>
          </p:nvSpPr>
          <p:spPr bwMode="auto">
            <a:xfrm>
              <a:off x="4202" y="3213"/>
              <a:ext cx="221" cy="177"/>
            </a:xfrm>
            <a:custGeom>
              <a:avLst/>
              <a:gdLst>
                <a:gd name="T0" fmla="*/ 0 w 794"/>
                <a:gd name="T1" fmla="*/ 0 h 635"/>
                <a:gd name="T2" fmla="*/ 0 w 794"/>
                <a:gd name="T3" fmla="*/ 635 h 635"/>
                <a:gd name="T4" fmla="*/ 476 w 794"/>
                <a:gd name="T5" fmla="*/ 635 h 635"/>
                <a:gd name="T6" fmla="*/ 794 w 794"/>
                <a:gd name="T7" fmla="*/ 318 h 635"/>
                <a:gd name="T8" fmla="*/ 476 w 794"/>
                <a:gd name="T9" fmla="*/ 0 h 635"/>
                <a:gd name="T10" fmla="*/ 476 w 794"/>
                <a:gd name="T11" fmla="*/ 0 h 635"/>
                <a:gd name="T12" fmla="*/ 476 w 794"/>
                <a:gd name="T13" fmla="*/ 0 h 635"/>
                <a:gd name="T14" fmla="*/ 0 w 794"/>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4" h="635">
                  <a:moveTo>
                    <a:pt x="0" y="0"/>
                  </a:moveTo>
                  <a:lnTo>
                    <a:pt x="0" y="635"/>
                  </a:lnTo>
                  <a:lnTo>
                    <a:pt x="476" y="635"/>
                  </a:lnTo>
                  <a:cubicBezTo>
                    <a:pt x="652" y="635"/>
                    <a:pt x="794" y="493"/>
                    <a:pt x="794" y="318"/>
                  </a:cubicBezTo>
                  <a:cubicBezTo>
                    <a:pt x="794" y="142"/>
                    <a:pt x="652" y="0"/>
                    <a:pt x="476" y="0"/>
                  </a:cubicBezTo>
                  <a:cubicBezTo>
                    <a:pt x="476" y="0"/>
                    <a:pt x="476" y="0"/>
                    <a:pt x="476" y="0"/>
                  </a:cubicBezTo>
                  <a:lnTo>
                    <a:pt x="476" y="0"/>
                  </a:lnTo>
                  <a:lnTo>
                    <a:pt x="0" y="0"/>
                  </a:lnTo>
                  <a:close/>
                </a:path>
              </a:pathLst>
            </a:custGeom>
            <a:solidFill>
              <a:schemeClr val="hlink"/>
            </a:solidFill>
            <a:ln w="0">
              <a:solidFill>
                <a:srgbClr val="000000"/>
              </a:solidFill>
              <a:prstDash val="solid"/>
              <a:round/>
              <a:headEnd/>
              <a:tailEnd/>
            </a:ln>
          </p:spPr>
          <p:txBody>
            <a:bodyPr/>
            <a:lstStyle/>
            <a:p>
              <a:endParaRPr lang="en-US"/>
            </a:p>
          </p:txBody>
        </p:sp>
        <p:sp>
          <p:nvSpPr>
            <p:cNvPr id="67599" name="Freeform 15"/>
            <p:cNvSpPr>
              <a:spLocks noEditPoints="1"/>
            </p:cNvSpPr>
            <p:nvPr/>
          </p:nvSpPr>
          <p:spPr bwMode="auto">
            <a:xfrm>
              <a:off x="4171" y="3213"/>
              <a:ext cx="283" cy="177"/>
            </a:xfrm>
            <a:custGeom>
              <a:avLst/>
              <a:gdLst>
                <a:gd name="T0" fmla="*/ 111 w 1016"/>
                <a:gd name="T1" fmla="*/ 0 h 635"/>
                <a:gd name="T2" fmla="*/ 111 w 1016"/>
                <a:gd name="T3" fmla="*/ 635 h 635"/>
                <a:gd name="T4" fmla="*/ 587 w 1016"/>
                <a:gd name="T5" fmla="*/ 635 h 635"/>
                <a:gd name="T6" fmla="*/ 905 w 1016"/>
                <a:gd name="T7" fmla="*/ 318 h 635"/>
                <a:gd name="T8" fmla="*/ 587 w 1016"/>
                <a:gd name="T9" fmla="*/ 0 h 635"/>
                <a:gd name="T10" fmla="*/ 587 w 1016"/>
                <a:gd name="T11" fmla="*/ 0 h 635"/>
                <a:gd name="T12" fmla="*/ 587 w 1016"/>
                <a:gd name="T13" fmla="*/ 0 h 635"/>
                <a:gd name="T14" fmla="*/ 111 w 1016"/>
                <a:gd name="T15" fmla="*/ 0 h 635"/>
                <a:gd name="T16" fmla="*/ 1016 w 1016"/>
                <a:gd name="T17" fmla="*/ 318 h 635"/>
                <a:gd name="T18" fmla="*/ 905 w 1016"/>
                <a:gd name="T19" fmla="*/ 318 h 635"/>
                <a:gd name="T20" fmla="*/ 0 w 1016"/>
                <a:gd name="T21" fmla="*/ 159 h 635"/>
                <a:gd name="T22" fmla="*/ 111 w 1016"/>
                <a:gd name="T23" fmla="*/ 159 h 635"/>
                <a:gd name="T24" fmla="*/ 0 w 1016"/>
                <a:gd name="T25" fmla="*/ 477 h 635"/>
                <a:gd name="T26" fmla="*/ 111 w 1016"/>
                <a:gd name="T27" fmla="*/ 477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16" h="635">
                  <a:moveTo>
                    <a:pt x="111" y="0"/>
                  </a:moveTo>
                  <a:lnTo>
                    <a:pt x="111" y="635"/>
                  </a:lnTo>
                  <a:lnTo>
                    <a:pt x="587" y="635"/>
                  </a:lnTo>
                  <a:cubicBezTo>
                    <a:pt x="763" y="635"/>
                    <a:pt x="905" y="493"/>
                    <a:pt x="905" y="318"/>
                  </a:cubicBezTo>
                  <a:cubicBezTo>
                    <a:pt x="905" y="142"/>
                    <a:pt x="763" y="0"/>
                    <a:pt x="587" y="0"/>
                  </a:cubicBezTo>
                  <a:cubicBezTo>
                    <a:pt x="587" y="0"/>
                    <a:pt x="587" y="0"/>
                    <a:pt x="587" y="0"/>
                  </a:cubicBezTo>
                  <a:lnTo>
                    <a:pt x="587" y="0"/>
                  </a:lnTo>
                  <a:lnTo>
                    <a:pt x="111" y="0"/>
                  </a:lnTo>
                  <a:moveTo>
                    <a:pt x="1016" y="318"/>
                  </a:moveTo>
                  <a:lnTo>
                    <a:pt x="905" y="318"/>
                  </a:lnTo>
                  <a:moveTo>
                    <a:pt x="0" y="159"/>
                  </a:moveTo>
                  <a:lnTo>
                    <a:pt x="111" y="159"/>
                  </a:lnTo>
                  <a:moveTo>
                    <a:pt x="0" y="477"/>
                  </a:moveTo>
                  <a:lnTo>
                    <a:pt x="111" y="477"/>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00" name="Freeform 16"/>
            <p:cNvSpPr>
              <a:spLocks/>
            </p:cNvSpPr>
            <p:nvPr/>
          </p:nvSpPr>
          <p:spPr bwMode="auto">
            <a:xfrm>
              <a:off x="4768" y="2930"/>
              <a:ext cx="222" cy="177"/>
            </a:xfrm>
            <a:custGeom>
              <a:avLst/>
              <a:gdLst>
                <a:gd name="T0" fmla="*/ 0 w 794"/>
                <a:gd name="T1" fmla="*/ 0 h 635"/>
                <a:gd name="T2" fmla="*/ 0 w 794"/>
                <a:gd name="T3" fmla="*/ 635 h 635"/>
                <a:gd name="T4" fmla="*/ 0 w 794"/>
                <a:gd name="T5" fmla="*/ 635 h 635"/>
                <a:gd name="T6" fmla="*/ 345 w 794"/>
                <a:gd name="T7" fmla="*/ 635 h 635"/>
                <a:gd name="T8" fmla="*/ 794 w 794"/>
                <a:gd name="T9" fmla="*/ 318 h 635"/>
                <a:gd name="T10" fmla="*/ 345 w 794"/>
                <a:gd name="T11" fmla="*/ 0 h 635"/>
                <a:gd name="T12" fmla="*/ 345 w 794"/>
                <a:gd name="T13" fmla="*/ 0 h 635"/>
                <a:gd name="T14" fmla="*/ 0 w 794"/>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4" h="635">
                  <a:moveTo>
                    <a:pt x="0" y="0"/>
                  </a:moveTo>
                  <a:cubicBezTo>
                    <a:pt x="85" y="204"/>
                    <a:pt x="85" y="432"/>
                    <a:pt x="0" y="635"/>
                  </a:cubicBezTo>
                  <a:lnTo>
                    <a:pt x="0" y="635"/>
                  </a:lnTo>
                  <a:lnTo>
                    <a:pt x="345" y="635"/>
                  </a:lnTo>
                  <a:cubicBezTo>
                    <a:pt x="535" y="604"/>
                    <a:pt x="701" y="487"/>
                    <a:pt x="794" y="318"/>
                  </a:cubicBezTo>
                  <a:cubicBezTo>
                    <a:pt x="701" y="149"/>
                    <a:pt x="535" y="31"/>
                    <a:pt x="345" y="0"/>
                  </a:cubicBezTo>
                  <a:lnTo>
                    <a:pt x="345" y="0"/>
                  </a:lnTo>
                  <a:lnTo>
                    <a:pt x="0" y="0"/>
                  </a:lnTo>
                  <a:close/>
                </a:path>
              </a:pathLst>
            </a:custGeom>
            <a:solidFill>
              <a:schemeClr val="hlink"/>
            </a:solidFill>
            <a:ln w="0">
              <a:solidFill>
                <a:srgbClr val="000000"/>
              </a:solidFill>
              <a:prstDash val="solid"/>
              <a:round/>
              <a:headEnd/>
              <a:tailEnd/>
            </a:ln>
          </p:spPr>
          <p:txBody>
            <a:bodyPr/>
            <a:lstStyle/>
            <a:p>
              <a:endParaRPr lang="en-US"/>
            </a:p>
          </p:txBody>
        </p:sp>
        <p:sp>
          <p:nvSpPr>
            <p:cNvPr id="67601" name="Freeform 17"/>
            <p:cNvSpPr>
              <a:spLocks noEditPoints="1"/>
            </p:cNvSpPr>
            <p:nvPr/>
          </p:nvSpPr>
          <p:spPr bwMode="auto">
            <a:xfrm>
              <a:off x="4737" y="2930"/>
              <a:ext cx="283" cy="177"/>
            </a:xfrm>
            <a:custGeom>
              <a:avLst/>
              <a:gdLst>
                <a:gd name="T0" fmla="*/ 111 w 1016"/>
                <a:gd name="T1" fmla="*/ 0 h 635"/>
                <a:gd name="T2" fmla="*/ 111 w 1016"/>
                <a:gd name="T3" fmla="*/ 635 h 635"/>
                <a:gd name="T4" fmla="*/ 111 w 1016"/>
                <a:gd name="T5" fmla="*/ 635 h 635"/>
                <a:gd name="T6" fmla="*/ 456 w 1016"/>
                <a:gd name="T7" fmla="*/ 635 h 635"/>
                <a:gd name="T8" fmla="*/ 905 w 1016"/>
                <a:gd name="T9" fmla="*/ 318 h 635"/>
                <a:gd name="T10" fmla="*/ 456 w 1016"/>
                <a:gd name="T11" fmla="*/ 0 h 635"/>
                <a:gd name="T12" fmla="*/ 456 w 1016"/>
                <a:gd name="T13" fmla="*/ 0 h 635"/>
                <a:gd name="T14" fmla="*/ 111 w 1016"/>
                <a:gd name="T15" fmla="*/ 0 h 635"/>
                <a:gd name="T16" fmla="*/ 1016 w 1016"/>
                <a:gd name="T17" fmla="*/ 318 h 635"/>
                <a:gd name="T18" fmla="*/ 905 w 1016"/>
                <a:gd name="T19" fmla="*/ 318 h 635"/>
                <a:gd name="T20" fmla="*/ 0 w 1016"/>
                <a:gd name="T21" fmla="*/ 159 h 635"/>
                <a:gd name="T22" fmla="*/ 159 w 1016"/>
                <a:gd name="T23" fmla="*/ 159 h 635"/>
                <a:gd name="T24" fmla="*/ 0 w 1016"/>
                <a:gd name="T25" fmla="*/ 318 h 635"/>
                <a:gd name="T26" fmla="*/ 175 w 1016"/>
                <a:gd name="T27" fmla="*/ 318 h 635"/>
                <a:gd name="T28" fmla="*/ 0 w 1016"/>
                <a:gd name="T29" fmla="*/ 477 h 635"/>
                <a:gd name="T30" fmla="*/ 159 w 1016"/>
                <a:gd name="T31" fmla="*/ 477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6" h="635">
                  <a:moveTo>
                    <a:pt x="111" y="0"/>
                  </a:moveTo>
                  <a:cubicBezTo>
                    <a:pt x="196" y="204"/>
                    <a:pt x="196" y="432"/>
                    <a:pt x="111" y="635"/>
                  </a:cubicBezTo>
                  <a:lnTo>
                    <a:pt x="111" y="635"/>
                  </a:lnTo>
                  <a:lnTo>
                    <a:pt x="456" y="635"/>
                  </a:lnTo>
                  <a:cubicBezTo>
                    <a:pt x="646" y="604"/>
                    <a:pt x="812" y="487"/>
                    <a:pt x="905" y="318"/>
                  </a:cubicBezTo>
                  <a:cubicBezTo>
                    <a:pt x="812" y="149"/>
                    <a:pt x="646" y="31"/>
                    <a:pt x="456" y="0"/>
                  </a:cubicBezTo>
                  <a:lnTo>
                    <a:pt x="456" y="0"/>
                  </a:lnTo>
                  <a:lnTo>
                    <a:pt x="111" y="0"/>
                  </a:lnTo>
                  <a:moveTo>
                    <a:pt x="1016" y="318"/>
                  </a:moveTo>
                  <a:lnTo>
                    <a:pt x="905" y="318"/>
                  </a:lnTo>
                  <a:moveTo>
                    <a:pt x="0" y="159"/>
                  </a:moveTo>
                  <a:lnTo>
                    <a:pt x="159" y="159"/>
                  </a:lnTo>
                  <a:moveTo>
                    <a:pt x="0" y="318"/>
                  </a:moveTo>
                  <a:lnTo>
                    <a:pt x="175" y="318"/>
                  </a:lnTo>
                  <a:moveTo>
                    <a:pt x="0" y="477"/>
                  </a:moveTo>
                  <a:lnTo>
                    <a:pt x="159" y="477"/>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02" name="Freeform 18"/>
            <p:cNvSpPr>
              <a:spLocks/>
            </p:cNvSpPr>
            <p:nvPr/>
          </p:nvSpPr>
          <p:spPr bwMode="auto">
            <a:xfrm>
              <a:off x="4454" y="3063"/>
              <a:ext cx="283" cy="239"/>
            </a:xfrm>
            <a:custGeom>
              <a:avLst/>
              <a:gdLst>
                <a:gd name="T0" fmla="*/ 0 w 283"/>
                <a:gd name="T1" fmla="*/ 239 h 239"/>
                <a:gd name="T2" fmla="*/ 142 w 283"/>
                <a:gd name="T3" fmla="*/ 239 h 239"/>
                <a:gd name="T4" fmla="*/ 142 w 283"/>
                <a:gd name="T5" fmla="*/ 0 h 239"/>
                <a:gd name="T6" fmla="*/ 283 w 283"/>
                <a:gd name="T7" fmla="*/ 0 h 239"/>
              </a:gdLst>
              <a:ahLst/>
              <a:cxnLst>
                <a:cxn ang="0">
                  <a:pos x="T0" y="T1"/>
                </a:cxn>
                <a:cxn ang="0">
                  <a:pos x="T2" y="T3"/>
                </a:cxn>
                <a:cxn ang="0">
                  <a:pos x="T4" y="T5"/>
                </a:cxn>
                <a:cxn ang="0">
                  <a:pos x="T6" y="T7"/>
                </a:cxn>
              </a:cxnLst>
              <a:rect l="0" t="0" r="r" b="b"/>
              <a:pathLst>
                <a:path w="283" h="239">
                  <a:moveTo>
                    <a:pt x="0" y="239"/>
                  </a:moveTo>
                  <a:lnTo>
                    <a:pt x="142" y="239"/>
                  </a:lnTo>
                  <a:lnTo>
                    <a:pt x="142" y="0"/>
                  </a:lnTo>
                  <a:lnTo>
                    <a:pt x="283"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03" name="Freeform 19"/>
            <p:cNvSpPr>
              <a:spLocks/>
            </p:cNvSpPr>
            <p:nvPr/>
          </p:nvSpPr>
          <p:spPr bwMode="auto">
            <a:xfrm>
              <a:off x="4454" y="2736"/>
              <a:ext cx="283" cy="238"/>
            </a:xfrm>
            <a:custGeom>
              <a:avLst/>
              <a:gdLst>
                <a:gd name="T0" fmla="*/ 0 w 283"/>
                <a:gd name="T1" fmla="*/ 0 h 238"/>
                <a:gd name="T2" fmla="*/ 142 w 283"/>
                <a:gd name="T3" fmla="*/ 0 h 238"/>
                <a:gd name="T4" fmla="*/ 142 w 283"/>
                <a:gd name="T5" fmla="*/ 238 h 238"/>
                <a:gd name="T6" fmla="*/ 283 w 283"/>
                <a:gd name="T7" fmla="*/ 238 h 238"/>
              </a:gdLst>
              <a:ahLst/>
              <a:cxnLst>
                <a:cxn ang="0">
                  <a:pos x="T0" y="T1"/>
                </a:cxn>
                <a:cxn ang="0">
                  <a:pos x="T2" y="T3"/>
                </a:cxn>
                <a:cxn ang="0">
                  <a:pos x="T4" y="T5"/>
                </a:cxn>
                <a:cxn ang="0">
                  <a:pos x="T6" y="T7"/>
                </a:cxn>
              </a:cxnLst>
              <a:rect l="0" t="0" r="r" b="b"/>
              <a:pathLst>
                <a:path w="283" h="238">
                  <a:moveTo>
                    <a:pt x="0" y="0"/>
                  </a:moveTo>
                  <a:lnTo>
                    <a:pt x="142" y="0"/>
                  </a:lnTo>
                  <a:lnTo>
                    <a:pt x="142" y="238"/>
                  </a:lnTo>
                  <a:lnTo>
                    <a:pt x="283" y="238"/>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04" name="Line 20"/>
            <p:cNvSpPr>
              <a:spLocks noChangeShapeType="1"/>
            </p:cNvSpPr>
            <p:nvPr/>
          </p:nvSpPr>
          <p:spPr bwMode="auto">
            <a:xfrm>
              <a:off x="4454" y="3019"/>
              <a:ext cx="283"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05" name="Freeform 21"/>
            <p:cNvSpPr>
              <a:spLocks/>
            </p:cNvSpPr>
            <p:nvPr/>
          </p:nvSpPr>
          <p:spPr bwMode="auto">
            <a:xfrm>
              <a:off x="4454" y="2214"/>
              <a:ext cx="283" cy="97"/>
            </a:xfrm>
            <a:custGeom>
              <a:avLst/>
              <a:gdLst>
                <a:gd name="T0" fmla="*/ 0 w 283"/>
                <a:gd name="T1" fmla="*/ 97 h 97"/>
                <a:gd name="T2" fmla="*/ 142 w 283"/>
                <a:gd name="T3" fmla="*/ 97 h 97"/>
                <a:gd name="T4" fmla="*/ 142 w 283"/>
                <a:gd name="T5" fmla="*/ 0 h 97"/>
                <a:gd name="T6" fmla="*/ 283 w 283"/>
                <a:gd name="T7" fmla="*/ 0 h 97"/>
              </a:gdLst>
              <a:ahLst/>
              <a:cxnLst>
                <a:cxn ang="0">
                  <a:pos x="T0" y="T1"/>
                </a:cxn>
                <a:cxn ang="0">
                  <a:pos x="T2" y="T3"/>
                </a:cxn>
                <a:cxn ang="0">
                  <a:pos x="T4" y="T5"/>
                </a:cxn>
                <a:cxn ang="0">
                  <a:pos x="T6" y="T7"/>
                </a:cxn>
              </a:cxnLst>
              <a:rect l="0" t="0" r="r" b="b"/>
              <a:pathLst>
                <a:path w="283" h="97">
                  <a:moveTo>
                    <a:pt x="0" y="97"/>
                  </a:moveTo>
                  <a:lnTo>
                    <a:pt x="142" y="97"/>
                  </a:lnTo>
                  <a:lnTo>
                    <a:pt x="142" y="0"/>
                  </a:lnTo>
                  <a:lnTo>
                    <a:pt x="283"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06" name="Freeform 22"/>
            <p:cNvSpPr>
              <a:spLocks/>
            </p:cNvSpPr>
            <p:nvPr/>
          </p:nvSpPr>
          <p:spPr bwMode="auto">
            <a:xfrm>
              <a:off x="3605" y="2028"/>
              <a:ext cx="1132" cy="97"/>
            </a:xfrm>
            <a:custGeom>
              <a:avLst/>
              <a:gdLst>
                <a:gd name="T0" fmla="*/ 0 w 1132"/>
                <a:gd name="T1" fmla="*/ 0 h 97"/>
                <a:gd name="T2" fmla="*/ 566 w 1132"/>
                <a:gd name="T3" fmla="*/ 0 h 97"/>
                <a:gd name="T4" fmla="*/ 566 w 1132"/>
                <a:gd name="T5" fmla="*/ 97 h 97"/>
                <a:gd name="T6" fmla="*/ 1132 w 1132"/>
                <a:gd name="T7" fmla="*/ 97 h 97"/>
              </a:gdLst>
              <a:ahLst/>
              <a:cxnLst>
                <a:cxn ang="0">
                  <a:pos x="T0" y="T1"/>
                </a:cxn>
                <a:cxn ang="0">
                  <a:pos x="T2" y="T3"/>
                </a:cxn>
                <a:cxn ang="0">
                  <a:pos x="T4" y="T5"/>
                </a:cxn>
                <a:cxn ang="0">
                  <a:pos x="T6" y="T7"/>
                </a:cxn>
              </a:cxnLst>
              <a:rect l="0" t="0" r="r" b="b"/>
              <a:pathLst>
                <a:path w="1132" h="97">
                  <a:moveTo>
                    <a:pt x="0" y="0"/>
                  </a:moveTo>
                  <a:lnTo>
                    <a:pt x="566" y="0"/>
                  </a:lnTo>
                  <a:lnTo>
                    <a:pt x="566" y="97"/>
                  </a:lnTo>
                  <a:lnTo>
                    <a:pt x="1132" y="97"/>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07" name="Freeform 23"/>
            <p:cNvSpPr>
              <a:spLocks/>
            </p:cNvSpPr>
            <p:nvPr/>
          </p:nvSpPr>
          <p:spPr bwMode="auto">
            <a:xfrm>
              <a:off x="3605" y="2169"/>
              <a:ext cx="566" cy="98"/>
            </a:xfrm>
            <a:custGeom>
              <a:avLst/>
              <a:gdLst>
                <a:gd name="T0" fmla="*/ 0 w 566"/>
                <a:gd name="T1" fmla="*/ 0 h 98"/>
                <a:gd name="T2" fmla="*/ 283 w 566"/>
                <a:gd name="T3" fmla="*/ 0 h 98"/>
                <a:gd name="T4" fmla="*/ 283 w 566"/>
                <a:gd name="T5" fmla="*/ 98 h 98"/>
                <a:gd name="T6" fmla="*/ 566 w 566"/>
                <a:gd name="T7" fmla="*/ 98 h 98"/>
              </a:gdLst>
              <a:ahLst/>
              <a:cxnLst>
                <a:cxn ang="0">
                  <a:pos x="T0" y="T1"/>
                </a:cxn>
                <a:cxn ang="0">
                  <a:pos x="T2" y="T3"/>
                </a:cxn>
                <a:cxn ang="0">
                  <a:pos x="T4" y="T5"/>
                </a:cxn>
                <a:cxn ang="0">
                  <a:pos x="T6" y="T7"/>
                </a:cxn>
              </a:cxnLst>
              <a:rect l="0" t="0" r="r" b="b"/>
              <a:pathLst>
                <a:path w="566" h="98">
                  <a:moveTo>
                    <a:pt x="0" y="0"/>
                  </a:moveTo>
                  <a:lnTo>
                    <a:pt x="283" y="0"/>
                  </a:lnTo>
                  <a:lnTo>
                    <a:pt x="283" y="98"/>
                  </a:lnTo>
                  <a:lnTo>
                    <a:pt x="566" y="98"/>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08" name="Freeform 24"/>
            <p:cNvSpPr>
              <a:spLocks/>
            </p:cNvSpPr>
            <p:nvPr/>
          </p:nvSpPr>
          <p:spPr bwMode="auto">
            <a:xfrm>
              <a:off x="3747" y="2028"/>
              <a:ext cx="424" cy="1318"/>
            </a:xfrm>
            <a:custGeom>
              <a:avLst/>
              <a:gdLst>
                <a:gd name="T0" fmla="*/ 424 w 424"/>
                <a:gd name="T1" fmla="*/ 1318 h 1318"/>
                <a:gd name="T2" fmla="*/ 0 w 424"/>
                <a:gd name="T3" fmla="*/ 1318 h 1318"/>
                <a:gd name="T4" fmla="*/ 0 w 424"/>
                <a:gd name="T5" fmla="*/ 0 h 1318"/>
              </a:gdLst>
              <a:ahLst/>
              <a:cxnLst>
                <a:cxn ang="0">
                  <a:pos x="T0" y="T1"/>
                </a:cxn>
                <a:cxn ang="0">
                  <a:pos x="T2" y="T3"/>
                </a:cxn>
                <a:cxn ang="0">
                  <a:pos x="T4" y="T5"/>
                </a:cxn>
              </a:cxnLst>
              <a:rect l="0" t="0" r="r" b="b"/>
              <a:pathLst>
                <a:path w="424" h="1318">
                  <a:moveTo>
                    <a:pt x="424" y="1318"/>
                  </a:moveTo>
                  <a:lnTo>
                    <a:pt x="0" y="1318"/>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09" name="Freeform 25"/>
            <p:cNvSpPr>
              <a:spLocks/>
            </p:cNvSpPr>
            <p:nvPr/>
          </p:nvSpPr>
          <p:spPr bwMode="auto">
            <a:xfrm>
              <a:off x="3747" y="3062"/>
              <a:ext cx="424" cy="1"/>
            </a:xfrm>
            <a:custGeom>
              <a:avLst/>
              <a:gdLst>
                <a:gd name="T0" fmla="*/ 424 w 424"/>
                <a:gd name="T1" fmla="*/ 1 h 1"/>
                <a:gd name="T2" fmla="*/ 0 w 424"/>
                <a:gd name="T3" fmla="*/ 1 h 1"/>
                <a:gd name="T4" fmla="*/ 0 w 424"/>
                <a:gd name="T5" fmla="*/ 0 h 1"/>
              </a:gdLst>
              <a:ahLst/>
              <a:cxnLst>
                <a:cxn ang="0">
                  <a:pos x="T0" y="T1"/>
                </a:cxn>
                <a:cxn ang="0">
                  <a:pos x="T2" y="T3"/>
                </a:cxn>
                <a:cxn ang="0">
                  <a:pos x="T4" y="T5"/>
                </a:cxn>
              </a:cxnLst>
              <a:rect l="0" t="0" r="r" b="b"/>
              <a:pathLst>
                <a:path w="424" h="1">
                  <a:moveTo>
                    <a:pt x="424" y="1"/>
                  </a:moveTo>
                  <a:lnTo>
                    <a:pt x="0" y="1"/>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10" name="Freeform 26"/>
            <p:cNvSpPr>
              <a:spLocks/>
            </p:cNvSpPr>
            <p:nvPr/>
          </p:nvSpPr>
          <p:spPr bwMode="auto">
            <a:xfrm>
              <a:off x="3888" y="2355"/>
              <a:ext cx="283" cy="903"/>
            </a:xfrm>
            <a:custGeom>
              <a:avLst/>
              <a:gdLst>
                <a:gd name="T0" fmla="*/ 283 w 283"/>
                <a:gd name="T1" fmla="*/ 0 h 903"/>
                <a:gd name="T2" fmla="*/ 0 w 283"/>
                <a:gd name="T3" fmla="*/ 0 h 903"/>
                <a:gd name="T4" fmla="*/ 0 w 283"/>
                <a:gd name="T5" fmla="*/ 903 h 903"/>
                <a:gd name="T6" fmla="*/ 283 w 283"/>
                <a:gd name="T7" fmla="*/ 903 h 903"/>
              </a:gdLst>
              <a:ahLst/>
              <a:cxnLst>
                <a:cxn ang="0">
                  <a:pos x="T0" y="T1"/>
                </a:cxn>
                <a:cxn ang="0">
                  <a:pos x="T2" y="T3"/>
                </a:cxn>
                <a:cxn ang="0">
                  <a:pos x="T4" y="T5"/>
                </a:cxn>
                <a:cxn ang="0">
                  <a:pos x="T6" y="T7"/>
                </a:cxn>
              </a:cxnLst>
              <a:rect l="0" t="0" r="r" b="b"/>
              <a:pathLst>
                <a:path w="283" h="903">
                  <a:moveTo>
                    <a:pt x="283" y="0"/>
                  </a:moveTo>
                  <a:lnTo>
                    <a:pt x="0" y="0"/>
                  </a:lnTo>
                  <a:lnTo>
                    <a:pt x="0" y="903"/>
                  </a:lnTo>
                  <a:lnTo>
                    <a:pt x="283" y="903"/>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11" name="Freeform 27"/>
            <p:cNvSpPr>
              <a:spLocks/>
            </p:cNvSpPr>
            <p:nvPr/>
          </p:nvSpPr>
          <p:spPr bwMode="auto">
            <a:xfrm>
              <a:off x="3888" y="2780"/>
              <a:ext cx="283" cy="26"/>
            </a:xfrm>
            <a:custGeom>
              <a:avLst/>
              <a:gdLst>
                <a:gd name="T0" fmla="*/ 283 w 283"/>
                <a:gd name="T1" fmla="*/ 0 h 26"/>
                <a:gd name="T2" fmla="*/ 0 w 283"/>
                <a:gd name="T3" fmla="*/ 0 h 26"/>
                <a:gd name="T4" fmla="*/ 0 w 283"/>
                <a:gd name="T5" fmla="*/ 26 h 26"/>
              </a:gdLst>
              <a:ahLst/>
              <a:cxnLst>
                <a:cxn ang="0">
                  <a:pos x="T0" y="T1"/>
                </a:cxn>
                <a:cxn ang="0">
                  <a:pos x="T2" y="T3"/>
                </a:cxn>
                <a:cxn ang="0">
                  <a:pos x="T4" y="T5"/>
                </a:cxn>
              </a:cxnLst>
              <a:rect l="0" t="0" r="r" b="b"/>
              <a:pathLst>
                <a:path w="283" h="26">
                  <a:moveTo>
                    <a:pt x="283" y="0"/>
                  </a:moveTo>
                  <a:lnTo>
                    <a:pt x="0" y="0"/>
                  </a:lnTo>
                  <a:lnTo>
                    <a:pt x="0" y="26"/>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12" name="Freeform 28"/>
            <p:cNvSpPr>
              <a:spLocks/>
            </p:cNvSpPr>
            <p:nvPr/>
          </p:nvSpPr>
          <p:spPr bwMode="auto">
            <a:xfrm>
              <a:off x="4030" y="2275"/>
              <a:ext cx="141" cy="699"/>
            </a:xfrm>
            <a:custGeom>
              <a:avLst/>
              <a:gdLst>
                <a:gd name="T0" fmla="*/ 141 w 141"/>
                <a:gd name="T1" fmla="*/ 699 h 699"/>
                <a:gd name="T2" fmla="*/ 0 w 141"/>
                <a:gd name="T3" fmla="*/ 699 h 699"/>
                <a:gd name="T4" fmla="*/ 0 w 141"/>
                <a:gd name="T5" fmla="*/ 0 h 699"/>
              </a:gdLst>
              <a:ahLst/>
              <a:cxnLst>
                <a:cxn ang="0">
                  <a:pos x="T0" y="T1"/>
                </a:cxn>
                <a:cxn ang="0">
                  <a:pos x="T2" y="T3"/>
                </a:cxn>
                <a:cxn ang="0">
                  <a:pos x="T4" y="T5"/>
                </a:cxn>
              </a:cxnLst>
              <a:rect l="0" t="0" r="r" b="b"/>
              <a:pathLst>
                <a:path w="141" h="699">
                  <a:moveTo>
                    <a:pt x="141" y="699"/>
                  </a:moveTo>
                  <a:lnTo>
                    <a:pt x="0" y="699"/>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13" name="Freeform 29"/>
            <p:cNvSpPr>
              <a:spLocks/>
            </p:cNvSpPr>
            <p:nvPr/>
          </p:nvSpPr>
          <p:spPr bwMode="auto">
            <a:xfrm>
              <a:off x="4030" y="2691"/>
              <a:ext cx="141" cy="9"/>
            </a:xfrm>
            <a:custGeom>
              <a:avLst/>
              <a:gdLst>
                <a:gd name="T0" fmla="*/ 141 w 141"/>
                <a:gd name="T1" fmla="*/ 0 h 9"/>
                <a:gd name="T2" fmla="*/ 0 w 141"/>
                <a:gd name="T3" fmla="*/ 0 h 9"/>
                <a:gd name="T4" fmla="*/ 0 w 141"/>
                <a:gd name="T5" fmla="*/ 9 h 9"/>
              </a:gdLst>
              <a:ahLst/>
              <a:cxnLst>
                <a:cxn ang="0">
                  <a:pos x="T0" y="T1"/>
                </a:cxn>
                <a:cxn ang="0">
                  <a:pos x="T2" y="T3"/>
                </a:cxn>
                <a:cxn ang="0">
                  <a:pos x="T4" y="T5"/>
                </a:cxn>
              </a:cxnLst>
              <a:rect l="0" t="0" r="r" b="b"/>
              <a:pathLst>
                <a:path w="141" h="9">
                  <a:moveTo>
                    <a:pt x="141" y="0"/>
                  </a:moveTo>
                  <a:lnTo>
                    <a:pt x="0" y="0"/>
                  </a:lnTo>
                  <a:lnTo>
                    <a:pt x="0" y="9"/>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14" name="Line 30"/>
            <p:cNvSpPr>
              <a:spLocks noChangeShapeType="1"/>
            </p:cNvSpPr>
            <p:nvPr/>
          </p:nvSpPr>
          <p:spPr bwMode="auto">
            <a:xfrm>
              <a:off x="3605" y="2452"/>
              <a:ext cx="283"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15" name="Line 31"/>
            <p:cNvSpPr>
              <a:spLocks noChangeShapeType="1"/>
            </p:cNvSpPr>
            <p:nvPr/>
          </p:nvSpPr>
          <p:spPr bwMode="auto">
            <a:xfrm>
              <a:off x="5020" y="2169"/>
              <a:ext cx="284"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16" name="Line 32"/>
            <p:cNvSpPr>
              <a:spLocks noChangeShapeType="1"/>
            </p:cNvSpPr>
            <p:nvPr/>
          </p:nvSpPr>
          <p:spPr bwMode="auto">
            <a:xfrm>
              <a:off x="5020" y="3019"/>
              <a:ext cx="284"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17" name="Freeform 33"/>
            <p:cNvSpPr>
              <a:spLocks/>
            </p:cNvSpPr>
            <p:nvPr/>
          </p:nvSpPr>
          <p:spPr bwMode="auto">
            <a:xfrm>
              <a:off x="3740" y="2021"/>
              <a:ext cx="13" cy="13"/>
            </a:xfrm>
            <a:custGeom>
              <a:avLst/>
              <a:gdLst>
                <a:gd name="T0" fmla="*/ 0 w 48"/>
                <a:gd name="T1" fmla="*/ 24 h 48"/>
                <a:gd name="T2" fmla="*/ 24 w 48"/>
                <a:gd name="T3" fmla="*/ 0 h 48"/>
                <a:gd name="T4" fmla="*/ 48 w 48"/>
                <a:gd name="T5" fmla="*/ 24 h 48"/>
                <a:gd name="T6" fmla="*/ 48 w 48"/>
                <a:gd name="T7" fmla="*/ 24 h 48"/>
                <a:gd name="T8" fmla="*/ 24 w 48"/>
                <a:gd name="T9" fmla="*/ 48 h 48"/>
                <a:gd name="T10" fmla="*/ 0 w 48"/>
                <a:gd name="T11" fmla="*/ 24 h 48"/>
              </a:gdLst>
              <a:ahLst/>
              <a:cxnLst>
                <a:cxn ang="0">
                  <a:pos x="T0" y="T1"/>
                </a:cxn>
                <a:cxn ang="0">
                  <a:pos x="T2" y="T3"/>
                </a:cxn>
                <a:cxn ang="0">
                  <a:pos x="T4" y="T5"/>
                </a:cxn>
                <a:cxn ang="0">
                  <a:pos x="T6" y="T7"/>
                </a:cxn>
                <a:cxn ang="0">
                  <a:pos x="T8" y="T9"/>
                </a:cxn>
                <a:cxn ang="0">
                  <a:pos x="T10" y="T11"/>
                </a:cxn>
              </a:cxnLst>
              <a:rect l="0" t="0" r="r" b="b"/>
              <a:pathLst>
                <a:path w="48" h="48">
                  <a:moveTo>
                    <a:pt x="0" y="24"/>
                  </a:moveTo>
                  <a:cubicBezTo>
                    <a:pt x="0" y="11"/>
                    <a:pt x="11" y="0"/>
                    <a:pt x="24" y="0"/>
                  </a:cubicBezTo>
                  <a:cubicBezTo>
                    <a:pt x="37" y="0"/>
                    <a:pt x="48" y="11"/>
                    <a:pt x="48" y="24"/>
                  </a:cubicBezTo>
                  <a:cubicBezTo>
                    <a:pt x="48" y="24"/>
                    <a:pt x="48" y="24"/>
                    <a:pt x="48" y="24"/>
                  </a:cubicBezTo>
                  <a:cubicBezTo>
                    <a:pt x="48" y="37"/>
                    <a:pt x="37" y="48"/>
                    <a:pt x="24" y="48"/>
                  </a:cubicBezTo>
                  <a:cubicBezTo>
                    <a:pt x="11" y="48"/>
                    <a:pt x="0" y="37"/>
                    <a:pt x="0" y="24"/>
                  </a:cubicBezTo>
                </a:path>
              </a:pathLst>
            </a:custGeom>
            <a:solidFill>
              <a:srgbClr val="000000"/>
            </a:solidFill>
            <a:ln w="0">
              <a:solidFill>
                <a:srgbClr val="000000"/>
              </a:solidFill>
              <a:prstDash val="solid"/>
              <a:round/>
              <a:headEnd/>
              <a:tailEnd/>
            </a:ln>
          </p:spPr>
          <p:txBody>
            <a:bodyPr/>
            <a:lstStyle/>
            <a:p>
              <a:endParaRPr lang="en-US"/>
            </a:p>
          </p:txBody>
        </p:sp>
        <p:sp>
          <p:nvSpPr>
            <p:cNvPr id="67618" name="Freeform 34"/>
            <p:cNvSpPr>
              <a:spLocks/>
            </p:cNvSpPr>
            <p:nvPr/>
          </p:nvSpPr>
          <p:spPr bwMode="auto">
            <a:xfrm>
              <a:off x="3740" y="2021"/>
              <a:ext cx="13" cy="13"/>
            </a:xfrm>
            <a:custGeom>
              <a:avLst/>
              <a:gdLst>
                <a:gd name="T0" fmla="*/ 0 w 13"/>
                <a:gd name="T1" fmla="*/ 7 h 13"/>
                <a:gd name="T2" fmla="*/ 7 w 13"/>
                <a:gd name="T3" fmla="*/ 0 h 13"/>
                <a:gd name="T4" fmla="*/ 13 w 13"/>
                <a:gd name="T5" fmla="*/ 7 h 13"/>
                <a:gd name="T6" fmla="*/ 13 w 13"/>
                <a:gd name="T7" fmla="*/ 7 h 13"/>
                <a:gd name="T8" fmla="*/ 7 w 13"/>
                <a:gd name="T9" fmla="*/ 13 h 13"/>
                <a:gd name="T10" fmla="*/ 0 w 13"/>
                <a:gd name="T11" fmla="*/ 7 h 13"/>
              </a:gdLst>
              <a:ahLst/>
              <a:cxnLst>
                <a:cxn ang="0">
                  <a:pos x="T0" y="T1"/>
                </a:cxn>
                <a:cxn ang="0">
                  <a:pos x="T2" y="T3"/>
                </a:cxn>
                <a:cxn ang="0">
                  <a:pos x="T4" y="T5"/>
                </a:cxn>
                <a:cxn ang="0">
                  <a:pos x="T6" y="T7"/>
                </a:cxn>
                <a:cxn ang="0">
                  <a:pos x="T8" y="T9"/>
                </a:cxn>
                <a:cxn ang="0">
                  <a:pos x="T10" y="T11"/>
                </a:cxn>
              </a:cxnLst>
              <a:rect l="0" t="0" r="r" b="b"/>
              <a:pathLst>
                <a:path w="13" h="13">
                  <a:moveTo>
                    <a:pt x="0" y="7"/>
                  </a:moveTo>
                  <a:cubicBezTo>
                    <a:pt x="0" y="3"/>
                    <a:pt x="3" y="0"/>
                    <a:pt x="7" y="0"/>
                  </a:cubicBezTo>
                  <a:cubicBezTo>
                    <a:pt x="10" y="0"/>
                    <a:pt x="13" y="3"/>
                    <a:pt x="13" y="7"/>
                  </a:cubicBezTo>
                  <a:cubicBezTo>
                    <a:pt x="13" y="7"/>
                    <a:pt x="13" y="7"/>
                    <a:pt x="13" y="7"/>
                  </a:cubicBezTo>
                  <a:cubicBezTo>
                    <a:pt x="13" y="10"/>
                    <a:pt x="10" y="13"/>
                    <a:pt x="7" y="13"/>
                  </a:cubicBezTo>
                  <a:cubicBezTo>
                    <a:pt x="3" y="13"/>
                    <a:pt x="0" y="10"/>
                    <a:pt x="0" y="7"/>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19" name="Freeform 35"/>
            <p:cNvSpPr>
              <a:spLocks/>
            </p:cNvSpPr>
            <p:nvPr/>
          </p:nvSpPr>
          <p:spPr bwMode="auto">
            <a:xfrm>
              <a:off x="4023" y="2260"/>
              <a:ext cx="13" cy="13"/>
            </a:xfrm>
            <a:custGeom>
              <a:avLst/>
              <a:gdLst>
                <a:gd name="T0" fmla="*/ 0 w 48"/>
                <a:gd name="T1" fmla="*/ 24 h 48"/>
                <a:gd name="T2" fmla="*/ 24 w 48"/>
                <a:gd name="T3" fmla="*/ 0 h 48"/>
                <a:gd name="T4" fmla="*/ 48 w 48"/>
                <a:gd name="T5" fmla="*/ 24 h 48"/>
                <a:gd name="T6" fmla="*/ 48 w 48"/>
                <a:gd name="T7" fmla="*/ 24 h 48"/>
                <a:gd name="T8" fmla="*/ 24 w 48"/>
                <a:gd name="T9" fmla="*/ 48 h 48"/>
                <a:gd name="T10" fmla="*/ 0 w 48"/>
                <a:gd name="T11" fmla="*/ 24 h 48"/>
              </a:gdLst>
              <a:ahLst/>
              <a:cxnLst>
                <a:cxn ang="0">
                  <a:pos x="T0" y="T1"/>
                </a:cxn>
                <a:cxn ang="0">
                  <a:pos x="T2" y="T3"/>
                </a:cxn>
                <a:cxn ang="0">
                  <a:pos x="T4" y="T5"/>
                </a:cxn>
                <a:cxn ang="0">
                  <a:pos x="T6" y="T7"/>
                </a:cxn>
                <a:cxn ang="0">
                  <a:pos x="T8" y="T9"/>
                </a:cxn>
                <a:cxn ang="0">
                  <a:pos x="T10" y="T11"/>
                </a:cxn>
              </a:cxnLst>
              <a:rect l="0" t="0" r="r" b="b"/>
              <a:pathLst>
                <a:path w="48" h="48">
                  <a:moveTo>
                    <a:pt x="0" y="24"/>
                  </a:moveTo>
                  <a:cubicBezTo>
                    <a:pt x="0" y="11"/>
                    <a:pt x="11" y="0"/>
                    <a:pt x="24" y="0"/>
                  </a:cubicBezTo>
                  <a:cubicBezTo>
                    <a:pt x="37" y="0"/>
                    <a:pt x="48" y="11"/>
                    <a:pt x="48" y="24"/>
                  </a:cubicBezTo>
                  <a:cubicBezTo>
                    <a:pt x="48" y="24"/>
                    <a:pt x="48" y="24"/>
                    <a:pt x="48" y="24"/>
                  </a:cubicBezTo>
                  <a:cubicBezTo>
                    <a:pt x="48" y="37"/>
                    <a:pt x="37" y="48"/>
                    <a:pt x="24" y="48"/>
                  </a:cubicBezTo>
                  <a:cubicBezTo>
                    <a:pt x="11" y="48"/>
                    <a:pt x="0" y="37"/>
                    <a:pt x="0" y="24"/>
                  </a:cubicBezTo>
                </a:path>
              </a:pathLst>
            </a:custGeom>
            <a:solidFill>
              <a:srgbClr val="000000"/>
            </a:solidFill>
            <a:ln w="0">
              <a:solidFill>
                <a:srgbClr val="000000"/>
              </a:solidFill>
              <a:prstDash val="solid"/>
              <a:round/>
              <a:headEnd/>
              <a:tailEnd/>
            </a:ln>
          </p:spPr>
          <p:txBody>
            <a:bodyPr/>
            <a:lstStyle/>
            <a:p>
              <a:endParaRPr lang="en-US"/>
            </a:p>
          </p:txBody>
        </p:sp>
        <p:sp>
          <p:nvSpPr>
            <p:cNvPr id="67620" name="Freeform 36"/>
            <p:cNvSpPr>
              <a:spLocks/>
            </p:cNvSpPr>
            <p:nvPr/>
          </p:nvSpPr>
          <p:spPr bwMode="auto">
            <a:xfrm>
              <a:off x="4023" y="2260"/>
              <a:ext cx="13" cy="13"/>
            </a:xfrm>
            <a:custGeom>
              <a:avLst/>
              <a:gdLst>
                <a:gd name="T0" fmla="*/ 0 w 13"/>
                <a:gd name="T1" fmla="*/ 7 h 13"/>
                <a:gd name="T2" fmla="*/ 7 w 13"/>
                <a:gd name="T3" fmla="*/ 0 h 13"/>
                <a:gd name="T4" fmla="*/ 13 w 13"/>
                <a:gd name="T5" fmla="*/ 7 h 13"/>
                <a:gd name="T6" fmla="*/ 13 w 13"/>
                <a:gd name="T7" fmla="*/ 7 h 13"/>
                <a:gd name="T8" fmla="*/ 7 w 13"/>
                <a:gd name="T9" fmla="*/ 13 h 13"/>
                <a:gd name="T10" fmla="*/ 0 w 13"/>
                <a:gd name="T11" fmla="*/ 7 h 13"/>
              </a:gdLst>
              <a:ahLst/>
              <a:cxnLst>
                <a:cxn ang="0">
                  <a:pos x="T0" y="T1"/>
                </a:cxn>
                <a:cxn ang="0">
                  <a:pos x="T2" y="T3"/>
                </a:cxn>
                <a:cxn ang="0">
                  <a:pos x="T4" y="T5"/>
                </a:cxn>
                <a:cxn ang="0">
                  <a:pos x="T6" y="T7"/>
                </a:cxn>
                <a:cxn ang="0">
                  <a:pos x="T8" y="T9"/>
                </a:cxn>
                <a:cxn ang="0">
                  <a:pos x="T10" y="T11"/>
                </a:cxn>
              </a:cxnLst>
              <a:rect l="0" t="0" r="r" b="b"/>
              <a:pathLst>
                <a:path w="13" h="13">
                  <a:moveTo>
                    <a:pt x="0" y="7"/>
                  </a:moveTo>
                  <a:cubicBezTo>
                    <a:pt x="0" y="3"/>
                    <a:pt x="3" y="0"/>
                    <a:pt x="7" y="0"/>
                  </a:cubicBezTo>
                  <a:cubicBezTo>
                    <a:pt x="10" y="0"/>
                    <a:pt x="13" y="3"/>
                    <a:pt x="13" y="7"/>
                  </a:cubicBezTo>
                  <a:cubicBezTo>
                    <a:pt x="13" y="7"/>
                    <a:pt x="13" y="7"/>
                    <a:pt x="13" y="7"/>
                  </a:cubicBezTo>
                  <a:cubicBezTo>
                    <a:pt x="13" y="10"/>
                    <a:pt x="10" y="13"/>
                    <a:pt x="7" y="13"/>
                  </a:cubicBezTo>
                  <a:cubicBezTo>
                    <a:pt x="3" y="13"/>
                    <a:pt x="0" y="10"/>
                    <a:pt x="0" y="7"/>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21" name="Freeform 37"/>
            <p:cNvSpPr>
              <a:spLocks/>
            </p:cNvSpPr>
            <p:nvPr/>
          </p:nvSpPr>
          <p:spPr bwMode="auto">
            <a:xfrm>
              <a:off x="3881" y="2446"/>
              <a:ext cx="14" cy="13"/>
            </a:xfrm>
            <a:custGeom>
              <a:avLst/>
              <a:gdLst>
                <a:gd name="T0" fmla="*/ 0 w 48"/>
                <a:gd name="T1" fmla="*/ 24 h 48"/>
                <a:gd name="T2" fmla="*/ 24 w 48"/>
                <a:gd name="T3" fmla="*/ 0 h 48"/>
                <a:gd name="T4" fmla="*/ 48 w 48"/>
                <a:gd name="T5" fmla="*/ 24 h 48"/>
                <a:gd name="T6" fmla="*/ 48 w 48"/>
                <a:gd name="T7" fmla="*/ 24 h 48"/>
                <a:gd name="T8" fmla="*/ 24 w 48"/>
                <a:gd name="T9" fmla="*/ 48 h 48"/>
                <a:gd name="T10" fmla="*/ 0 w 48"/>
                <a:gd name="T11" fmla="*/ 24 h 48"/>
              </a:gdLst>
              <a:ahLst/>
              <a:cxnLst>
                <a:cxn ang="0">
                  <a:pos x="T0" y="T1"/>
                </a:cxn>
                <a:cxn ang="0">
                  <a:pos x="T2" y="T3"/>
                </a:cxn>
                <a:cxn ang="0">
                  <a:pos x="T4" y="T5"/>
                </a:cxn>
                <a:cxn ang="0">
                  <a:pos x="T6" y="T7"/>
                </a:cxn>
                <a:cxn ang="0">
                  <a:pos x="T8" y="T9"/>
                </a:cxn>
                <a:cxn ang="0">
                  <a:pos x="T10" y="T11"/>
                </a:cxn>
              </a:cxnLst>
              <a:rect l="0" t="0" r="r" b="b"/>
              <a:pathLst>
                <a:path w="48" h="48">
                  <a:moveTo>
                    <a:pt x="0" y="24"/>
                  </a:moveTo>
                  <a:cubicBezTo>
                    <a:pt x="0" y="11"/>
                    <a:pt x="11" y="0"/>
                    <a:pt x="24" y="0"/>
                  </a:cubicBezTo>
                  <a:cubicBezTo>
                    <a:pt x="37" y="0"/>
                    <a:pt x="48" y="11"/>
                    <a:pt x="48" y="24"/>
                  </a:cubicBezTo>
                  <a:cubicBezTo>
                    <a:pt x="48" y="24"/>
                    <a:pt x="48" y="24"/>
                    <a:pt x="48" y="24"/>
                  </a:cubicBezTo>
                  <a:cubicBezTo>
                    <a:pt x="48" y="37"/>
                    <a:pt x="37" y="48"/>
                    <a:pt x="24" y="48"/>
                  </a:cubicBezTo>
                  <a:cubicBezTo>
                    <a:pt x="11" y="48"/>
                    <a:pt x="0" y="37"/>
                    <a:pt x="0" y="24"/>
                  </a:cubicBezTo>
                </a:path>
              </a:pathLst>
            </a:custGeom>
            <a:solidFill>
              <a:srgbClr val="000000"/>
            </a:solidFill>
            <a:ln w="0">
              <a:solidFill>
                <a:srgbClr val="000000"/>
              </a:solidFill>
              <a:prstDash val="solid"/>
              <a:round/>
              <a:headEnd/>
              <a:tailEnd/>
            </a:ln>
          </p:spPr>
          <p:txBody>
            <a:bodyPr/>
            <a:lstStyle/>
            <a:p>
              <a:endParaRPr lang="en-US"/>
            </a:p>
          </p:txBody>
        </p:sp>
        <p:sp>
          <p:nvSpPr>
            <p:cNvPr id="67622" name="Freeform 38"/>
            <p:cNvSpPr>
              <a:spLocks/>
            </p:cNvSpPr>
            <p:nvPr/>
          </p:nvSpPr>
          <p:spPr bwMode="auto">
            <a:xfrm>
              <a:off x="3881" y="2446"/>
              <a:ext cx="14" cy="13"/>
            </a:xfrm>
            <a:custGeom>
              <a:avLst/>
              <a:gdLst>
                <a:gd name="T0" fmla="*/ 0 w 14"/>
                <a:gd name="T1" fmla="*/ 6 h 13"/>
                <a:gd name="T2" fmla="*/ 7 w 14"/>
                <a:gd name="T3" fmla="*/ 0 h 13"/>
                <a:gd name="T4" fmla="*/ 14 w 14"/>
                <a:gd name="T5" fmla="*/ 6 h 13"/>
                <a:gd name="T6" fmla="*/ 14 w 14"/>
                <a:gd name="T7" fmla="*/ 6 h 13"/>
                <a:gd name="T8" fmla="*/ 7 w 14"/>
                <a:gd name="T9" fmla="*/ 13 h 13"/>
                <a:gd name="T10" fmla="*/ 0 w 14"/>
                <a:gd name="T11" fmla="*/ 6 h 13"/>
              </a:gdLst>
              <a:ahLst/>
              <a:cxnLst>
                <a:cxn ang="0">
                  <a:pos x="T0" y="T1"/>
                </a:cxn>
                <a:cxn ang="0">
                  <a:pos x="T2" y="T3"/>
                </a:cxn>
                <a:cxn ang="0">
                  <a:pos x="T4" y="T5"/>
                </a:cxn>
                <a:cxn ang="0">
                  <a:pos x="T6" y="T7"/>
                </a:cxn>
                <a:cxn ang="0">
                  <a:pos x="T8" y="T9"/>
                </a:cxn>
                <a:cxn ang="0">
                  <a:pos x="T10" y="T11"/>
                </a:cxn>
              </a:cxnLst>
              <a:rect l="0" t="0" r="r" b="b"/>
              <a:pathLst>
                <a:path w="14" h="13">
                  <a:moveTo>
                    <a:pt x="0" y="6"/>
                  </a:moveTo>
                  <a:cubicBezTo>
                    <a:pt x="0" y="3"/>
                    <a:pt x="4" y="0"/>
                    <a:pt x="7" y="0"/>
                  </a:cubicBezTo>
                  <a:cubicBezTo>
                    <a:pt x="11" y="0"/>
                    <a:pt x="14" y="3"/>
                    <a:pt x="14" y="6"/>
                  </a:cubicBezTo>
                  <a:cubicBezTo>
                    <a:pt x="14" y="6"/>
                    <a:pt x="14" y="6"/>
                    <a:pt x="14" y="6"/>
                  </a:cubicBezTo>
                  <a:cubicBezTo>
                    <a:pt x="14" y="10"/>
                    <a:pt x="11" y="13"/>
                    <a:pt x="7" y="13"/>
                  </a:cubicBezTo>
                  <a:cubicBezTo>
                    <a:pt x="4" y="13"/>
                    <a:pt x="0" y="10"/>
                    <a:pt x="0" y="6"/>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23" name="Freeform 39"/>
            <p:cNvSpPr>
              <a:spLocks/>
            </p:cNvSpPr>
            <p:nvPr/>
          </p:nvSpPr>
          <p:spPr bwMode="auto">
            <a:xfrm>
              <a:off x="4023" y="2685"/>
              <a:ext cx="13" cy="13"/>
            </a:xfrm>
            <a:custGeom>
              <a:avLst/>
              <a:gdLst>
                <a:gd name="T0" fmla="*/ 0 w 48"/>
                <a:gd name="T1" fmla="*/ 24 h 48"/>
                <a:gd name="T2" fmla="*/ 24 w 48"/>
                <a:gd name="T3" fmla="*/ 0 h 48"/>
                <a:gd name="T4" fmla="*/ 48 w 48"/>
                <a:gd name="T5" fmla="*/ 24 h 48"/>
                <a:gd name="T6" fmla="*/ 48 w 48"/>
                <a:gd name="T7" fmla="*/ 24 h 48"/>
                <a:gd name="T8" fmla="*/ 24 w 48"/>
                <a:gd name="T9" fmla="*/ 48 h 48"/>
                <a:gd name="T10" fmla="*/ 0 w 48"/>
                <a:gd name="T11" fmla="*/ 24 h 48"/>
              </a:gdLst>
              <a:ahLst/>
              <a:cxnLst>
                <a:cxn ang="0">
                  <a:pos x="T0" y="T1"/>
                </a:cxn>
                <a:cxn ang="0">
                  <a:pos x="T2" y="T3"/>
                </a:cxn>
                <a:cxn ang="0">
                  <a:pos x="T4" y="T5"/>
                </a:cxn>
                <a:cxn ang="0">
                  <a:pos x="T6" y="T7"/>
                </a:cxn>
                <a:cxn ang="0">
                  <a:pos x="T8" y="T9"/>
                </a:cxn>
                <a:cxn ang="0">
                  <a:pos x="T10" y="T11"/>
                </a:cxn>
              </a:cxnLst>
              <a:rect l="0" t="0" r="r" b="b"/>
              <a:pathLst>
                <a:path w="48" h="48">
                  <a:moveTo>
                    <a:pt x="0" y="24"/>
                  </a:moveTo>
                  <a:cubicBezTo>
                    <a:pt x="0" y="11"/>
                    <a:pt x="11" y="0"/>
                    <a:pt x="24" y="0"/>
                  </a:cubicBezTo>
                  <a:cubicBezTo>
                    <a:pt x="37" y="0"/>
                    <a:pt x="48" y="11"/>
                    <a:pt x="48" y="24"/>
                  </a:cubicBezTo>
                  <a:cubicBezTo>
                    <a:pt x="48" y="24"/>
                    <a:pt x="48" y="24"/>
                    <a:pt x="48" y="24"/>
                  </a:cubicBezTo>
                  <a:cubicBezTo>
                    <a:pt x="48" y="37"/>
                    <a:pt x="37" y="48"/>
                    <a:pt x="24" y="48"/>
                  </a:cubicBezTo>
                  <a:cubicBezTo>
                    <a:pt x="11" y="48"/>
                    <a:pt x="0" y="37"/>
                    <a:pt x="0" y="24"/>
                  </a:cubicBezTo>
                </a:path>
              </a:pathLst>
            </a:custGeom>
            <a:solidFill>
              <a:srgbClr val="000000"/>
            </a:solidFill>
            <a:ln w="0">
              <a:solidFill>
                <a:srgbClr val="000000"/>
              </a:solidFill>
              <a:prstDash val="solid"/>
              <a:round/>
              <a:headEnd/>
              <a:tailEnd/>
            </a:ln>
          </p:spPr>
          <p:txBody>
            <a:bodyPr/>
            <a:lstStyle/>
            <a:p>
              <a:endParaRPr lang="en-US"/>
            </a:p>
          </p:txBody>
        </p:sp>
        <p:sp>
          <p:nvSpPr>
            <p:cNvPr id="67624" name="Freeform 40"/>
            <p:cNvSpPr>
              <a:spLocks/>
            </p:cNvSpPr>
            <p:nvPr/>
          </p:nvSpPr>
          <p:spPr bwMode="auto">
            <a:xfrm>
              <a:off x="4023" y="2685"/>
              <a:ext cx="13" cy="13"/>
            </a:xfrm>
            <a:custGeom>
              <a:avLst/>
              <a:gdLst>
                <a:gd name="T0" fmla="*/ 0 w 13"/>
                <a:gd name="T1" fmla="*/ 6 h 13"/>
                <a:gd name="T2" fmla="*/ 7 w 13"/>
                <a:gd name="T3" fmla="*/ 0 h 13"/>
                <a:gd name="T4" fmla="*/ 13 w 13"/>
                <a:gd name="T5" fmla="*/ 6 h 13"/>
                <a:gd name="T6" fmla="*/ 13 w 13"/>
                <a:gd name="T7" fmla="*/ 6 h 13"/>
                <a:gd name="T8" fmla="*/ 7 w 13"/>
                <a:gd name="T9" fmla="*/ 13 h 13"/>
                <a:gd name="T10" fmla="*/ 0 w 13"/>
                <a:gd name="T11" fmla="*/ 6 h 13"/>
              </a:gdLst>
              <a:ahLst/>
              <a:cxnLst>
                <a:cxn ang="0">
                  <a:pos x="T0" y="T1"/>
                </a:cxn>
                <a:cxn ang="0">
                  <a:pos x="T2" y="T3"/>
                </a:cxn>
                <a:cxn ang="0">
                  <a:pos x="T4" y="T5"/>
                </a:cxn>
                <a:cxn ang="0">
                  <a:pos x="T6" y="T7"/>
                </a:cxn>
                <a:cxn ang="0">
                  <a:pos x="T8" y="T9"/>
                </a:cxn>
                <a:cxn ang="0">
                  <a:pos x="T10" y="T11"/>
                </a:cxn>
              </a:cxnLst>
              <a:rect l="0" t="0" r="r" b="b"/>
              <a:pathLst>
                <a:path w="13" h="13">
                  <a:moveTo>
                    <a:pt x="0" y="6"/>
                  </a:moveTo>
                  <a:cubicBezTo>
                    <a:pt x="0" y="3"/>
                    <a:pt x="3" y="0"/>
                    <a:pt x="7" y="0"/>
                  </a:cubicBezTo>
                  <a:cubicBezTo>
                    <a:pt x="10" y="0"/>
                    <a:pt x="13" y="3"/>
                    <a:pt x="13" y="6"/>
                  </a:cubicBezTo>
                  <a:cubicBezTo>
                    <a:pt x="13" y="6"/>
                    <a:pt x="13" y="6"/>
                    <a:pt x="13" y="6"/>
                  </a:cubicBezTo>
                  <a:cubicBezTo>
                    <a:pt x="13" y="10"/>
                    <a:pt x="10" y="13"/>
                    <a:pt x="7" y="13"/>
                  </a:cubicBezTo>
                  <a:cubicBezTo>
                    <a:pt x="3" y="13"/>
                    <a:pt x="0" y="10"/>
                    <a:pt x="0" y="6"/>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25" name="Freeform 41"/>
            <p:cNvSpPr>
              <a:spLocks/>
            </p:cNvSpPr>
            <p:nvPr/>
          </p:nvSpPr>
          <p:spPr bwMode="auto">
            <a:xfrm>
              <a:off x="3881" y="2773"/>
              <a:ext cx="14" cy="13"/>
            </a:xfrm>
            <a:custGeom>
              <a:avLst/>
              <a:gdLst>
                <a:gd name="T0" fmla="*/ 0 w 48"/>
                <a:gd name="T1" fmla="*/ 24 h 47"/>
                <a:gd name="T2" fmla="*/ 24 w 48"/>
                <a:gd name="T3" fmla="*/ 0 h 47"/>
                <a:gd name="T4" fmla="*/ 48 w 48"/>
                <a:gd name="T5" fmla="*/ 24 h 47"/>
                <a:gd name="T6" fmla="*/ 48 w 48"/>
                <a:gd name="T7" fmla="*/ 24 h 47"/>
                <a:gd name="T8" fmla="*/ 24 w 48"/>
                <a:gd name="T9" fmla="*/ 47 h 47"/>
                <a:gd name="T10" fmla="*/ 0 w 48"/>
                <a:gd name="T11" fmla="*/ 24 h 47"/>
              </a:gdLst>
              <a:ahLst/>
              <a:cxnLst>
                <a:cxn ang="0">
                  <a:pos x="T0" y="T1"/>
                </a:cxn>
                <a:cxn ang="0">
                  <a:pos x="T2" y="T3"/>
                </a:cxn>
                <a:cxn ang="0">
                  <a:pos x="T4" y="T5"/>
                </a:cxn>
                <a:cxn ang="0">
                  <a:pos x="T6" y="T7"/>
                </a:cxn>
                <a:cxn ang="0">
                  <a:pos x="T8" y="T9"/>
                </a:cxn>
                <a:cxn ang="0">
                  <a:pos x="T10" y="T11"/>
                </a:cxn>
              </a:cxnLst>
              <a:rect l="0" t="0" r="r" b="b"/>
              <a:pathLst>
                <a:path w="48" h="47">
                  <a:moveTo>
                    <a:pt x="0" y="24"/>
                  </a:moveTo>
                  <a:cubicBezTo>
                    <a:pt x="0" y="10"/>
                    <a:pt x="11" y="0"/>
                    <a:pt x="24" y="0"/>
                  </a:cubicBezTo>
                  <a:cubicBezTo>
                    <a:pt x="37" y="0"/>
                    <a:pt x="48" y="10"/>
                    <a:pt x="48" y="24"/>
                  </a:cubicBezTo>
                  <a:cubicBezTo>
                    <a:pt x="48" y="24"/>
                    <a:pt x="48" y="24"/>
                    <a:pt x="48" y="24"/>
                  </a:cubicBezTo>
                  <a:cubicBezTo>
                    <a:pt x="48" y="37"/>
                    <a:pt x="37" y="47"/>
                    <a:pt x="24" y="47"/>
                  </a:cubicBezTo>
                  <a:cubicBezTo>
                    <a:pt x="11" y="47"/>
                    <a:pt x="0" y="37"/>
                    <a:pt x="0" y="24"/>
                  </a:cubicBezTo>
                </a:path>
              </a:pathLst>
            </a:custGeom>
            <a:solidFill>
              <a:srgbClr val="000000"/>
            </a:solidFill>
            <a:ln w="0">
              <a:solidFill>
                <a:srgbClr val="000000"/>
              </a:solidFill>
              <a:prstDash val="solid"/>
              <a:round/>
              <a:headEnd/>
              <a:tailEnd/>
            </a:ln>
          </p:spPr>
          <p:txBody>
            <a:bodyPr/>
            <a:lstStyle/>
            <a:p>
              <a:endParaRPr lang="en-US"/>
            </a:p>
          </p:txBody>
        </p:sp>
        <p:sp>
          <p:nvSpPr>
            <p:cNvPr id="67626" name="Freeform 42"/>
            <p:cNvSpPr>
              <a:spLocks/>
            </p:cNvSpPr>
            <p:nvPr/>
          </p:nvSpPr>
          <p:spPr bwMode="auto">
            <a:xfrm>
              <a:off x="3881" y="2773"/>
              <a:ext cx="14" cy="13"/>
            </a:xfrm>
            <a:custGeom>
              <a:avLst/>
              <a:gdLst>
                <a:gd name="T0" fmla="*/ 0 w 14"/>
                <a:gd name="T1" fmla="*/ 7 h 13"/>
                <a:gd name="T2" fmla="*/ 7 w 14"/>
                <a:gd name="T3" fmla="*/ 0 h 13"/>
                <a:gd name="T4" fmla="*/ 14 w 14"/>
                <a:gd name="T5" fmla="*/ 7 h 13"/>
                <a:gd name="T6" fmla="*/ 14 w 14"/>
                <a:gd name="T7" fmla="*/ 7 h 13"/>
                <a:gd name="T8" fmla="*/ 7 w 14"/>
                <a:gd name="T9" fmla="*/ 13 h 13"/>
                <a:gd name="T10" fmla="*/ 0 w 14"/>
                <a:gd name="T11" fmla="*/ 7 h 13"/>
              </a:gdLst>
              <a:ahLst/>
              <a:cxnLst>
                <a:cxn ang="0">
                  <a:pos x="T0" y="T1"/>
                </a:cxn>
                <a:cxn ang="0">
                  <a:pos x="T2" y="T3"/>
                </a:cxn>
                <a:cxn ang="0">
                  <a:pos x="T4" y="T5"/>
                </a:cxn>
                <a:cxn ang="0">
                  <a:pos x="T6" y="T7"/>
                </a:cxn>
                <a:cxn ang="0">
                  <a:pos x="T8" y="T9"/>
                </a:cxn>
                <a:cxn ang="0">
                  <a:pos x="T10" y="T11"/>
                </a:cxn>
              </a:cxnLst>
              <a:rect l="0" t="0" r="r" b="b"/>
              <a:pathLst>
                <a:path w="14" h="13">
                  <a:moveTo>
                    <a:pt x="0" y="7"/>
                  </a:moveTo>
                  <a:cubicBezTo>
                    <a:pt x="0" y="3"/>
                    <a:pt x="4" y="0"/>
                    <a:pt x="7" y="0"/>
                  </a:cubicBezTo>
                  <a:cubicBezTo>
                    <a:pt x="11" y="0"/>
                    <a:pt x="14" y="3"/>
                    <a:pt x="14" y="7"/>
                  </a:cubicBezTo>
                  <a:cubicBezTo>
                    <a:pt x="14" y="7"/>
                    <a:pt x="14" y="7"/>
                    <a:pt x="14" y="7"/>
                  </a:cubicBezTo>
                  <a:cubicBezTo>
                    <a:pt x="14" y="11"/>
                    <a:pt x="11" y="13"/>
                    <a:pt x="7" y="13"/>
                  </a:cubicBezTo>
                  <a:cubicBezTo>
                    <a:pt x="4" y="13"/>
                    <a:pt x="0" y="11"/>
                    <a:pt x="0" y="7"/>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27" name="Freeform 43"/>
            <p:cNvSpPr>
              <a:spLocks/>
            </p:cNvSpPr>
            <p:nvPr/>
          </p:nvSpPr>
          <p:spPr bwMode="auto">
            <a:xfrm>
              <a:off x="3740" y="3056"/>
              <a:ext cx="13" cy="13"/>
            </a:xfrm>
            <a:custGeom>
              <a:avLst/>
              <a:gdLst>
                <a:gd name="T0" fmla="*/ 0 w 48"/>
                <a:gd name="T1" fmla="*/ 24 h 47"/>
                <a:gd name="T2" fmla="*/ 24 w 48"/>
                <a:gd name="T3" fmla="*/ 0 h 47"/>
                <a:gd name="T4" fmla="*/ 48 w 48"/>
                <a:gd name="T5" fmla="*/ 24 h 47"/>
                <a:gd name="T6" fmla="*/ 48 w 48"/>
                <a:gd name="T7" fmla="*/ 24 h 47"/>
                <a:gd name="T8" fmla="*/ 24 w 48"/>
                <a:gd name="T9" fmla="*/ 47 h 47"/>
                <a:gd name="T10" fmla="*/ 0 w 48"/>
                <a:gd name="T11" fmla="*/ 24 h 47"/>
              </a:gdLst>
              <a:ahLst/>
              <a:cxnLst>
                <a:cxn ang="0">
                  <a:pos x="T0" y="T1"/>
                </a:cxn>
                <a:cxn ang="0">
                  <a:pos x="T2" y="T3"/>
                </a:cxn>
                <a:cxn ang="0">
                  <a:pos x="T4" y="T5"/>
                </a:cxn>
                <a:cxn ang="0">
                  <a:pos x="T6" y="T7"/>
                </a:cxn>
                <a:cxn ang="0">
                  <a:pos x="T8" y="T9"/>
                </a:cxn>
                <a:cxn ang="0">
                  <a:pos x="T10" y="T11"/>
                </a:cxn>
              </a:cxnLst>
              <a:rect l="0" t="0" r="r" b="b"/>
              <a:pathLst>
                <a:path w="48" h="47">
                  <a:moveTo>
                    <a:pt x="0" y="24"/>
                  </a:moveTo>
                  <a:cubicBezTo>
                    <a:pt x="0" y="10"/>
                    <a:pt x="11" y="0"/>
                    <a:pt x="24" y="0"/>
                  </a:cubicBezTo>
                  <a:cubicBezTo>
                    <a:pt x="37" y="0"/>
                    <a:pt x="48" y="10"/>
                    <a:pt x="48" y="24"/>
                  </a:cubicBezTo>
                  <a:cubicBezTo>
                    <a:pt x="48" y="24"/>
                    <a:pt x="48" y="24"/>
                    <a:pt x="48" y="24"/>
                  </a:cubicBezTo>
                  <a:cubicBezTo>
                    <a:pt x="48" y="37"/>
                    <a:pt x="37" y="47"/>
                    <a:pt x="24" y="47"/>
                  </a:cubicBezTo>
                  <a:cubicBezTo>
                    <a:pt x="11" y="47"/>
                    <a:pt x="0" y="37"/>
                    <a:pt x="0" y="24"/>
                  </a:cubicBezTo>
                </a:path>
              </a:pathLst>
            </a:custGeom>
            <a:solidFill>
              <a:srgbClr val="000000"/>
            </a:solidFill>
            <a:ln w="0">
              <a:solidFill>
                <a:srgbClr val="000000"/>
              </a:solidFill>
              <a:prstDash val="solid"/>
              <a:round/>
              <a:headEnd/>
              <a:tailEnd/>
            </a:ln>
          </p:spPr>
          <p:txBody>
            <a:bodyPr/>
            <a:lstStyle/>
            <a:p>
              <a:endParaRPr lang="en-US"/>
            </a:p>
          </p:txBody>
        </p:sp>
        <p:sp>
          <p:nvSpPr>
            <p:cNvPr id="67628" name="Freeform 44"/>
            <p:cNvSpPr>
              <a:spLocks/>
            </p:cNvSpPr>
            <p:nvPr/>
          </p:nvSpPr>
          <p:spPr bwMode="auto">
            <a:xfrm>
              <a:off x="3740" y="3056"/>
              <a:ext cx="13" cy="13"/>
            </a:xfrm>
            <a:custGeom>
              <a:avLst/>
              <a:gdLst>
                <a:gd name="T0" fmla="*/ 0 w 13"/>
                <a:gd name="T1" fmla="*/ 7 h 13"/>
                <a:gd name="T2" fmla="*/ 7 w 13"/>
                <a:gd name="T3" fmla="*/ 0 h 13"/>
                <a:gd name="T4" fmla="*/ 13 w 13"/>
                <a:gd name="T5" fmla="*/ 7 h 13"/>
                <a:gd name="T6" fmla="*/ 13 w 13"/>
                <a:gd name="T7" fmla="*/ 7 h 13"/>
                <a:gd name="T8" fmla="*/ 7 w 13"/>
                <a:gd name="T9" fmla="*/ 13 h 13"/>
                <a:gd name="T10" fmla="*/ 0 w 13"/>
                <a:gd name="T11" fmla="*/ 7 h 13"/>
              </a:gdLst>
              <a:ahLst/>
              <a:cxnLst>
                <a:cxn ang="0">
                  <a:pos x="T0" y="T1"/>
                </a:cxn>
                <a:cxn ang="0">
                  <a:pos x="T2" y="T3"/>
                </a:cxn>
                <a:cxn ang="0">
                  <a:pos x="T4" y="T5"/>
                </a:cxn>
                <a:cxn ang="0">
                  <a:pos x="T6" y="T7"/>
                </a:cxn>
                <a:cxn ang="0">
                  <a:pos x="T8" y="T9"/>
                </a:cxn>
                <a:cxn ang="0">
                  <a:pos x="T10" y="T11"/>
                </a:cxn>
              </a:cxnLst>
              <a:rect l="0" t="0" r="r" b="b"/>
              <a:pathLst>
                <a:path w="13" h="13">
                  <a:moveTo>
                    <a:pt x="0" y="7"/>
                  </a:moveTo>
                  <a:cubicBezTo>
                    <a:pt x="0" y="3"/>
                    <a:pt x="3" y="0"/>
                    <a:pt x="7" y="0"/>
                  </a:cubicBezTo>
                  <a:cubicBezTo>
                    <a:pt x="10" y="0"/>
                    <a:pt x="13" y="3"/>
                    <a:pt x="13" y="7"/>
                  </a:cubicBezTo>
                  <a:cubicBezTo>
                    <a:pt x="13" y="7"/>
                    <a:pt x="13" y="7"/>
                    <a:pt x="13" y="7"/>
                  </a:cubicBezTo>
                  <a:cubicBezTo>
                    <a:pt x="13" y="11"/>
                    <a:pt x="10" y="13"/>
                    <a:pt x="7" y="13"/>
                  </a:cubicBezTo>
                  <a:cubicBezTo>
                    <a:pt x="3" y="13"/>
                    <a:pt x="0" y="11"/>
                    <a:pt x="0" y="7"/>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29" name="Rectangle 45"/>
            <p:cNvSpPr>
              <a:spLocks noChangeArrowheads="1"/>
            </p:cNvSpPr>
            <p:nvPr/>
          </p:nvSpPr>
          <p:spPr bwMode="auto">
            <a:xfrm>
              <a:off x="5378" y="2128"/>
              <a:ext cx="139"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ltLang="en-US" b="1">
                  <a:solidFill>
                    <a:srgbClr val="000000"/>
                  </a:solidFill>
                </a:rPr>
                <a:t>Sum</a:t>
              </a:r>
              <a:endParaRPr lang="en-GB" altLang="en-US">
                <a:latin typeface="Verdana" panose="020B0604030504040204" pitchFamily="34" charset="0"/>
              </a:endParaRPr>
            </a:p>
          </p:txBody>
        </p:sp>
        <p:sp>
          <p:nvSpPr>
            <p:cNvPr id="67630" name="Rectangle 46"/>
            <p:cNvSpPr>
              <a:spLocks noChangeArrowheads="1"/>
            </p:cNvSpPr>
            <p:nvPr/>
          </p:nvSpPr>
          <p:spPr bwMode="auto">
            <a:xfrm>
              <a:off x="5361" y="2979"/>
              <a:ext cx="169"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ltLang="en-US" b="1">
                  <a:solidFill>
                    <a:srgbClr val="000000"/>
                  </a:solidFill>
                </a:rPr>
                <a:t>Carry</a:t>
              </a:r>
              <a:endParaRPr lang="en-GB" altLang="en-US">
                <a:latin typeface="Verdana" panose="020B0604030504040204" pitchFamily="34" charset="0"/>
              </a:endParaRPr>
            </a:p>
          </p:txBody>
        </p:sp>
      </p:grpSp>
    </p:spTree>
    <p:extLst>
      <p:ext uri="{BB962C8B-B14F-4D97-AF65-F5344CB8AC3E}">
        <p14:creationId xmlns:p14="http://schemas.microsoft.com/office/powerpoint/2010/main" val="26859440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en-US" sz="3200"/>
              <a:t>Functional Devices</a:t>
            </a:r>
          </a:p>
        </p:txBody>
      </p:sp>
      <p:sp>
        <p:nvSpPr>
          <p:cNvPr id="68611" name="Rectangle 3"/>
          <p:cNvSpPr>
            <a:spLocks noGrp="1" noChangeArrowheads="1"/>
          </p:cNvSpPr>
          <p:nvPr>
            <p:ph idx="1"/>
          </p:nvPr>
        </p:nvSpPr>
        <p:spPr/>
        <p:txBody>
          <a:bodyPr/>
          <a:lstStyle/>
          <a:p>
            <a:r>
              <a:rPr lang="en-GB" altLang="en-US" sz="2800"/>
              <a:t>Functional Devices</a:t>
            </a:r>
          </a:p>
          <a:p>
            <a:pPr lvl="1">
              <a:buClr>
                <a:schemeClr val="tx1"/>
              </a:buClr>
            </a:pPr>
            <a:r>
              <a:rPr lang="en-GB" altLang="en-US">
                <a:effectLst/>
                <a:latin typeface="Arial" panose="020B0604020202020204" pitchFamily="34" charset="0"/>
              </a:rPr>
              <a:t>Adders</a:t>
            </a:r>
          </a:p>
          <a:p>
            <a:pPr lvl="1">
              <a:buClr>
                <a:schemeClr val="tx1"/>
              </a:buClr>
            </a:pPr>
            <a:r>
              <a:rPr lang="en-GB" altLang="en-US">
                <a:effectLst/>
                <a:latin typeface="Arial" panose="020B0604020202020204" pitchFamily="34" charset="0"/>
              </a:rPr>
              <a:t>Comparators</a:t>
            </a:r>
          </a:p>
          <a:p>
            <a:pPr lvl="1">
              <a:buClr>
                <a:schemeClr val="tx1"/>
              </a:buClr>
            </a:pPr>
            <a:r>
              <a:rPr lang="en-GB" altLang="en-US">
                <a:effectLst/>
                <a:latin typeface="Arial" panose="020B0604020202020204" pitchFamily="34" charset="0"/>
              </a:rPr>
              <a:t>Encoders/Decoders</a:t>
            </a:r>
          </a:p>
          <a:p>
            <a:pPr lvl="1">
              <a:buClr>
                <a:schemeClr val="tx1"/>
              </a:buClr>
            </a:pPr>
            <a:r>
              <a:rPr lang="en-GB" altLang="en-US">
                <a:effectLst/>
                <a:latin typeface="Arial" panose="020B0604020202020204" pitchFamily="34" charset="0"/>
              </a:rPr>
              <a:t>Multiplexers/Demultiplexers</a:t>
            </a:r>
            <a:endParaRPr lang="en-US" altLang="en-US"/>
          </a:p>
        </p:txBody>
      </p:sp>
    </p:spTree>
    <p:extLst>
      <p:ext uri="{BB962C8B-B14F-4D97-AF65-F5344CB8AC3E}">
        <p14:creationId xmlns:p14="http://schemas.microsoft.com/office/powerpoint/2010/main" val="8883122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GB" altLang="en-US" sz="3200"/>
              <a:t>Sequential Circuits</a:t>
            </a:r>
          </a:p>
        </p:txBody>
      </p:sp>
      <p:sp>
        <p:nvSpPr>
          <p:cNvPr id="23555" name="Rectangle 3"/>
          <p:cNvSpPr>
            <a:spLocks noGrp="1" noChangeArrowheads="1"/>
          </p:cNvSpPr>
          <p:nvPr>
            <p:ph idx="1"/>
          </p:nvPr>
        </p:nvSpPr>
        <p:spPr/>
        <p:txBody>
          <a:bodyPr/>
          <a:lstStyle/>
          <a:p>
            <a:r>
              <a:rPr lang="en-GB" altLang="en-US" sz="2800"/>
              <a:t>Memory Element</a:t>
            </a:r>
          </a:p>
          <a:p>
            <a:r>
              <a:rPr lang="en-GB" altLang="en-US" sz="2800"/>
              <a:t>Current &amp; Previous State</a:t>
            </a:r>
          </a:p>
          <a:p>
            <a:r>
              <a:rPr lang="en-GB" altLang="en-US" sz="2800"/>
              <a:t>Flip-Flops</a:t>
            </a:r>
          </a:p>
          <a:p>
            <a:r>
              <a:rPr lang="en-GB" altLang="en-US" sz="2800"/>
              <a:t>Counters &amp; Registers</a:t>
            </a:r>
          </a:p>
        </p:txBody>
      </p:sp>
      <p:graphicFrame>
        <p:nvGraphicFramePr>
          <p:cNvPr id="4" name="Object 10"/>
          <p:cNvGraphicFramePr>
            <a:graphicFrameLocks noChangeAspect="1"/>
          </p:cNvGraphicFramePr>
          <p:nvPr>
            <p:extLst>
              <p:ext uri="{D42A27DB-BD31-4B8C-83A1-F6EECF244321}">
                <p14:modId xmlns:p14="http://schemas.microsoft.com/office/powerpoint/2010/main" val="2109339649"/>
              </p:ext>
            </p:extLst>
          </p:nvPr>
        </p:nvGraphicFramePr>
        <p:xfrm>
          <a:off x="7053944" y="1737360"/>
          <a:ext cx="4371975" cy="3598863"/>
        </p:xfrm>
        <a:graphic>
          <a:graphicData uri="http://schemas.openxmlformats.org/presentationml/2006/ole">
            <mc:AlternateContent xmlns:mc="http://schemas.openxmlformats.org/markup-compatibility/2006">
              <mc:Choice xmlns:v="urn:schemas-microsoft-com:vml" Requires="v">
                <p:oleObj spid="_x0000_s10257" name="Visio" r:id="rId4" imgW="5635447" imgH="4638446" progId="Visio.Drawing.6">
                  <p:embed/>
                </p:oleObj>
              </mc:Choice>
              <mc:Fallback>
                <p:oleObj name="Visio" r:id="rId4" imgW="5635447" imgH="4638446"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53944" y="1737360"/>
                        <a:ext cx="4371975" cy="359886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187565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GB" altLang="en-US" sz="3200"/>
              <a:t>Programmable Logic Devices (PLDs)</a:t>
            </a:r>
          </a:p>
        </p:txBody>
      </p:sp>
      <p:sp>
        <p:nvSpPr>
          <p:cNvPr id="24579" name="Rectangle 3"/>
          <p:cNvSpPr>
            <a:spLocks noGrp="1" noChangeArrowheads="1"/>
          </p:cNvSpPr>
          <p:nvPr>
            <p:ph idx="1"/>
          </p:nvPr>
        </p:nvSpPr>
        <p:spPr/>
        <p:txBody>
          <a:bodyPr/>
          <a:lstStyle/>
          <a:p>
            <a:r>
              <a:rPr lang="en-GB" altLang="en-US" sz="2800"/>
              <a:t>Configurable Hardware</a:t>
            </a:r>
          </a:p>
          <a:p>
            <a:r>
              <a:rPr lang="en-GB" altLang="en-US" sz="2800"/>
              <a:t>Combinational Circuits</a:t>
            </a:r>
          </a:p>
          <a:p>
            <a:r>
              <a:rPr lang="en-GB" altLang="en-US" sz="2800"/>
              <a:t>Sequential Circuits</a:t>
            </a:r>
          </a:p>
          <a:p>
            <a:r>
              <a:rPr lang="en-GB" altLang="en-US" sz="2800"/>
              <a:t>Low chip count</a:t>
            </a:r>
          </a:p>
          <a:p>
            <a:r>
              <a:rPr lang="en-GB" altLang="en-US" sz="2800"/>
              <a:t>Lower Cost</a:t>
            </a:r>
          </a:p>
          <a:p>
            <a:r>
              <a:rPr lang="en-GB" altLang="en-US" sz="2800"/>
              <a:t>Short development time</a:t>
            </a:r>
          </a:p>
        </p:txBody>
      </p:sp>
    </p:spTree>
    <p:extLst>
      <p:ext uri="{BB962C8B-B14F-4D97-AF65-F5344CB8AC3E}">
        <p14:creationId xmlns:p14="http://schemas.microsoft.com/office/powerpoint/2010/main" val="1876816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altLang="en-US" sz="3200"/>
              <a:t>Memory</a:t>
            </a:r>
          </a:p>
        </p:txBody>
      </p:sp>
      <p:sp>
        <p:nvSpPr>
          <p:cNvPr id="25603" name="Rectangle 3"/>
          <p:cNvSpPr>
            <a:spLocks noGrp="1" noChangeArrowheads="1"/>
          </p:cNvSpPr>
          <p:nvPr>
            <p:ph idx="1"/>
          </p:nvPr>
        </p:nvSpPr>
        <p:spPr/>
        <p:txBody>
          <a:bodyPr/>
          <a:lstStyle/>
          <a:p>
            <a:pPr>
              <a:lnSpc>
                <a:spcPct val="80000"/>
              </a:lnSpc>
            </a:pPr>
            <a:r>
              <a:rPr lang="en-GB" altLang="en-US" sz="2800"/>
              <a:t>Storage </a:t>
            </a:r>
          </a:p>
          <a:p>
            <a:pPr>
              <a:lnSpc>
                <a:spcPct val="80000"/>
              </a:lnSpc>
            </a:pPr>
            <a:r>
              <a:rPr lang="en-GB" altLang="en-US" sz="2800"/>
              <a:t>RAM (Random Access Memory)</a:t>
            </a:r>
          </a:p>
          <a:p>
            <a:pPr lvl="1">
              <a:lnSpc>
                <a:spcPct val="80000"/>
              </a:lnSpc>
              <a:buClr>
                <a:schemeClr val="tx1"/>
              </a:buClr>
            </a:pPr>
            <a:r>
              <a:rPr lang="en-GB" altLang="en-US">
                <a:effectLst/>
                <a:latin typeface="Arial" panose="020B0604020202020204" pitchFamily="34" charset="0"/>
              </a:rPr>
              <a:t>Read-Write</a:t>
            </a:r>
          </a:p>
          <a:p>
            <a:pPr lvl="1">
              <a:lnSpc>
                <a:spcPct val="80000"/>
              </a:lnSpc>
              <a:buClr>
                <a:schemeClr val="tx1"/>
              </a:buClr>
            </a:pPr>
            <a:r>
              <a:rPr lang="en-GB" altLang="en-US">
                <a:effectLst/>
                <a:latin typeface="Arial" panose="020B0604020202020204" pitchFamily="34" charset="0"/>
              </a:rPr>
              <a:t>Volatile</a:t>
            </a:r>
          </a:p>
          <a:p>
            <a:pPr>
              <a:lnSpc>
                <a:spcPct val="80000"/>
              </a:lnSpc>
            </a:pPr>
            <a:r>
              <a:rPr lang="en-GB" altLang="en-US" sz="2800"/>
              <a:t>ROM (Read-Only Memory)</a:t>
            </a:r>
          </a:p>
          <a:p>
            <a:pPr lvl="1">
              <a:lnSpc>
                <a:spcPct val="80000"/>
              </a:lnSpc>
              <a:buClr>
                <a:schemeClr val="tx1"/>
              </a:buClr>
            </a:pPr>
            <a:r>
              <a:rPr lang="en-GB" altLang="en-US">
                <a:effectLst/>
                <a:latin typeface="Arial" panose="020B0604020202020204" pitchFamily="34" charset="0"/>
              </a:rPr>
              <a:t>Read-Only</a:t>
            </a:r>
          </a:p>
          <a:p>
            <a:pPr lvl="1">
              <a:lnSpc>
                <a:spcPct val="80000"/>
              </a:lnSpc>
              <a:buClr>
                <a:schemeClr val="tx1"/>
              </a:buClr>
            </a:pPr>
            <a:r>
              <a:rPr lang="en-GB" altLang="en-US">
                <a:effectLst/>
                <a:latin typeface="Arial" panose="020B0604020202020204" pitchFamily="34" charset="0"/>
              </a:rPr>
              <a:t>Non-Volatile</a:t>
            </a:r>
          </a:p>
        </p:txBody>
      </p:sp>
    </p:spTree>
    <p:extLst>
      <p:ext uri="{BB962C8B-B14F-4D97-AF65-F5344CB8AC3E}">
        <p14:creationId xmlns:p14="http://schemas.microsoft.com/office/powerpoint/2010/main" val="22250268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altLang="en-US" sz="3200"/>
              <a:t>A/D &amp; D/A Converters</a:t>
            </a:r>
          </a:p>
        </p:txBody>
      </p:sp>
      <p:sp>
        <p:nvSpPr>
          <p:cNvPr id="26627" name="Rectangle 3"/>
          <p:cNvSpPr>
            <a:spLocks noGrp="1" noChangeArrowheads="1"/>
          </p:cNvSpPr>
          <p:nvPr>
            <p:ph idx="1"/>
          </p:nvPr>
        </p:nvSpPr>
        <p:spPr/>
        <p:txBody>
          <a:bodyPr/>
          <a:lstStyle/>
          <a:p>
            <a:r>
              <a:rPr lang="en-GB" altLang="en-US" sz="2800"/>
              <a:t>Processing of Continuous values </a:t>
            </a:r>
          </a:p>
          <a:p>
            <a:r>
              <a:rPr lang="en-GB" altLang="en-US" sz="2800"/>
              <a:t>Conversion </a:t>
            </a:r>
          </a:p>
          <a:p>
            <a:pPr lvl="1">
              <a:buClr>
                <a:schemeClr val="tx1"/>
              </a:buClr>
            </a:pPr>
            <a:r>
              <a:rPr lang="en-GB" altLang="en-US">
                <a:effectLst/>
                <a:latin typeface="Arial" panose="020B0604020202020204" pitchFamily="34" charset="0"/>
              </a:rPr>
              <a:t>Analogue to Digital A/D</a:t>
            </a:r>
          </a:p>
          <a:p>
            <a:pPr lvl="1">
              <a:buClr>
                <a:schemeClr val="tx1"/>
              </a:buClr>
            </a:pPr>
            <a:r>
              <a:rPr lang="en-GB" altLang="en-US">
                <a:effectLst/>
                <a:latin typeface="Arial" panose="020B0604020202020204" pitchFamily="34" charset="0"/>
              </a:rPr>
              <a:t>Digital to Analogue D/A</a:t>
            </a:r>
          </a:p>
          <a:p>
            <a:r>
              <a:rPr lang="en-GB" altLang="en-US" sz="2800"/>
              <a:t>Industrial Control Application</a:t>
            </a:r>
          </a:p>
        </p:txBody>
      </p:sp>
    </p:spTree>
    <p:extLst>
      <p:ext uri="{BB962C8B-B14F-4D97-AF65-F5344CB8AC3E}">
        <p14:creationId xmlns:p14="http://schemas.microsoft.com/office/powerpoint/2010/main" val="27750216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sz="3200" dirty="0"/>
              <a:t>A Process Control System</a:t>
            </a:r>
            <a:endParaRPr lang="en-US" altLang="en-US" sz="3200" dirty="0"/>
          </a:p>
        </p:txBody>
      </p:sp>
      <p:pic>
        <p:nvPicPr>
          <p:cNvPr id="2" name="Picture 1"/>
          <p:cNvPicPr>
            <a:picLocks noChangeAspect="1"/>
          </p:cNvPicPr>
          <p:nvPr/>
        </p:nvPicPr>
        <p:blipFill>
          <a:blip r:embed="rId3"/>
          <a:stretch>
            <a:fillRect/>
          </a:stretch>
        </p:blipFill>
        <p:spPr>
          <a:xfrm>
            <a:off x="3301465" y="1886552"/>
            <a:ext cx="5245770" cy="4505177"/>
          </a:xfrm>
          <a:prstGeom prst="rect">
            <a:avLst/>
          </a:prstGeom>
        </p:spPr>
      </p:pic>
    </p:spTree>
    <p:extLst>
      <p:ext uri="{BB962C8B-B14F-4D97-AF65-F5344CB8AC3E}">
        <p14:creationId xmlns:p14="http://schemas.microsoft.com/office/powerpoint/2010/main" val="2650432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sz="3200"/>
              <a:t>Summary</a:t>
            </a:r>
          </a:p>
        </p:txBody>
      </p:sp>
      <p:sp>
        <p:nvSpPr>
          <p:cNvPr id="30723" name="Rectangle 3"/>
          <p:cNvSpPr>
            <a:spLocks noGrp="1" noChangeArrowheads="1"/>
          </p:cNvSpPr>
          <p:nvPr>
            <p:ph idx="1"/>
          </p:nvPr>
        </p:nvSpPr>
        <p:spPr/>
        <p:txBody>
          <a:bodyPr/>
          <a:lstStyle/>
          <a:p>
            <a:r>
              <a:rPr lang="en-US" altLang="en-US" sz="2800"/>
              <a:t>Continuous Signals</a:t>
            </a:r>
          </a:p>
          <a:p>
            <a:r>
              <a:rPr lang="en-US" altLang="en-US" sz="2800"/>
              <a:t>Digital Representation in Binary</a:t>
            </a:r>
          </a:p>
          <a:p>
            <a:r>
              <a:rPr lang="en-US" altLang="en-US" sz="2800"/>
              <a:t>Information Processing</a:t>
            </a:r>
          </a:p>
          <a:p>
            <a:r>
              <a:rPr lang="en-US" altLang="en-US" sz="2800"/>
              <a:t>Logic Gates</a:t>
            </a:r>
          </a:p>
        </p:txBody>
      </p:sp>
    </p:spTree>
    <p:extLst>
      <p:ext uri="{BB962C8B-B14F-4D97-AF65-F5344CB8AC3E}">
        <p14:creationId xmlns:p14="http://schemas.microsoft.com/office/powerpoint/2010/main" val="42075949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Chapter Objectives</a:t>
            </a:r>
            <a:endParaRPr lang="en-US"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q"/>
            </a:pPr>
            <a:r>
              <a:rPr lang="en-US" sz="2800" dirty="0" smtClean="0"/>
              <a:t> Explain </a:t>
            </a:r>
            <a:r>
              <a:rPr lang="en-US" sz="2800" dirty="0"/>
              <a:t>the basic differences between digital </a:t>
            </a:r>
            <a:r>
              <a:rPr lang="en-US" sz="2800" dirty="0" smtClean="0"/>
              <a:t>and analog </a:t>
            </a:r>
            <a:r>
              <a:rPr lang="en-US" sz="2800" dirty="0"/>
              <a:t>quantities</a:t>
            </a:r>
          </a:p>
          <a:p>
            <a:pPr>
              <a:buFont typeface="Wingdings" panose="05000000000000000000" pitchFamily="2" charset="2"/>
              <a:buChar char="q"/>
            </a:pPr>
            <a:r>
              <a:rPr lang="en-US" sz="2800" dirty="0" smtClean="0"/>
              <a:t> </a:t>
            </a:r>
            <a:r>
              <a:rPr lang="en-US" sz="2800" dirty="0"/>
              <a:t>Show how voltage levels are used to </a:t>
            </a:r>
            <a:r>
              <a:rPr lang="en-US" sz="2800" dirty="0" smtClean="0"/>
              <a:t>represent digital </a:t>
            </a:r>
            <a:r>
              <a:rPr lang="en-US" sz="2800" dirty="0"/>
              <a:t>quantities</a:t>
            </a:r>
          </a:p>
          <a:p>
            <a:pPr>
              <a:buFont typeface="Wingdings" panose="05000000000000000000" pitchFamily="2" charset="2"/>
              <a:buChar char="q"/>
            </a:pPr>
            <a:r>
              <a:rPr lang="en-US" sz="2800" dirty="0" smtClean="0"/>
              <a:t> </a:t>
            </a:r>
            <a:r>
              <a:rPr lang="en-US" sz="2800" dirty="0"/>
              <a:t>Describe various parameters of a pulse </a:t>
            </a:r>
            <a:r>
              <a:rPr lang="en-US" sz="2800" dirty="0" smtClean="0"/>
              <a:t>waveform such </a:t>
            </a:r>
            <a:r>
              <a:rPr lang="en-US" sz="2800" dirty="0"/>
              <a:t>as rise time, fall time, pulse width, </a:t>
            </a:r>
            <a:r>
              <a:rPr lang="en-US" sz="2800" dirty="0" smtClean="0"/>
              <a:t>frequency, period</a:t>
            </a:r>
            <a:r>
              <a:rPr lang="en-US" sz="2800" dirty="0"/>
              <a:t>, and duty cycle</a:t>
            </a:r>
          </a:p>
          <a:p>
            <a:pPr>
              <a:buFont typeface="Wingdings" panose="05000000000000000000" pitchFamily="2" charset="2"/>
              <a:buChar char="q"/>
            </a:pPr>
            <a:r>
              <a:rPr lang="en-US" sz="2800" dirty="0" smtClean="0"/>
              <a:t> </a:t>
            </a:r>
            <a:r>
              <a:rPr lang="en-US" sz="2800" dirty="0"/>
              <a:t>Explain the basic logic functions of NOT, </a:t>
            </a:r>
            <a:r>
              <a:rPr lang="en-US" sz="2800" dirty="0" smtClean="0"/>
              <a:t>AND, and </a:t>
            </a:r>
            <a:r>
              <a:rPr lang="en-US" sz="2800" dirty="0"/>
              <a:t>OR</a:t>
            </a:r>
          </a:p>
          <a:p>
            <a:pPr>
              <a:buFont typeface="Wingdings" panose="05000000000000000000" pitchFamily="2" charset="2"/>
              <a:buChar char="q"/>
            </a:pPr>
            <a:r>
              <a:rPr lang="en-US" sz="2800" dirty="0" smtClean="0"/>
              <a:t> </a:t>
            </a:r>
            <a:r>
              <a:rPr lang="en-US" sz="2800" dirty="0"/>
              <a:t>Describe several types of logic operations </a:t>
            </a:r>
            <a:r>
              <a:rPr lang="en-US" sz="2800" dirty="0" smtClean="0"/>
              <a:t>and explain </a:t>
            </a:r>
            <a:r>
              <a:rPr lang="en-US" sz="2800" dirty="0"/>
              <a:t>their application in an example </a:t>
            </a:r>
            <a:r>
              <a:rPr lang="en-US" sz="2800" dirty="0" smtClean="0"/>
              <a:t>system</a:t>
            </a:r>
            <a:endParaRPr lang="en-US" sz="2800" dirty="0"/>
          </a:p>
        </p:txBody>
      </p:sp>
    </p:spTree>
    <p:extLst>
      <p:ext uri="{BB962C8B-B14F-4D97-AF65-F5344CB8AC3E}">
        <p14:creationId xmlns:p14="http://schemas.microsoft.com/office/powerpoint/2010/main" val="40025068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4"/>
          <p:cNvSpPr>
            <a:spLocks noGrp="1" noChangeArrowheads="1"/>
          </p:cNvSpPr>
          <p:nvPr>
            <p:ph type="title"/>
          </p:nvPr>
        </p:nvSpPr>
        <p:spPr>
          <a:noFill/>
          <a:ln/>
        </p:spPr>
        <p:txBody>
          <a:bodyPr/>
          <a:lstStyle/>
          <a:p>
            <a:r>
              <a:rPr lang="en-US" altLang="en-US" sz="3200"/>
              <a:t>Summary</a:t>
            </a:r>
          </a:p>
        </p:txBody>
      </p:sp>
      <p:sp>
        <p:nvSpPr>
          <p:cNvPr id="31747" name="Rectangle 3"/>
          <p:cNvSpPr>
            <a:spLocks noGrp="1" noChangeArrowheads="1"/>
          </p:cNvSpPr>
          <p:nvPr>
            <p:ph idx="1"/>
          </p:nvPr>
        </p:nvSpPr>
        <p:spPr/>
        <p:txBody>
          <a:bodyPr/>
          <a:lstStyle/>
          <a:p>
            <a:r>
              <a:rPr lang="en-US" altLang="en-US" sz="2800"/>
              <a:t>Combinational &amp; Sequential Circuits</a:t>
            </a:r>
          </a:p>
          <a:p>
            <a:r>
              <a:rPr lang="en-US" altLang="en-US" sz="2800"/>
              <a:t>Programmable Logic Devices (PLDs)</a:t>
            </a:r>
          </a:p>
          <a:p>
            <a:r>
              <a:rPr lang="en-US" altLang="en-US" sz="2800"/>
              <a:t>Memory (RAM &amp; ROM)</a:t>
            </a:r>
          </a:p>
          <a:p>
            <a:r>
              <a:rPr lang="en-US" altLang="en-US" sz="2800"/>
              <a:t>A/D &amp; D/A Converters</a:t>
            </a:r>
          </a:p>
        </p:txBody>
      </p:sp>
    </p:spTree>
    <p:extLst>
      <p:ext uri="{BB962C8B-B14F-4D97-AF65-F5344CB8AC3E}">
        <p14:creationId xmlns:p14="http://schemas.microsoft.com/office/powerpoint/2010/main" val="531320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Chapter Objectives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800" dirty="0" smtClean="0"/>
              <a:t>Describe </a:t>
            </a:r>
            <a:r>
              <a:rPr lang="en-US" sz="2800" dirty="0"/>
              <a:t>programmable logic, discuss </a:t>
            </a:r>
            <a:r>
              <a:rPr lang="en-US" sz="2800" dirty="0" smtClean="0"/>
              <a:t>the various </a:t>
            </a:r>
            <a:r>
              <a:rPr lang="en-US" sz="2800" dirty="0"/>
              <a:t>types, and describe how PLDs </a:t>
            </a:r>
            <a:r>
              <a:rPr lang="en-US" sz="2800" dirty="0" smtClean="0"/>
              <a:t>are programmed</a:t>
            </a:r>
            <a:endParaRPr lang="en-US" sz="2800" dirty="0"/>
          </a:p>
          <a:p>
            <a:pPr>
              <a:buFont typeface="Wingdings" panose="05000000000000000000" pitchFamily="2" charset="2"/>
              <a:buChar char="q"/>
            </a:pPr>
            <a:r>
              <a:rPr lang="en-US" sz="2800" dirty="0" smtClean="0"/>
              <a:t> </a:t>
            </a:r>
            <a:r>
              <a:rPr lang="en-US" sz="2800" dirty="0"/>
              <a:t>Identify fixed-function digital integrated </a:t>
            </a:r>
            <a:r>
              <a:rPr lang="en-US" sz="2800" dirty="0" smtClean="0"/>
              <a:t>circuits according </a:t>
            </a:r>
            <a:r>
              <a:rPr lang="en-US" sz="2800" dirty="0"/>
              <a:t>to their complexity and the type of </a:t>
            </a:r>
            <a:r>
              <a:rPr lang="en-US" sz="2800" dirty="0" smtClean="0"/>
              <a:t>circuit packaging</a:t>
            </a:r>
            <a:endParaRPr lang="en-US" sz="2800" dirty="0"/>
          </a:p>
          <a:p>
            <a:pPr>
              <a:buFont typeface="Wingdings" panose="05000000000000000000" pitchFamily="2" charset="2"/>
              <a:buChar char="q"/>
            </a:pPr>
            <a:r>
              <a:rPr lang="en-US" sz="2800" dirty="0" smtClean="0"/>
              <a:t> </a:t>
            </a:r>
            <a:r>
              <a:rPr lang="en-US" sz="2800" dirty="0"/>
              <a:t>Identify pin numbers on integrated circuit packages</a:t>
            </a:r>
          </a:p>
          <a:p>
            <a:pPr>
              <a:buFont typeface="Wingdings" panose="05000000000000000000" pitchFamily="2" charset="2"/>
              <a:buChar char="q"/>
            </a:pPr>
            <a:r>
              <a:rPr lang="en-US" sz="2800" dirty="0" smtClean="0"/>
              <a:t> </a:t>
            </a:r>
            <a:r>
              <a:rPr lang="en-US" sz="2800" dirty="0"/>
              <a:t>Recognize various instruments and </a:t>
            </a:r>
            <a:r>
              <a:rPr lang="en-US" sz="2800" dirty="0" smtClean="0"/>
              <a:t>understand how </a:t>
            </a:r>
            <a:r>
              <a:rPr lang="en-US" sz="2800" dirty="0"/>
              <a:t>they are used in measurement </a:t>
            </a:r>
            <a:r>
              <a:rPr lang="en-US" sz="2800" dirty="0" smtClean="0"/>
              <a:t>and troubleshooting </a:t>
            </a:r>
            <a:r>
              <a:rPr lang="en-US" sz="2800" dirty="0"/>
              <a:t>digital circuits and systems</a:t>
            </a:r>
          </a:p>
          <a:p>
            <a:pPr>
              <a:buFont typeface="Wingdings" panose="05000000000000000000" pitchFamily="2" charset="2"/>
              <a:buChar char="q"/>
            </a:pPr>
            <a:r>
              <a:rPr lang="en-US" sz="2800" dirty="0" smtClean="0"/>
              <a:t> </a:t>
            </a:r>
            <a:r>
              <a:rPr lang="en-US" sz="2800" dirty="0"/>
              <a:t>Describe basic troubleshooting methods</a:t>
            </a:r>
          </a:p>
        </p:txBody>
      </p:sp>
    </p:spTree>
    <p:extLst>
      <p:ext uri="{BB962C8B-B14F-4D97-AF65-F5344CB8AC3E}">
        <p14:creationId xmlns:p14="http://schemas.microsoft.com/office/powerpoint/2010/main" val="37748418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5"/>
          <p:cNvSpPr>
            <a:spLocks noGrp="1" noChangeArrowheads="1"/>
          </p:cNvSpPr>
          <p:nvPr>
            <p:ph type="title"/>
          </p:nvPr>
        </p:nvSpPr>
        <p:spPr>
          <a:noFill/>
        </p:spPr>
        <p:txBody>
          <a:bodyPr>
            <a:normAutofit/>
          </a:bodyPr>
          <a:lstStyle/>
          <a:p>
            <a:r>
              <a:rPr lang="en-GB" altLang="en-US" dirty="0" smtClean="0">
                <a:latin typeface="Calibri Light (Headings)"/>
              </a:rPr>
              <a:t>Digital and Analogue </a:t>
            </a:r>
            <a:r>
              <a:rPr lang="en-GB" altLang="en-US" dirty="0">
                <a:latin typeface="Calibri Light (Headings)"/>
              </a:rPr>
              <a:t>Quantities</a:t>
            </a:r>
          </a:p>
        </p:txBody>
      </p:sp>
      <p:sp>
        <p:nvSpPr>
          <p:cNvPr id="14342" name="Rectangle 6"/>
          <p:cNvSpPr>
            <a:spLocks noGrp="1" noChangeArrowheads="1"/>
          </p:cNvSpPr>
          <p:nvPr>
            <p:ph idx="1"/>
          </p:nvPr>
        </p:nvSpPr>
        <p:spPr>
          <a:xfrm>
            <a:off x="1208689" y="2025869"/>
            <a:ext cx="8229600" cy="2769989"/>
          </a:xfrm>
          <a:noFill/>
        </p:spPr>
        <p:txBody>
          <a:bodyPr>
            <a:spAutoFit/>
          </a:bodyPr>
          <a:lstStyle/>
          <a:p>
            <a:pPr>
              <a:buFont typeface="Wingdings" panose="05000000000000000000" pitchFamily="2" charset="2"/>
              <a:buChar char="q"/>
            </a:pPr>
            <a:r>
              <a:rPr lang="en-US" altLang="en-US" sz="2800" dirty="0" smtClean="0"/>
              <a:t>An analog quantity is one having continuous values. </a:t>
            </a:r>
          </a:p>
          <a:p>
            <a:pPr lvl="1">
              <a:buClr>
                <a:schemeClr val="tx1"/>
              </a:buClr>
              <a:buFont typeface="Arial" panose="020B0604020202020204" pitchFamily="34" charset="0"/>
              <a:buChar char="•"/>
            </a:pPr>
            <a:r>
              <a:rPr lang="en-GB" altLang="en-US" sz="2600" dirty="0"/>
              <a:t>Intensity of Light</a:t>
            </a:r>
          </a:p>
          <a:p>
            <a:pPr lvl="1">
              <a:buClr>
                <a:schemeClr val="tx1"/>
              </a:buClr>
              <a:buFont typeface="Arial" panose="020B0604020202020204" pitchFamily="34" charset="0"/>
              <a:buChar char="•"/>
            </a:pPr>
            <a:r>
              <a:rPr lang="en-GB" altLang="en-US" sz="2600" dirty="0"/>
              <a:t>Temperature</a:t>
            </a:r>
          </a:p>
          <a:p>
            <a:pPr lvl="1">
              <a:buClr>
                <a:schemeClr val="tx1"/>
              </a:buClr>
              <a:buFont typeface="Arial" panose="020B0604020202020204" pitchFamily="34" charset="0"/>
              <a:buChar char="•"/>
            </a:pPr>
            <a:r>
              <a:rPr lang="en-GB" altLang="en-US" sz="2600" dirty="0"/>
              <a:t>Velocity</a:t>
            </a:r>
          </a:p>
          <a:p>
            <a:pPr>
              <a:buFont typeface="Wingdings" panose="05000000000000000000" pitchFamily="2" charset="2"/>
              <a:buChar char="q"/>
            </a:pPr>
            <a:r>
              <a:rPr lang="en-US" altLang="en-US" sz="2800" dirty="0" smtClean="0"/>
              <a:t>A digital quantity is one having a discrete set of values</a:t>
            </a:r>
            <a:endParaRPr lang="en-GB" altLang="en-US" sz="2800" dirty="0" smtClean="0"/>
          </a:p>
          <a:p>
            <a:pPr lvl="1">
              <a:buClr>
                <a:schemeClr val="tx1"/>
              </a:buClr>
              <a:buFont typeface="Arial" panose="020B0604020202020204" pitchFamily="34" charset="0"/>
              <a:buChar char="•"/>
            </a:pPr>
            <a:r>
              <a:rPr lang="en-US" altLang="en-US" sz="2600" dirty="0" smtClean="0"/>
              <a:t>A </a:t>
            </a:r>
            <a:r>
              <a:rPr lang="en-US" altLang="en-US" sz="2600" dirty="0"/>
              <a:t>digital quantity is one having a discrete set of </a:t>
            </a:r>
            <a:r>
              <a:rPr lang="en-US" altLang="en-US" sz="2600" dirty="0" smtClean="0"/>
              <a:t>values</a:t>
            </a:r>
          </a:p>
        </p:txBody>
      </p:sp>
    </p:spTree>
    <p:extLst>
      <p:ext uri="{BB962C8B-B14F-4D97-AF65-F5344CB8AC3E}">
        <p14:creationId xmlns:p14="http://schemas.microsoft.com/office/powerpoint/2010/main" val="35810670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8" name="Rectangle 10"/>
          <p:cNvSpPr>
            <a:spLocks noGrp="1" noChangeArrowheads="1"/>
          </p:cNvSpPr>
          <p:nvPr>
            <p:ph type="title"/>
          </p:nvPr>
        </p:nvSpPr>
        <p:spPr/>
        <p:txBody>
          <a:bodyPr>
            <a:normAutofit/>
          </a:bodyPr>
          <a:lstStyle/>
          <a:p>
            <a:r>
              <a:rPr lang="en-US" altLang="en-US" dirty="0"/>
              <a:t>Continuous Signal</a:t>
            </a:r>
          </a:p>
        </p:txBody>
      </p:sp>
      <p:graphicFrame>
        <p:nvGraphicFramePr>
          <p:cNvPr id="37927" name="Object 39"/>
          <p:cNvGraphicFramePr>
            <a:graphicFrameLocks noGrp="1" noChangeAspect="1"/>
          </p:cNvGraphicFramePr>
          <p:nvPr>
            <p:ph idx="1"/>
          </p:nvPr>
        </p:nvGraphicFramePr>
        <p:xfrm>
          <a:off x="3195638" y="2427289"/>
          <a:ext cx="4610100" cy="3419475"/>
        </p:xfrm>
        <a:graphic>
          <a:graphicData uri="http://schemas.openxmlformats.org/presentationml/2006/ole">
            <mc:AlternateContent xmlns:mc="http://schemas.openxmlformats.org/markup-compatibility/2006">
              <mc:Choice xmlns:v="urn:schemas-microsoft-com:vml" Requires="v">
                <p:oleObj spid="_x0000_s1074" name="Chart" r:id="rId4" imgW="4610100" imgH="3419551" progId="Excel.Chart.8">
                  <p:embed/>
                </p:oleObj>
              </mc:Choice>
              <mc:Fallback>
                <p:oleObj name="Chart" r:id="rId4" imgW="4610100" imgH="3419551"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5638" y="2427289"/>
                        <a:ext cx="4610100" cy="3419475"/>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37916" name="Line 28"/>
          <p:cNvSpPr>
            <a:spLocks noChangeShapeType="1"/>
          </p:cNvSpPr>
          <p:nvPr/>
        </p:nvSpPr>
        <p:spPr bwMode="auto">
          <a:xfrm flipH="1" flipV="1">
            <a:off x="5410200" y="4038600"/>
            <a:ext cx="1981200" cy="1524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7917" name="Line 29"/>
          <p:cNvSpPr>
            <a:spLocks noChangeShapeType="1"/>
          </p:cNvSpPr>
          <p:nvPr/>
        </p:nvSpPr>
        <p:spPr bwMode="auto">
          <a:xfrm>
            <a:off x="5410200" y="4038600"/>
            <a:ext cx="2057400" cy="1524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7918" name="Line 30"/>
          <p:cNvSpPr>
            <a:spLocks noChangeShapeType="1"/>
          </p:cNvSpPr>
          <p:nvPr/>
        </p:nvSpPr>
        <p:spPr bwMode="auto">
          <a:xfrm>
            <a:off x="7467600" y="419100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Tree>
    <p:extLst>
      <p:ext uri="{BB962C8B-B14F-4D97-AF65-F5344CB8AC3E}">
        <p14:creationId xmlns:p14="http://schemas.microsoft.com/office/powerpoint/2010/main" val="368875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normAutofit/>
          </a:bodyPr>
          <a:lstStyle/>
          <a:p>
            <a:r>
              <a:rPr lang="en-US" altLang="en-US" dirty="0"/>
              <a:t>Continuous Signal</a:t>
            </a:r>
          </a:p>
        </p:txBody>
      </p:sp>
      <p:graphicFrame>
        <p:nvGraphicFramePr>
          <p:cNvPr id="59398" name="Object 6"/>
          <p:cNvGraphicFramePr>
            <a:graphicFrameLocks noGrp="1" noChangeAspect="1"/>
          </p:cNvGraphicFramePr>
          <p:nvPr>
            <p:ph idx="1"/>
          </p:nvPr>
        </p:nvGraphicFramePr>
        <p:xfrm>
          <a:off x="3043238" y="2417764"/>
          <a:ext cx="4914900" cy="3438525"/>
        </p:xfrm>
        <a:graphic>
          <a:graphicData uri="http://schemas.openxmlformats.org/presentationml/2006/ole">
            <mc:AlternateContent xmlns:mc="http://schemas.openxmlformats.org/markup-compatibility/2006">
              <mc:Choice xmlns:v="urn:schemas-microsoft-com:vml" Requires="v">
                <p:oleObj spid="_x0000_s2098" name="Chart" r:id="rId4" imgW="4914900" imgH="3438449" progId="Excel.Chart.8">
                  <p:embed/>
                </p:oleObj>
              </mc:Choice>
              <mc:Fallback>
                <p:oleObj name="Chart" r:id="rId4" imgW="4914900" imgH="3438449"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3238" y="2417764"/>
                        <a:ext cx="4914900" cy="3438525"/>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59395" name="Line 3"/>
          <p:cNvSpPr>
            <a:spLocks noChangeShapeType="1"/>
          </p:cNvSpPr>
          <p:nvPr/>
        </p:nvSpPr>
        <p:spPr bwMode="auto">
          <a:xfrm flipH="1" flipV="1">
            <a:off x="5410200" y="4038600"/>
            <a:ext cx="1981200" cy="1524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59396" name="Line 4"/>
          <p:cNvSpPr>
            <a:spLocks noChangeShapeType="1"/>
          </p:cNvSpPr>
          <p:nvPr/>
        </p:nvSpPr>
        <p:spPr bwMode="auto">
          <a:xfrm>
            <a:off x="5410200" y="4038600"/>
            <a:ext cx="2057400" cy="1524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59397" name="Line 5"/>
          <p:cNvSpPr>
            <a:spLocks noChangeShapeType="1"/>
          </p:cNvSpPr>
          <p:nvPr/>
        </p:nvSpPr>
        <p:spPr bwMode="auto">
          <a:xfrm>
            <a:off x="7467600" y="419100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Tree>
    <p:extLst>
      <p:ext uri="{BB962C8B-B14F-4D97-AF65-F5344CB8AC3E}">
        <p14:creationId xmlns:p14="http://schemas.microsoft.com/office/powerpoint/2010/main" val="23468495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r>
              <a:rPr lang="en-US" altLang="en-US" dirty="0"/>
              <a:t>Digital Representation</a:t>
            </a:r>
          </a:p>
        </p:txBody>
      </p:sp>
      <p:graphicFrame>
        <p:nvGraphicFramePr>
          <p:cNvPr id="44040" name="Object 8"/>
          <p:cNvGraphicFramePr>
            <a:graphicFrameLocks noGrp="1" noChangeAspect="1"/>
          </p:cNvGraphicFramePr>
          <p:nvPr>
            <p:ph idx="1"/>
          </p:nvPr>
        </p:nvGraphicFramePr>
        <p:xfrm>
          <a:off x="3192464" y="2420938"/>
          <a:ext cx="4619625" cy="3429000"/>
        </p:xfrm>
        <a:graphic>
          <a:graphicData uri="http://schemas.openxmlformats.org/presentationml/2006/ole">
            <mc:AlternateContent xmlns:mc="http://schemas.openxmlformats.org/markup-compatibility/2006">
              <mc:Choice xmlns:v="urn:schemas-microsoft-com:vml" Requires="v">
                <p:oleObj spid="_x0000_s3122" name="Chart" r:id="rId4" imgW="4619549" imgH="3429000" progId="Excel.Chart.8">
                  <p:embed/>
                </p:oleObj>
              </mc:Choice>
              <mc:Fallback>
                <p:oleObj name="Chart" r:id="rId4" imgW="4619549" imgH="3429000"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2464" y="2420938"/>
                        <a:ext cx="461962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952104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a:bodyPr>
          <a:lstStyle/>
          <a:p>
            <a:r>
              <a:rPr lang="en-US" altLang="en-US" dirty="0"/>
              <a:t>Under Sampling</a:t>
            </a:r>
          </a:p>
        </p:txBody>
      </p:sp>
      <p:graphicFrame>
        <p:nvGraphicFramePr>
          <p:cNvPr id="47108" name="Object 4"/>
          <p:cNvGraphicFramePr>
            <a:graphicFrameLocks noGrp="1" noChangeAspect="1"/>
          </p:cNvGraphicFramePr>
          <p:nvPr>
            <p:ph idx="1"/>
          </p:nvPr>
        </p:nvGraphicFramePr>
        <p:xfrm>
          <a:off x="3048000" y="1600201"/>
          <a:ext cx="6097588" cy="4525963"/>
        </p:xfrm>
        <a:graphic>
          <a:graphicData uri="http://schemas.openxmlformats.org/presentationml/2006/ole">
            <mc:AlternateContent xmlns:mc="http://schemas.openxmlformats.org/markup-compatibility/2006">
              <mc:Choice xmlns:v="urn:schemas-microsoft-com:vml" Requires="v">
                <p:oleObj spid="_x0000_s4146" name="Chart" r:id="rId4" imgW="4619549" imgH="3429000" progId="Excel.Chart.8">
                  <p:embed/>
                </p:oleObj>
              </mc:Choice>
              <mc:Fallback>
                <p:oleObj name="Chart" r:id="rId4" imgW="4619549" imgH="3429000"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1600201"/>
                        <a:ext cx="6097588"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601869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528</TotalTime>
  <Words>3813</Words>
  <Application>Microsoft Office PowerPoint</Application>
  <PresentationFormat>Widescreen</PresentationFormat>
  <Paragraphs>373</Paragraphs>
  <Slides>30</Slides>
  <Notes>24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43" baseType="lpstr">
      <vt:lpstr>Arial</vt:lpstr>
      <vt:lpstr>Calibri</vt:lpstr>
      <vt:lpstr>Calibri Light</vt:lpstr>
      <vt:lpstr>Calibri Light (Headings)</vt:lpstr>
      <vt:lpstr>Helvetica-Condensed</vt:lpstr>
      <vt:lpstr>Times-Bold</vt:lpstr>
      <vt:lpstr>Times-Italic</vt:lpstr>
      <vt:lpstr>Times-Roman</vt:lpstr>
      <vt:lpstr>Verdana</vt:lpstr>
      <vt:lpstr>Wingdings</vt:lpstr>
      <vt:lpstr>Retrospect</vt:lpstr>
      <vt:lpstr>Chart</vt:lpstr>
      <vt:lpstr>Visio</vt:lpstr>
      <vt:lpstr>Chapter 1</vt:lpstr>
      <vt:lpstr>Chapter Outline</vt:lpstr>
      <vt:lpstr>Chapter Objectives</vt:lpstr>
      <vt:lpstr>Chapter Objectives</vt:lpstr>
      <vt:lpstr>Digital and Analogue Quantities</vt:lpstr>
      <vt:lpstr>Continuous Signal</vt:lpstr>
      <vt:lpstr>Continuous Signal</vt:lpstr>
      <vt:lpstr>Digital Representation</vt:lpstr>
      <vt:lpstr>Under Sampling</vt:lpstr>
      <vt:lpstr>Merits of Digital Systems</vt:lpstr>
      <vt:lpstr>Electronic Processing</vt:lpstr>
      <vt:lpstr>Representing Digital Values</vt:lpstr>
      <vt:lpstr>Digital Systems</vt:lpstr>
      <vt:lpstr>Binary Number System</vt:lpstr>
      <vt:lpstr>Digital Level</vt:lpstr>
      <vt:lpstr>Digital Waveforms</vt:lpstr>
      <vt:lpstr>Information Processing</vt:lpstr>
      <vt:lpstr>Logic</vt:lpstr>
      <vt:lpstr>Logic Gates</vt:lpstr>
      <vt:lpstr>Logic Gate Symbol and ICs</vt:lpstr>
      <vt:lpstr>Combinational Circuits</vt:lpstr>
      <vt:lpstr>Adder Combinational Circuit</vt:lpstr>
      <vt:lpstr>Functional Devices</vt:lpstr>
      <vt:lpstr>Sequential Circuits</vt:lpstr>
      <vt:lpstr>Programmable Logic Devices (PLDs)</vt:lpstr>
      <vt:lpstr>Memory</vt:lpstr>
      <vt:lpstr>A/D &amp; D/A Converters</vt:lpstr>
      <vt:lpstr>A Process Control System</vt:lpstr>
      <vt:lpstr>Summary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Shakir Shah</dc:creator>
  <cp:lastModifiedBy>Shaheryar Ashfaq</cp:lastModifiedBy>
  <cp:revision>41</cp:revision>
  <dcterms:created xsi:type="dcterms:W3CDTF">2020-01-21T09:02:29Z</dcterms:created>
  <dcterms:modified xsi:type="dcterms:W3CDTF">2021-03-02T16:34:05Z</dcterms:modified>
</cp:coreProperties>
</file>