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306" r:id="rId10"/>
    <p:sldId id="307" r:id="rId11"/>
    <p:sldId id="308" r:id="rId12"/>
    <p:sldId id="309" r:id="rId13"/>
    <p:sldId id="311" r:id="rId14"/>
    <p:sldId id="312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17" r:id="rId28"/>
    <p:sldId id="318" r:id="rId29"/>
    <p:sldId id="319" r:id="rId30"/>
    <p:sldId id="320" r:id="rId31"/>
    <p:sldId id="32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eryar Ashfaq" userId="226b0636-79e7-49a4-845a-3b0e5a8a6990" providerId="ADAL" clId="{AF7F77E0-1C67-46B2-83B8-87DB93D9EEE5}"/>
    <pc:docChg chg="modSld">
      <pc:chgData name="Shaheryar Ashfaq" userId="226b0636-79e7-49a4-845a-3b0e5a8a6990" providerId="ADAL" clId="{AF7F77E0-1C67-46B2-83B8-87DB93D9EEE5}" dt="2022-03-17T06:11:32.519" v="0" actId="1076"/>
      <pc:docMkLst>
        <pc:docMk/>
      </pc:docMkLst>
      <pc:sldChg chg="modSp mod">
        <pc:chgData name="Shaheryar Ashfaq" userId="226b0636-79e7-49a4-845a-3b0e5a8a6990" providerId="ADAL" clId="{AF7F77E0-1C67-46B2-83B8-87DB93D9EEE5}" dt="2022-03-17T06:11:32.519" v="0" actId="1076"/>
        <pc:sldMkLst>
          <pc:docMk/>
          <pc:sldMk cId="0" sldId="305"/>
        </pc:sldMkLst>
        <pc:spChg chg="mod">
          <ac:chgData name="Shaheryar Ashfaq" userId="226b0636-79e7-49a4-845a-3b0e5a8a6990" providerId="ADAL" clId="{AF7F77E0-1C67-46B2-83B8-87DB93D9EEE5}" dt="2022-03-17T06:11:32.519" v="0" actId="1076"/>
          <ac:spMkLst>
            <pc:docMk/>
            <pc:sldMk cId="0" sldId="305"/>
            <ac:spMk id="18637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FD01B-CC7A-4E55-AD34-2F330B02876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B6CE-FC72-47C1-91ED-BD3DD7D17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8513" y="686540"/>
            <a:ext cx="5080975" cy="3428261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032"/>
            <a:ext cx="5486400" cy="4113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032"/>
            <a:ext cx="5486400" cy="4113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032"/>
            <a:ext cx="5486400" cy="4113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8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81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2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0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3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032"/>
            <a:ext cx="5486400" cy="4113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8513" y="686540"/>
            <a:ext cx="5080975" cy="3428261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35050" y="1676400"/>
            <a:ext cx="772795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3B231B-4F87-4661-866B-95409D46E7F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35FF0-D101-416B-9C7C-FA427A3D27C2}" type="slidenum">
              <a:rPr lang="en-GB"/>
              <a:pPr/>
              <a:t>1</a:t>
            </a:fld>
            <a:endParaRPr lang="en-GB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>
                <a:latin typeface="Times" pitchFamily="18" charset="0"/>
              </a:rPr>
              <a:t>Differences between Three Levels of ANSI-SPARC Architecture</a:t>
            </a:r>
          </a:p>
        </p:txBody>
      </p:sp>
      <p:pic>
        <p:nvPicPr>
          <p:cNvPr id="61445" name="Picture 5" descr="DS3-Figure 02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7239000" cy="41798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C83C-0BC8-4BCD-9414-30CF8D74E95E}" type="slidenum">
              <a:rPr lang="en-GB"/>
              <a:pPr/>
              <a:t>10</a:t>
            </a:fld>
            <a:endParaRPr lang="en-GB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Instances of  Branch and </a:t>
            </a:r>
            <a:r>
              <a:rPr lang="en-GB" b="1"/>
              <a:t>Staff Relations</a:t>
            </a:r>
            <a:endParaRPr lang="en-GB" dirty="0"/>
          </a:p>
        </p:txBody>
      </p:sp>
      <p:pic>
        <p:nvPicPr>
          <p:cNvPr id="191491" name="Picture 3" descr="DS3-Figure 03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6553200" cy="45561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9D170-45C1-43DC-87DC-EE3BB82789B4}" type="slidenum">
              <a:rPr lang="en-GB"/>
              <a:pPr/>
              <a:t>11</a:t>
            </a:fld>
            <a:endParaRPr lang="en-GB"/>
          </a:p>
        </p:txBody>
      </p:sp>
      <p:sp>
        <p:nvSpPr>
          <p:cNvPr id="166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Examples of Attribute Domains</a:t>
            </a:r>
            <a:endParaRPr lang="en-GB"/>
          </a:p>
        </p:txBody>
      </p:sp>
      <p:pic>
        <p:nvPicPr>
          <p:cNvPr id="166916" name="Picture 2052" descr="DS3-Figure 0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7696200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B0316-5695-418E-9B6F-A240177E73FE}" type="slidenum">
              <a:rPr lang="en-GB"/>
              <a:pPr/>
              <a:t>12</a:t>
            </a:fld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GB" b="1"/>
              <a:t>Alternative Terminology for Relational Model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1676400"/>
            <a:ext cx="77279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/>
          </a:p>
        </p:txBody>
      </p:sp>
      <p:pic>
        <p:nvPicPr>
          <p:cNvPr id="15367" name="Picture 7" descr="E:\DS3-Table folder\DS3-Table 03-0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7543800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AE95-C38D-4425-96BD-C0D843EE57A2}" type="slidenum">
              <a:rPr lang="en-GB"/>
              <a:pPr/>
              <a:t>13</a:t>
            </a:fld>
            <a:endParaRPr lang="en-GB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Properties of Relations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Relation name is distinct from all other relation names in relational schema.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Each cell of relation contains exactly one atomic (single) value.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Each attribute has a distinct name.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Values of an attribute are all from the same domain.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546AD-1184-450E-87A9-D0CA2246A25C}" type="slidenum">
              <a:rPr lang="en-GB"/>
              <a:pPr/>
              <a:t>14</a:t>
            </a:fld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Properties of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08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Each </a:t>
            </a:r>
            <a:r>
              <a:rPr lang="en-GB" dirty="0" err="1"/>
              <a:t>tuple</a:t>
            </a:r>
            <a:r>
              <a:rPr lang="en-GB" dirty="0"/>
              <a:t> is distinct; there are no duplicate </a:t>
            </a:r>
            <a:r>
              <a:rPr lang="en-GB" dirty="0" err="1"/>
              <a:t>tuples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Order of attributes has no significance.</a:t>
            </a:r>
          </a:p>
          <a:p>
            <a:endParaRPr lang="en-GB" dirty="0"/>
          </a:p>
          <a:p>
            <a:r>
              <a:rPr lang="en-GB" dirty="0"/>
              <a:t>Order of </a:t>
            </a:r>
            <a:r>
              <a:rPr lang="en-GB" dirty="0" err="1"/>
              <a:t>tuples</a:t>
            </a:r>
            <a:r>
              <a:rPr lang="en-GB" dirty="0"/>
              <a:t> has no significance.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Candidate Keys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/>
              <a:t>A set of attributes in a relation is called a candidate key if, and only if,</a:t>
            </a:r>
          </a:p>
          <a:p>
            <a:pPr lvl="1"/>
            <a:r>
              <a:rPr lang="en-GB" sz="2000" dirty="0"/>
              <a:t>Every </a:t>
            </a:r>
            <a:r>
              <a:rPr lang="en-GB" sz="2000" dirty="0" err="1"/>
              <a:t>tuple</a:t>
            </a:r>
            <a:r>
              <a:rPr lang="en-GB" sz="2000" dirty="0"/>
              <a:t> has a unique value for the set of attributes (</a:t>
            </a:r>
            <a:r>
              <a:rPr lang="en-GB" sz="2000" i="1" dirty="0"/>
              <a:t>uniqueness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No proper subset of the set has the uniqueness property (</a:t>
            </a:r>
            <a:r>
              <a:rPr lang="en-GB" sz="2000" i="1" dirty="0" err="1"/>
              <a:t>minimality</a:t>
            </a:r>
            <a:r>
              <a:rPr lang="en-GB" sz="2000" dirty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70525" y="2133600"/>
            <a:ext cx="2682875" cy="1606550"/>
            <a:chOff x="3446" y="1344"/>
            <a:chExt cx="1690" cy="1012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3446" y="1344"/>
              <a:ext cx="1688" cy="10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	First	Last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S139	John	Smith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S140	Mary	Jones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S141	John	Brown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S142	Jane	Smith</a:t>
              </a:r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3456" y="158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3984" y="134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4560" y="134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6215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Arial" charset="0"/>
              </a:rPr>
              <a:t>Candidate key: {ID}; {</a:t>
            </a:r>
            <a:r>
              <a:rPr lang="en-GB" sz="1800" dirty="0" err="1">
                <a:solidFill>
                  <a:schemeClr val="tx1"/>
                </a:solidFill>
                <a:latin typeface="Arial" charset="0"/>
              </a:rPr>
              <a:t>First,Last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} </a:t>
            </a:r>
          </a:p>
          <a:p>
            <a:r>
              <a:rPr lang="en-GB" sz="1800" dirty="0">
                <a:solidFill>
                  <a:schemeClr val="tx1"/>
                </a:solidFill>
                <a:latin typeface="Arial" charset="0"/>
              </a:rPr>
              <a:t>looks reasonable but we may get </a:t>
            </a:r>
          </a:p>
          <a:p>
            <a:r>
              <a:rPr lang="en-GB" sz="1800" dirty="0">
                <a:solidFill>
                  <a:schemeClr val="tx1"/>
                </a:solidFill>
                <a:latin typeface="Arial" charset="0"/>
              </a:rPr>
              <a:t>people with the same name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34000" y="4889500"/>
            <a:ext cx="3270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{ID, First}, {ID, Last} and {ID,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First, Last} satisfy uniqueness,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but are not minimal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0" y="5740400"/>
            <a:ext cx="3308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{First} and {Last} do not give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a unique identifier for each row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Choosing Candidate Keys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126288" cy="4111625"/>
          </a:xfrm>
        </p:spPr>
        <p:txBody>
          <a:bodyPr/>
          <a:lstStyle/>
          <a:p>
            <a:r>
              <a:rPr lang="en-GB" sz="2400"/>
              <a:t>Important: don’t look just on the data in the table to determine what is a candidate key</a:t>
            </a:r>
          </a:p>
          <a:p>
            <a:endParaRPr lang="en-GB" sz="2400"/>
          </a:p>
          <a:p>
            <a:r>
              <a:rPr lang="en-GB" sz="2400"/>
              <a:t>The table may contain just one tuple, so anything would do!</a:t>
            </a:r>
          </a:p>
          <a:p>
            <a:endParaRPr lang="en-GB" sz="2400"/>
          </a:p>
          <a:p>
            <a:r>
              <a:rPr lang="en-GB" sz="2400"/>
              <a:t>Use knowledge of the real world – what is going to stay unique!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Primary Keys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199313" cy="3895725"/>
          </a:xfrm>
        </p:spPr>
        <p:txBody>
          <a:bodyPr/>
          <a:lstStyle/>
          <a:p>
            <a:r>
              <a:rPr lang="en-GB" sz="2400"/>
              <a:t>One Candidate Key is usually chosen to be used to identify tuples in a relation</a:t>
            </a:r>
          </a:p>
          <a:p>
            <a:r>
              <a:rPr lang="en-GB" sz="2400"/>
              <a:t>This is called the </a:t>
            </a:r>
            <a:r>
              <a:rPr lang="en-GB" sz="2400" i="1"/>
              <a:t>Primary Key</a:t>
            </a:r>
          </a:p>
          <a:p>
            <a:r>
              <a:rPr lang="en-GB" sz="2400"/>
              <a:t>Often a special ID attribute is used as the Primary Key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NULLs and Primary Keys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Missing information can be represented using NULLs</a:t>
            </a:r>
          </a:p>
          <a:p>
            <a:r>
              <a:rPr lang="en-GB" dirty="0"/>
              <a:t>A NULL indicates a missing or unknown value</a:t>
            </a:r>
          </a:p>
          <a:p>
            <a:r>
              <a:rPr lang="en-GB" dirty="0"/>
              <a:t>More on this later...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i="1" dirty="0"/>
              <a:t>Entity Integrity</a:t>
            </a:r>
            <a:r>
              <a:rPr lang="en-GB" dirty="0"/>
              <a:t>: Primary Keys cannot contain NULL values</a:t>
            </a:r>
            <a:endParaRPr lang="en-GB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Foreign Keys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Foreign Keys</a:t>
            </a:r>
            <a:r>
              <a:rPr lang="en-GB" dirty="0"/>
              <a:t> are used to link data in two relations. A set of attributes in the first (</a:t>
            </a:r>
            <a:r>
              <a:rPr lang="en-GB" i="1" dirty="0"/>
              <a:t>referencing</a:t>
            </a:r>
            <a:r>
              <a:rPr lang="en-GB" dirty="0"/>
              <a:t>) relation is a Foreign Key if its value always either</a:t>
            </a:r>
          </a:p>
          <a:p>
            <a:pPr lvl="1"/>
            <a:r>
              <a:rPr lang="en-GB" dirty="0"/>
              <a:t>Matches a Candidate Key value in the second (</a:t>
            </a:r>
            <a:r>
              <a:rPr lang="en-GB" i="1" dirty="0"/>
              <a:t>referenced</a:t>
            </a:r>
            <a:r>
              <a:rPr lang="en-GB" dirty="0"/>
              <a:t>) relation, or</a:t>
            </a:r>
          </a:p>
          <a:p>
            <a:pPr lvl="1"/>
            <a:r>
              <a:rPr lang="en-GB" dirty="0"/>
              <a:t>Is wholly NULL</a:t>
            </a:r>
          </a:p>
          <a:p>
            <a:r>
              <a:rPr lang="en-GB" dirty="0"/>
              <a:t>This is called </a:t>
            </a:r>
            <a:r>
              <a:rPr lang="en-GB" i="1" dirty="0"/>
              <a:t>Referential Integrity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619AA-4AD7-4FD5-9EBD-7984A26269A6}" type="slidenum">
              <a:rPr lang="en-GB"/>
              <a:pPr/>
              <a:t>2</a:t>
            </a:fld>
            <a:endParaRPr lang="en-GB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 Independence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r>
              <a:rPr lang="en-GB" dirty="0">
                <a:latin typeface="Times" pitchFamily="18" charset="0"/>
              </a:rPr>
              <a:t>Logical Data Independence</a:t>
            </a:r>
          </a:p>
          <a:p>
            <a:pPr lvl="1"/>
            <a:r>
              <a:rPr lang="en-GB" dirty="0">
                <a:latin typeface="Times" pitchFamily="18" charset="0"/>
              </a:rPr>
              <a:t>Refers to immunity of external schemas to changes in conceptual schema.</a:t>
            </a:r>
          </a:p>
          <a:p>
            <a:pPr lvl="1"/>
            <a:r>
              <a:rPr lang="en-GB" dirty="0">
                <a:latin typeface="Times" pitchFamily="18" charset="0"/>
              </a:rPr>
              <a:t>Conceptual schema changes (e.g. addition/removal of entities).</a:t>
            </a:r>
          </a:p>
          <a:p>
            <a:pPr lvl="1"/>
            <a:r>
              <a:rPr lang="en-GB" dirty="0">
                <a:latin typeface="Times" pitchFamily="18" charset="0"/>
              </a:rPr>
              <a:t>Should not require changes to external schema or rewrites of application programs.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Foreign Keys - Example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371600" y="2057400"/>
            <a:ext cx="2209800" cy="1709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Department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DID	DName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13	Marketing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14	Accounts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Personnel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71600" y="2438400"/>
            <a:ext cx="22098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371600" y="28194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133600" y="2438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419600" y="2057400"/>
            <a:ext cx="3657600" cy="19843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EID	EName		DID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John Smith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16	Mary Brown	14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17	Mark Jones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18	Jane Smith	NULL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419600" y="2438400"/>
            <a:ext cx="3505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181600" y="2438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086600" y="2438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419600" y="28194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295400" y="4343400"/>
            <a:ext cx="2774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{DID} is a Candidate Key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for Department - Each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entry has a unique value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for DID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419600" y="4343400"/>
            <a:ext cx="4121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{DID} is a Foreign Key in Employee -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each Employee’s DID value is either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NULL, or matches an entry in the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Department relation. This links each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 to (at most) one Department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Foreign Keys -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514600"/>
            <a:ext cx="3829050" cy="2020888"/>
            <a:chOff x="710" y="1607"/>
            <a:chExt cx="2412" cy="1273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710" y="1607"/>
              <a:ext cx="2412" cy="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Employee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	Name		Manager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E1496	John Smith	E1499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E1497	Mary Brown	E1498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E1498	Mark Jones	E1499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E1499	Jane Smith	NULL</a:t>
              </a: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720" y="1824"/>
              <a:ext cx="2400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720" y="2112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296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2400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05400" y="2743200"/>
            <a:ext cx="32829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{ID} is a Candidate Key for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Employee, and {Manager} is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a Foreign Key, which refers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to the same relation - every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tuple’s Manager value is either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NULL or matches an ID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Referential Integrity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When relations are updated, referential integrity can be violated</a:t>
            </a:r>
          </a:p>
          <a:p>
            <a:r>
              <a:rPr lang="en-GB" sz="2400"/>
              <a:t>This usually occurs when a referenced tuple is updated or deleted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There are a number of options:</a:t>
            </a:r>
          </a:p>
          <a:p>
            <a:pPr lvl="1"/>
            <a:r>
              <a:rPr lang="en-GB" sz="2000"/>
              <a:t>RESTRICT - stop the user from doing it</a:t>
            </a:r>
          </a:p>
          <a:p>
            <a:pPr lvl="1"/>
            <a:r>
              <a:rPr lang="en-GB" sz="2000"/>
              <a:t>CASCADE - let the changes flow on</a:t>
            </a:r>
          </a:p>
          <a:p>
            <a:pPr lvl="1"/>
            <a:r>
              <a:rPr lang="en-GB" sz="2000"/>
              <a:t>NULLIFY - make values NULL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Referential Integrity -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What happens if</a:t>
            </a:r>
          </a:p>
          <a:p>
            <a:pPr lvl="1"/>
            <a:r>
              <a:rPr lang="en-GB" sz="2000"/>
              <a:t>Marketing’s DID is changed to 16 in Department?</a:t>
            </a:r>
          </a:p>
          <a:p>
            <a:pPr lvl="1"/>
            <a:r>
              <a:rPr lang="en-GB" sz="2000"/>
              <a:t>The entry for Accounts is deleted from Department?</a:t>
            </a:r>
          </a:p>
          <a:p>
            <a:endParaRPr lang="en-GB" sz="240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876800" y="1981200"/>
            <a:ext cx="2209800" cy="1709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Department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DID	DName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13	Marketing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14	Accounts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Personnel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362200"/>
            <a:ext cx="22098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876800" y="27432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638800" y="2362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657600" cy="19843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EID	EName		DID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John Smith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16	Mary Brown	14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17	Mark Jones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18	Jane Smith	NULL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876800" y="4343400"/>
            <a:ext cx="3505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638800" y="4343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543800" y="4343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4876800" y="47244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RESTRICT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RESTRICT stops any action that violates integrity</a:t>
            </a:r>
          </a:p>
          <a:p>
            <a:pPr lvl="1"/>
            <a:r>
              <a:rPr lang="en-GB" sz="2000"/>
              <a:t>You cannot update or delete Marketing or Accounts</a:t>
            </a:r>
          </a:p>
          <a:p>
            <a:pPr lvl="1"/>
            <a:r>
              <a:rPr lang="en-GB" sz="2000"/>
              <a:t>You </a:t>
            </a:r>
            <a:r>
              <a:rPr lang="en-GB" sz="2000" i="1"/>
              <a:t>can</a:t>
            </a:r>
            <a:r>
              <a:rPr lang="en-GB" sz="2000"/>
              <a:t> change Personnel as it is not referenced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876800" y="1981200"/>
            <a:ext cx="2209800" cy="1709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Department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DID	DName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13	Marketing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14	Accounts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Personnel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362200"/>
            <a:ext cx="22098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876800" y="27432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638800" y="2362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657600" cy="19843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EID	EName		DID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John Smith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16	Mary Brown	14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17	Mark Jones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18	Jane Smith	NULL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4343400"/>
            <a:ext cx="3505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5638800" y="4343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7543800" y="4343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4876800" y="47244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CASCADE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267200" cy="4114800"/>
          </a:xfrm>
        </p:spPr>
        <p:txBody>
          <a:bodyPr/>
          <a:lstStyle/>
          <a:p>
            <a:r>
              <a:rPr lang="en-GB" sz="2400"/>
              <a:t>CASCADE allows the changes made to flow through</a:t>
            </a:r>
          </a:p>
          <a:p>
            <a:pPr lvl="1"/>
            <a:r>
              <a:rPr lang="en-GB" sz="2000"/>
              <a:t>If Marketing’s DID is changed to 16 in Department, then the DIDs for John Smith and Mark Jones also change</a:t>
            </a:r>
          </a:p>
          <a:p>
            <a:pPr lvl="1"/>
            <a:r>
              <a:rPr lang="en-GB" sz="2000"/>
              <a:t>If Accounts is deleted then so is Mary Brown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981200"/>
            <a:ext cx="2209800" cy="1752600"/>
            <a:chOff x="3072" y="1248"/>
            <a:chExt cx="1392" cy="1104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072" y="1248"/>
              <a:ext cx="1392" cy="10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Department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DID	DName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13	Marketing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14	Accounts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15	Personnel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072" y="1488"/>
              <a:ext cx="1392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072" y="172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3962400"/>
            <a:ext cx="3657600" cy="1984375"/>
            <a:chOff x="3072" y="2496"/>
            <a:chExt cx="2304" cy="1250"/>
          </a:xfrm>
        </p:grpSpPr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3072" y="2496"/>
              <a:ext cx="2304" cy="1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Employee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EID	EName		DID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15	John Smith	13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16	Mary Brown	14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17	Mark Jones	13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18	Jane Smith	NULL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3072" y="2736"/>
              <a:ext cx="2208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552" y="273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4752" y="273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V="1">
              <a:off x="3072" y="2976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57800" y="2743200"/>
            <a:ext cx="3409950" cy="2895600"/>
            <a:chOff x="3312" y="1728"/>
            <a:chExt cx="2148" cy="1824"/>
          </a:xfrm>
        </p:grpSpPr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3456" y="172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5184" y="331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184" y="297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3312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5040" y="3360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5040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029200" y="3200400"/>
            <a:ext cx="3810000" cy="2057400"/>
            <a:chOff x="3168" y="2016"/>
            <a:chExt cx="2400" cy="1296"/>
          </a:xfrm>
        </p:grpSpPr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3168" y="2016"/>
              <a:ext cx="15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3168" y="3312"/>
              <a:ext cx="2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3168" y="3264"/>
              <a:ext cx="2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3168" y="2064"/>
              <a:ext cx="15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NULLIFY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343400" cy="4114800"/>
          </a:xfrm>
        </p:spPr>
        <p:txBody>
          <a:bodyPr/>
          <a:lstStyle/>
          <a:p>
            <a:r>
              <a:rPr lang="en-GB" sz="2400"/>
              <a:t>NULLIFY sets problem values to NULL</a:t>
            </a:r>
          </a:p>
          <a:p>
            <a:pPr lvl="1"/>
            <a:r>
              <a:rPr lang="en-GB" sz="2000"/>
              <a:t>If Marketing’s DID changes then John Smith’s and Mark Jones’ DIDs are set to NULL</a:t>
            </a:r>
          </a:p>
          <a:p>
            <a:pPr lvl="1"/>
            <a:r>
              <a:rPr lang="en-GB" sz="2000"/>
              <a:t>If Accounts is deleted, Mary Brown’s DID becomes NULL</a:t>
            </a:r>
          </a:p>
          <a:p>
            <a:pPr lvl="1"/>
            <a:endParaRPr lang="en-GB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981200"/>
            <a:ext cx="2209800" cy="1752600"/>
            <a:chOff x="3072" y="1248"/>
            <a:chExt cx="1392" cy="1104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3072" y="1248"/>
              <a:ext cx="1392" cy="10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Department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DID	DName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13	Marketing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14	Accounts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15	Personnel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3072" y="1488"/>
              <a:ext cx="1392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072" y="172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3962400"/>
            <a:ext cx="3657600" cy="1984375"/>
            <a:chOff x="3072" y="2496"/>
            <a:chExt cx="2304" cy="1250"/>
          </a:xfrm>
        </p:grpSpPr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3072" y="2496"/>
              <a:ext cx="2304" cy="1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Employee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EID	EName		DID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15	John Smith	13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16	Mary Brown	14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17	Mark Jones	13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18	Jane Smith	NULL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072" y="2736"/>
              <a:ext cx="2208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3552" y="273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752" y="273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V="1">
              <a:off x="3072" y="2976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029200" y="3200400"/>
            <a:ext cx="3968750" cy="2209800"/>
            <a:chOff x="3168" y="2016"/>
            <a:chExt cx="2500" cy="1392"/>
          </a:xfrm>
        </p:grpSpPr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3168" y="2016"/>
              <a:ext cx="15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3168" y="2064"/>
              <a:ext cx="15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5040" y="3216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5184" y="3168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NULL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257800" y="2743200"/>
            <a:ext cx="3740150" cy="2957513"/>
            <a:chOff x="3312" y="1728"/>
            <a:chExt cx="2356" cy="1863"/>
          </a:xfrm>
        </p:grpSpPr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3456" y="172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5184" y="2976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3312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5040" y="3360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5040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184" y="3360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1B86F-63B4-4D9A-BA06-7F3A109B95D1}" type="slidenum">
              <a:rPr lang="en-GB"/>
              <a:pPr/>
              <a:t>27</a:t>
            </a:fld>
            <a:endParaRPr lang="en-GB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Integrity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Enterprise Constraints</a:t>
            </a:r>
          </a:p>
          <a:p>
            <a:pPr lvl="1"/>
            <a:r>
              <a:rPr lang="en-GB" dirty="0"/>
              <a:t>Additional rules specified by database administrators.</a:t>
            </a:r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E5C9-BA41-4AEC-B434-AE20A78D4AD8}" type="slidenum">
              <a:rPr lang="en-GB"/>
              <a:pPr/>
              <a:t>28</a:t>
            </a:fld>
            <a:endParaRPr lang="en-GB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Views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Base Relation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Named relation corresponding to an entity in conceptual schema, whose </a:t>
            </a:r>
            <a:r>
              <a:rPr lang="en-GB" dirty="0" err="1"/>
              <a:t>tuples</a:t>
            </a:r>
            <a:r>
              <a:rPr lang="en-GB" dirty="0"/>
              <a:t> are physically stored in database.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View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Dynamic result of one or more relational operations operating on base relations to produce another relation. </a:t>
            </a:r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F9C2-D0AA-48C8-B2C5-B028EF59CA36}" type="slidenum">
              <a:rPr lang="en-GB"/>
              <a:pPr/>
              <a:t>29</a:t>
            </a:fld>
            <a:endParaRPr lang="en-GB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Views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01000" cy="41148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A virtual relation that does not necessarily actually exist in the database but is produced upon request, at time of request.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Contents of a view are defined as a query on one or more base relations.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Views are dynamic, meaning that changes made to base relations that affect view attributes are immediately reflected in the view. 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CB10-958B-4890-B5C7-96D842811AA3}" type="slidenum">
              <a:rPr lang="en-GB"/>
              <a:pPr/>
              <a:t>3</a:t>
            </a:fld>
            <a:endParaRPr lang="en-GB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 Independence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114800"/>
          </a:xfrm>
        </p:spPr>
        <p:txBody>
          <a:bodyPr/>
          <a:lstStyle/>
          <a:p>
            <a:r>
              <a:rPr lang="en-GB" dirty="0">
                <a:latin typeface="Times" pitchFamily="18" charset="0"/>
              </a:rPr>
              <a:t>Physical Data Independence</a:t>
            </a:r>
          </a:p>
          <a:p>
            <a:pPr lvl="1"/>
            <a:r>
              <a:rPr lang="en-GB" dirty="0">
                <a:latin typeface="Times" pitchFamily="18" charset="0"/>
              </a:rPr>
              <a:t>Refers to immunity of conceptual schema to changes in the internal schema.</a:t>
            </a:r>
          </a:p>
          <a:p>
            <a:pPr lvl="1"/>
            <a:r>
              <a:rPr lang="en-GB" dirty="0">
                <a:latin typeface="Times" pitchFamily="18" charset="0"/>
              </a:rPr>
              <a:t>Internal schema changes (e.g. using different file organizations, storage structures/devices).</a:t>
            </a:r>
          </a:p>
          <a:p>
            <a:pPr lvl="1"/>
            <a:r>
              <a:rPr lang="en-GB" dirty="0">
                <a:latin typeface="Times" pitchFamily="18" charset="0"/>
              </a:rPr>
              <a:t>Should not require change to conceptual or external schemas.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2EFA6-BD38-401F-96FE-6AA39ECED267}" type="slidenum">
              <a:rPr lang="en-GB"/>
              <a:pPr/>
              <a:t>30</a:t>
            </a:fld>
            <a:endParaRPr lang="en-GB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Purpose of Views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Provides powerful and flexible security mechanism by hiding parts of database from certain users.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Permits users to access data in a customized way, so that same data can be seen by different users in different ways, at same time.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Can simplify complex operations on base relations. </a:t>
            </a: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53AA1-763E-4F04-8E6C-FAAAEA9D13C0}" type="slidenum">
              <a:rPr lang="en-GB"/>
              <a:pPr/>
              <a:t>31</a:t>
            </a:fld>
            <a:endParaRPr lang="en-GB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Updating Views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All updates to a base relation should be immediately reflected in all views that reference that base relation. </a:t>
            </a:r>
          </a:p>
          <a:p>
            <a:endParaRPr lang="en-GB" dirty="0"/>
          </a:p>
          <a:p>
            <a:r>
              <a:rPr lang="en-GB" dirty="0"/>
              <a:t>If view is updated, underlying base relation should reflect change.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6C927-0D00-4A57-AE92-907A70F26C77}" type="slidenum">
              <a:rPr lang="en-GB"/>
              <a:pPr/>
              <a:t>4</a:t>
            </a:fld>
            <a:endParaRPr lang="en-GB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>
                <a:latin typeface="Times" pitchFamily="18" charset="0"/>
              </a:rPr>
              <a:t>Data Independence and the ANSI-SPARC Three-level Architecture</a:t>
            </a:r>
          </a:p>
        </p:txBody>
      </p:sp>
      <p:pic>
        <p:nvPicPr>
          <p:cNvPr id="41989" name="Picture 5" descr="DS3-Figure 02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7848600" cy="38544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74DC-E82D-4DB9-B1A0-40557C96499B}" type="slidenum">
              <a:rPr lang="en-GB"/>
              <a:pPr/>
              <a:t>5</a:t>
            </a:fld>
            <a:endParaRPr lang="en-GB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" pitchFamily="18" charset="0"/>
              </a:rPr>
              <a:t>Data Model</a:t>
            </a:r>
            <a:endParaRPr lang="en-GB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>
            <a:normAutofit/>
          </a:bodyPr>
          <a:lstStyle/>
          <a:p>
            <a:endParaRPr lang="en-GB" dirty="0">
              <a:latin typeface="Times" pitchFamily="18" charset="0"/>
            </a:endParaRPr>
          </a:p>
          <a:p>
            <a:r>
              <a:rPr lang="en-GB" dirty="0">
                <a:latin typeface="Times" pitchFamily="18" charset="0"/>
              </a:rPr>
              <a:t>Data Model comprises:</a:t>
            </a:r>
          </a:p>
          <a:p>
            <a:pPr lvl="1"/>
            <a:r>
              <a:rPr lang="en-GB" dirty="0">
                <a:latin typeface="Times" pitchFamily="18" charset="0"/>
              </a:rPr>
              <a:t>A structural part</a:t>
            </a:r>
          </a:p>
          <a:p>
            <a:pPr lvl="1"/>
            <a:r>
              <a:rPr lang="en-GB" dirty="0">
                <a:latin typeface="Times" pitchFamily="18" charset="0"/>
              </a:rPr>
              <a:t>A manipulative part</a:t>
            </a:r>
          </a:p>
          <a:p>
            <a:pPr lvl="1"/>
            <a:r>
              <a:rPr lang="en-GB" dirty="0">
                <a:latin typeface="Times" pitchFamily="18" charset="0"/>
              </a:rPr>
              <a:t>Possibly a set of integrity rules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46D30-7A45-4127-8D16-97D62694CE80}" type="slidenum">
              <a:rPr lang="en-GB"/>
              <a:pPr/>
              <a:t>6</a:t>
            </a:fld>
            <a:endParaRPr lang="en-GB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GB" b="1" dirty="0">
                <a:latin typeface="Times" pitchFamily="18" charset="0"/>
              </a:rPr>
              <a:t>Purpose</a:t>
            </a:r>
          </a:p>
          <a:p>
            <a:pPr lvl="1"/>
            <a:r>
              <a:rPr lang="en-GB" b="1" dirty="0">
                <a:latin typeface="Times" pitchFamily="18" charset="0"/>
              </a:rPr>
              <a:t>To represent data in an understandable way.</a:t>
            </a:r>
          </a:p>
          <a:p>
            <a:pPr lvl="1"/>
            <a:endParaRPr lang="en-GB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Systems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Then, in 1970,E. F. </a:t>
            </a:r>
            <a:r>
              <a:rPr lang="en-GB" sz="2800" dirty="0" err="1"/>
              <a:t>Codd</a:t>
            </a:r>
            <a:r>
              <a:rPr lang="en-GB" sz="2800" dirty="0"/>
              <a:t> wrote “A Relational Model of Data for Large Shared Databanks” and introduced the relational model</a:t>
            </a:r>
          </a:p>
          <a:p>
            <a:r>
              <a:rPr lang="en-GB" sz="2800" dirty="0"/>
              <a:t>Information is stored as </a:t>
            </a:r>
            <a:r>
              <a:rPr lang="en-GB" sz="2800" i="1" dirty="0" err="1"/>
              <a:t>tuples</a:t>
            </a:r>
            <a:r>
              <a:rPr lang="en-GB" sz="2800" dirty="0"/>
              <a:t> or </a:t>
            </a:r>
            <a:r>
              <a:rPr lang="en-GB" sz="2800" i="1" dirty="0"/>
              <a:t>records</a:t>
            </a:r>
            <a:r>
              <a:rPr lang="en-GB" sz="2800" dirty="0"/>
              <a:t> in </a:t>
            </a:r>
            <a:r>
              <a:rPr lang="en-GB" sz="2800" i="1" dirty="0"/>
              <a:t>relations</a:t>
            </a:r>
            <a:r>
              <a:rPr lang="en-GB" sz="2800" dirty="0"/>
              <a:t> or </a:t>
            </a:r>
            <a:r>
              <a:rPr lang="en-GB" sz="2800" i="1" dirty="0"/>
              <a:t>tables</a:t>
            </a:r>
            <a:endParaRPr lang="en-GB" sz="2800" dirty="0"/>
          </a:p>
          <a:p>
            <a:r>
              <a:rPr lang="en-GB" sz="2800" dirty="0"/>
              <a:t>Most modern DBMS are based on the relational model</a:t>
            </a:r>
          </a:p>
          <a:p>
            <a:r>
              <a:rPr lang="en-GB" sz="3000" dirty="0"/>
              <a:t>The relational model  covers 3 areas:</a:t>
            </a:r>
          </a:p>
          <a:p>
            <a:pPr lvl="1"/>
            <a:r>
              <a:rPr lang="en-GB" sz="3000" dirty="0"/>
              <a:t>Data structure</a:t>
            </a:r>
          </a:p>
          <a:p>
            <a:pPr lvl="1"/>
            <a:r>
              <a:rPr lang="en-GB" sz="3000" dirty="0"/>
              <a:t>Data manipulation</a:t>
            </a:r>
          </a:p>
          <a:p>
            <a:pPr lvl="1"/>
            <a:r>
              <a:rPr lang="en-GB" sz="3200" dirty="0"/>
              <a:t>Data integrity</a:t>
            </a:r>
          </a:p>
          <a:p>
            <a:pPr lvl="1"/>
            <a:endParaRPr lang="en-GB" sz="3000" i="1" dirty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5C34A-E3E4-4C1A-AD6D-0436C5AC20FC}" type="slidenum">
              <a:rPr lang="en-GB"/>
              <a:pPr/>
              <a:t>8</a:t>
            </a:fld>
            <a:endParaRPr lang="en-GB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6000"/>
            <a:ext cx="8229600" cy="1143000"/>
          </a:xfrm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Model Terminology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GB" dirty="0"/>
              <a:t>A relation is a table with columns and rows.</a:t>
            </a:r>
          </a:p>
          <a:p>
            <a:pPr lvl="1">
              <a:buFontTx/>
              <a:buNone/>
            </a:pPr>
            <a:endParaRPr lang="en-GB" dirty="0"/>
          </a:p>
          <a:p>
            <a:r>
              <a:rPr lang="en-GB" dirty="0"/>
              <a:t>Attribute is a named column of a relation.</a:t>
            </a:r>
          </a:p>
          <a:p>
            <a:endParaRPr lang="en-GB" dirty="0"/>
          </a:p>
          <a:p>
            <a:r>
              <a:rPr lang="en-GB" dirty="0"/>
              <a:t>Domain is the set of allowable values for one or more attributes.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2D245-A5F4-435A-B920-6247BA58177D}" type="slidenum">
              <a:rPr lang="en-GB"/>
              <a:pPr/>
              <a:t>9</a:t>
            </a:fld>
            <a:endParaRPr lang="en-GB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Model Terminology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1148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 algn="just"/>
            <a:r>
              <a:rPr lang="en-GB" dirty="0" err="1"/>
              <a:t>Tuple</a:t>
            </a:r>
            <a:r>
              <a:rPr lang="en-GB" dirty="0"/>
              <a:t> is a row of a relation.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Degree is the number of attributes in a relation.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Cardinality is the number of </a:t>
            </a:r>
            <a:r>
              <a:rPr lang="en-GB" dirty="0" err="1"/>
              <a:t>tuples</a:t>
            </a:r>
            <a:r>
              <a:rPr lang="en-GB" dirty="0"/>
              <a:t> in a relation.</a:t>
            </a:r>
          </a:p>
          <a:p>
            <a:pPr algn="just"/>
            <a:endParaRPr lang="en-GB" dirty="0"/>
          </a:p>
          <a:p>
            <a:r>
              <a:rPr lang="en-GB" dirty="0"/>
              <a:t>Relational Database is a collection of relations with distinct relation names.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1435</Words>
  <Application>Microsoft Office PowerPoint</Application>
  <PresentationFormat>On-screen Show (4:3)</PresentationFormat>
  <Paragraphs>283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Monotype Sorts</vt:lpstr>
      <vt:lpstr>Times</vt:lpstr>
      <vt:lpstr>Office Theme</vt:lpstr>
      <vt:lpstr>Differences between Three Levels of ANSI-SPARC Architecture</vt:lpstr>
      <vt:lpstr>Data Independence</vt:lpstr>
      <vt:lpstr>Data Independence</vt:lpstr>
      <vt:lpstr>Data Independence and the ANSI-SPARC Three-level Architecture</vt:lpstr>
      <vt:lpstr>Data Model</vt:lpstr>
      <vt:lpstr>Data Model</vt:lpstr>
      <vt:lpstr>Relational Systems</vt:lpstr>
      <vt:lpstr>Relational Model Terminology</vt:lpstr>
      <vt:lpstr>Relational Model Terminology</vt:lpstr>
      <vt:lpstr>Instances of  Branch and Staff Relations</vt:lpstr>
      <vt:lpstr>Examples of Attribute Domains</vt:lpstr>
      <vt:lpstr>Alternative Terminology for Relational Model</vt:lpstr>
      <vt:lpstr>Properties of Relations</vt:lpstr>
      <vt:lpstr>Properties of Relations</vt:lpstr>
      <vt:lpstr>Candidate Keys</vt:lpstr>
      <vt:lpstr>Choosing Candidate Keys</vt:lpstr>
      <vt:lpstr>Primary Keys</vt:lpstr>
      <vt:lpstr>NULLs and Primary Keys</vt:lpstr>
      <vt:lpstr>Foreign Keys</vt:lpstr>
      <vt:lpstr>Foreign Keys - Example</vt:lpstr>
      <vt:lpstr>Foreign Keys - Example</vt:lpstr>
      <vt:lpstr>Referential Integrity</vt:lpstr>
      <vt:lpstr>Referential Integrity - Example</vt:lpstr>
      <vt:lpstr>RESTRICT</vt:lpstr>
      <vt:lpstr>CASCADE</vt:lpstr>
      <vt:lpstr>NULLIFY</vt:lpstr>
      <vt:lpstr>Relational Integrity</vt:lpstr>
      <vt:lpstr>Views</vt:lpstr>
      <vt:lpstr>Views</vt:lpstr>
      <vt:lpstr>Purpose of Views</vt:lpstr>
      <vt:lpstr>Updating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Three Levels of ANSI-SPARC Architecture</dc:title>
  <dc:creator>shoaib khan</dc:creator>
  <cp:lastModifiedBy>Shaheryar Ashfaq</cp:lastModifiedBy>
  <cp:revision>36</cp:revision>
  <dcterms:created xsi:type="dcterms:W3CDTF">2006-08-16T00:00:00Z</dcterms:created>
  <dcterms:modified xsi:type="dcterms:W3CDTF">2022-03-17T06:11:41Z</dcterms:modified>
</cp:coreProperties>
</file>