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81"/>
  </p:notesMasterIdLst>
  <p:handoutMasterIdLst>
    <p:handoutMasterId r:id="rId82"/>
  </p:handoutMasterIdLst>
  <p:sldIdLst>
    <p:sldId id="256" r:id="rId2"/>
    <p:sldId id="257" r:id="rId3"/>
    <p:sldId id="353" r:id="rId4"/>
    <p:sldId id="348" r:id="rId5"/>
    <p:sldId id="349" r:id="rId6"/>
    <p:sldId id="350" r:id="rId7"/>
    <p:sldId id="351" r:id="rId8"/>
    <p:sldId id="258" r:id="rId9"/>
    <p:sldId id="326" r:id="rId10"/>
    <p:sldId id="327" r:id="rId11"/>
    <p:sldId id="260" r:id="rId12"/>
    <p:sldId id="354" r:id="rId13"/>
    <p:sldId id="261" r:id="rId14"/>
    <p:sldId id="355" r:id="rId15"/>
    <p:sldId id="263" r:id="rId16"/>
    <p:sldId id="264" r:id="rId17"/>
    <p:sldId id="356" r:id="rId18"/>
    <p:sldId id="265" r:id="rId19"/>
    <p:sldId id="307" r:id="rId20"/>
    <p:sldId id="266" r:id="rId21"/>
    <p:sldId id="267" r:id="rId22"/>
    <p:sldId id="268" r:id="rId23"/>
    <p:sldId id="269" r:id="rId24"/>
    <p:sldId id="270" r:id="rId25"/>
    <p:sldId id="271" r:id="rId26"/>
    <p:sldId id="306" r:id="rId27"/>
    <p:sldId id="272" r:id="rId28"/>
    <p:sldId id="310" r:id="rId29"/>
    <p:sldId id="311" r:id="rId30"/>
    <p:sldId id="309" r:id="rId31"/>
    <p:sldId id="312" r:id="rId32"/>
    <p:sldId id="274" r:id="rId33"/>
    <p:sldId id="275" r:id="rId34"/>
    <p:sldId id="276" r:id="rId35"/>
    <p:sldId id="277" r:id="rId36"/>
    <p:sldId id="278" r:id="rId37"/>
    <p:sldId id="279" r:id="rId38"/>
    <p:sldId id="280" r:id="rId39"/>
    <p:sldId id="281" r:id="rId40"/>
    <p:sldId id="313" r:id="rId41"/>
    <p:sldId id="314" r:id="rId42"/>
    <p:sldId id="315" r:id="rId43"/>
    <p:sldId id="316" r:id="rId44"/>
    <p:sldId id="317" r:id="rId45"/>
    <p:sldId id="318" r:id="rId46"/>
    <p:sldId id="319" r:id="rId47"/>
    <p:sldId id="284" r:id="rId48"/>
    <p:sldId id="285" r:id="rId49"/>
    <p:sldId id="286" r:id="rId50"/>
    <p:sldId id="320" r:id="rId51"/>
    <p:sldId id="343" r:id="rId52"/>
    <p:sldId id="287" r:id="rId53"/>
    <p:sldId id="288" r:id="rId54"/>
    <p:sldId id="289" r:id="rId55"/>
    <p:sldId id="290" r:id="rId56"/>
    <p:sldId id="291" r:id="rId57"/>
    <p:sldId id="292" r:id="rId58"/>
    <p:sldId id="293" r:id="rId59"/>
    <p:sldId id="294" r:id="rId60"/>
    <p:sldId id="295" r:id="rId61"/>
    <p:sldId id="344" r:id="rId62"/>
    <p:sldId id="296" r:id="rId63"/>
    <p:sldId id="341" r:id="rId64"/>
    <p:sldId id="342" r:id="rId65"/>
    <p:sldId id="332" r:id="rId66"/>
    <p:sldId id="345" r:id="rId67"/>
    <p:sldId id="333" r:id="rId68"/>
    <p:sldId id="334" r:id="rId69"/>
    <p:sldId id="346" r:id="rId70"/>
    <p:sldId id="335" r:id="rId71"/>
    <p:sldId id="336" r:id="rId72"/>
    <p:sldId id="337" r:id="rId73"/>
    <p:sldId id="338" r:id="rId74"/>
    <p:sldId id="339" r:id="rId75"/>
    <p:sldId id="347" r:id="rId76"/>
    <p:sldId id="301" r:id="rId77"/>
    <p:sldId id="302" r:id="rId78"/>
    <p:sldId id="303" r:id="rId79"/>
    <p:sldId id="305" r:id="rId8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49" autoAdjust="0"/>
  </p:normalViewPr>
  <p:slideViewPr>
    <p:cSldViewPr>
      <p:cViewPr varScale="1">
        <p:scale>
          <a:sx n="68" d="100"/>
          <a:sy n="68" d="100"/>
        </p:scale>
        <p:origin x="576" y="60"/>
      </p:cViewPr>
      <p:guideLst>
        <p:guide orient="horz" pos="2160"/>
        <p:guide pos="2880"/>
      </p:guideLst>
    </p:cSldViewPr>
  </p:slideViewPr>
  <p:notesTextViewPr>
    <p:cViewPr>
      <p:scale>
        <a:sx n="100" d="100"/>
        <a:sy n="100" d="100"/>
      </p:scale>
      <p:origin x="0" y="0"/>
    </p:cViewPr>
  </p:notesTextViewPr>
  <p:sorterViewPr>
    <p:cViewPr>
      <p:scale>
        <a:sx n="20" d="100"/>
        <a:sy n="2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5C0779-2397-4B81-BF7B-5EB140E9344C}"/>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127D85B6-4499-43A2-A92C-76E03E487E4D}"/>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1FCBBEA7-E6F5-4178-9AD0-7EC7F21F3471}" type="datetimeFigureOut">
              <a:rPr lang="en-US" smtClean="0"/>
              <a:t>28-Jan-20</a:t>
            </a:fld>
            <a:endParaRPr lang="en-US"/>
          </a:p>
        </p:txBody>
      </p:sp>
      <p:sp>
        <p:nvSpPr>
          <p:cNvPr id="4" name="Footer Placeholder 3">
            <a:extLst>
              <a:ext uri="{FF2B5EF4-FFF2-40B4-BE49-F238E27FC236}">
                <a16:creationId xmlns:a16="http://schemas.microsoft.com/office/drawing/2014/main" id="{E2DAF404-D6F9-445F-B8E1-CBE8FB8096D6}"/>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DD325E1-2A97-4F9E-872C-FE02FBF0A7AF}"/>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B880FA72-7AFE-4B72-949D-77EDFA2FA2D5}" type="slidenum">
              <a:rPr lang="en-US" smtClean="0"/>
              <a:t>‹#›</a:t>
            </a:fld>
            <a:endParaRPr lang="en-US"/>
          </a:p>
        </p:txBody>
      </p:sp>
    </p:spTree>
    <p:extLst>
      <p:ext uri="{BB962C8B-B14F-4D97-AF65-F5344CB8AC3E}">
        <p14:creationId xmlns:p14="http://schemas.microsoft.com/office/powerpoint/2010/main" val="2844515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CBF9B1C-76B8-4A93-9D41-BD2618F7220E}" type="datetimeFigureOut">
              <a:rPr lang="en-US" smtClean="0"/>
              <a:t>28-Jan-20</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674C5FA7-BAB4-4835-862E-7DFA9A63537D}" type="slidenum">
              <a:rPr lang="en-US" smtClean="0"/>
              <a:t>‹#›</a:t>
            </a:fld>
            <a:endParaRPr lang="en-US"/>
          </a:p>
        </p:txBody>
      </p:sp>
    </p:spTree>
    <p:extLst>
      <p:ext uri="{BB962C8B-B14F-4D97-AF65-F5344CB8AC3E}">
        <p14:creationId xmlns:p14="http://schemas.microsoft.com/office/powerpoint/2010/main" val="394189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4C5FA7-BAB4-4835-862E-7DFA9A63537D}" type="slidenum">
              <a:rPr lang="en-US" smtClean="0"/>
              <a:t>1</a:t>
            </a:fld>
            <a:endParaRPr lang="en-US"/>
          </a:p>
        </p:txBody>
      </p:sp>
    </p:spTree>
    <p:extLst>
      <p:ext uri="{BB962C8B-B14F-4D97-AF65-F5344CB8AC3E}">
        <p14:creationId xmlns:p14="http://schemas.microsoft.com/office/powerpoint/2010/main" val="2058175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28-Jan-20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28-Jan-20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28-Jan-20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28-Jan-20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28-Jan-20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28-Jan-20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Constitutional development in Pakistan</a:t>
            </a:r>
            <a:endParaRPr lang="en-US" dirty="0"/>
          </a:p>
        </p:txBody>
      </p:sp>
      <p:sp>
        <p:nvSpPr>
          <p:cNvPr id="3" name="Subtitle 2"/>
          <p:cNvSpPr>
            <a:spLocks noGrp="1"/>
          </p:cNvSpPr>
          <p:nvPr>
            <p:ph type="subTitle" idx="1"/>
          </p:nvPr>
        </p:nvSpPr>
        <p:spPr/>
        <p:txBody>
          <a:bodyPr/>
          <a:lstStyle/>
          <a:p>
            <a:r>
              <a:rPr lang="en-US" dirty="0"/>
              <a:t>A bird eye view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Lower House (House of People) on the basis of Population-400 members.</a:t>
            </a:r>
          </a:p>
          <a:p>
            <a:pPr lvl="1"/>
            <a:r>
              <a:rPr lang="en-GB" dirty="0"/>
              <a:t>Both Houses will enjoy Equal powers.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a:buNone/>
            </a:pPr>
            <a:r>
              <a:rPr lang="en-US" dirty="0"/>
              <a:t>3: The Head of State elected by joint session would be for five years (Two times only). </a:t>
            </a:r>
          </a:p>
          <a:p>
            <a:pPr marL="571500" indent="-571500"/>
            <a:r>
              <a:rPr lang="en-US" dirty="0"/>
              <a:t>President had power of emergency proclamation.</a:t>
            </a:r>
          </a:p>
          <a:p>
            <a:pPr marL="571500" indent="-571500"/>
            <a:r>
              <a:rPr lang="en-US" dirty="0"/>
              <a:t>Appointment and other powers.</a:t>
            </a:r>
          </a:p>
          <a:p>
            <a:pPr marL="571500" indent="-571500"/>
            <a:r>
              <a:rPr lang="en-US" dirty="0"/>
              <a:t>was not responsible to give answer to anyone.</a:t>
            </a:r>
          </a:p>
          <a:p>
            <a:pPr marL="571500" indent="-571500"/>
            <a:r>
              <a:rPr lang="en-US" dirty="0"/>
              <a:t>can be a Muslim or non-Muslim. </a:t>
            </a:r>
          </a:p>
          <a:p>
            <a:pPr marL="571500" indent="-571500"/>
            <a:r>
              <a:rPr lang="en-US" dirty="0"/>
              <a:t>would be assisted by the Prime Minister (PM) and Cabinet .</a:t>
            </a:r>
          </a:p>
          <a:p>
            <a:pPr marL="571500" indent="-571500"/>
            <a:r>
              <a:rPr lang="en-US" dirty="0"/>
              <a:t>Parliament can charge him by 2/3 majority.</a:t>
            </a:r>
          </a:p>
          <a:p>
            <a:pPr marL="571500" indent="-571500"/>
            <a:r>
              <a:rPr lang="en-US" dirty="0"/>
              <a:t>He was given the power to break the constitution.</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4: Cabinet was responsible to both the Houses.</a:t>
            </a:r>
          </a:p>
          <a:p>
            <a:pPr>
              <a:buNone/>
            </a:pPr>
            <a:r>
              <a:rPr lang="en-US" dirty="0"/>
              <a:t>5: Urdu will be national language.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Criticism:</a:t>
            </a:r>
            <a:br>
              <a:rPr lang="en-US" dirty="0"/>
            </a:br>
            <a:endParaRPr lang="en-US" dirty="0"/>
          </a:p>
        </p:txBody>
      </p:sp>
      <p:sp>
        <p:nvSpPr>
          <p:cNvPr id="3" name="Content Placeholder 2"/>
          <p:cNvSpPr>
            <a:spLocks noGrp="1"/>
          </p:cNvSpPr>
          <p:nvPr>
            <p:ph idx="1"/>
          </p:nvPr>
        </p:nvSpPr>
        <p:spPr>
          <a:xfrm>
            <a:off x="457200" y="1447800"/>
            <a:ext cx="8229600" cy="4678363"/>
          </a:xfrm>
        </p:spPr>
        <p:txBody>
          <a:bodyPr>
            <a:normAutofit/>
          </a:bodyPr>
          <a:lstStyle/>
          <a:p>
            <a:r>
              <a:rPr lang="en-US" dirty="0"/>
              <a:t>This report was severely criticized.</a:t>
            </a:r>
          </a:p>
          <a:p>
            <a:pPr>
              <a:buNone/>
            </a:pPr>
            <a:endParaRPr lang="en-US" dirty="0"/>
          </a:p>
          <a:p>
            <a:r>
              <a:rPr lang="en-US" dirty="0"/>
              <a:t>The religious group objects that the report contained nothing about </a:t>
            </a:r>
            <a:r>
              <a:rPr lang="en-US" dirty="0" err="1"/>
              <a:t>Islamisation</a:t>
            </a:r>
            <a:r>
              <a:rPr lang="en-US"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US" dirty="0"/>
              <a:t>This report was criticized strongly by S.C. </a:t>
            </a:r>
            <a:r>
              <a:rPr lang="en-US" dirty="0" err="1"/>
              <a:t>Chattopadyaya</a:t>
            </a:r>
            <a:r>
              <a:rPr lang="en-US" dirty="0"/>
              <a:t> and East Pakistan. </a:t>
            </a:r>
          </a:p>
          <a:p>
            <a:r>
              <a:rPr lang="en-US" dirty="0"/>
              <a:t>The crux of criticism was related to underrepresentation in the central legislature and the proposal for a strong center with vast powers on financial matters. </a:t>
            </a:r>
          </a:p>
          <a:p>
            <a:r>
              <a:rPr lang="en-US" dirty="0"/>
              <a:t>East Pakistan was given equal number of seats in Upper House, the same as West Pakistan. </a:t>
            </a:r>
          </a:p>
          <a:p>
            <a:r>
              <a:rPr lang="en-US" dirty="0"/>
              <a:t>Thus it reduces the principle of majority and turned East Pakistan into a minority. </a:t>
            </a:r>
          </a:p>
          <a:p>
            <a:r>
              <a:rPr lang="en-US" dirty="0"/>
              <a:t>Moreover, the interim report was preposterous for the East Pakistan since it Urdu as national language and Bengali was nowhere in the constitutional arena.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95400"/>
          </a:xfrm>
        </p:spPr>
        <p:txBody>
          <a:bodyPr>
            <a:normAutofit fontScale="90000"/>
          </a:bodyPr>
          <a:lstStyle/>
          <a:p>
            <a:r>
              <a:rPr b="1"/>
              <a:t>Basic Principle Committee  		Report, </a:t>
            </a:r>
            <a:r>
              <a:rPr lang="en-GB" b="1" dirty="0"/>
              <a:t>July </a:t>
            </a:r>
            <a:r>
              <a:rPr b="1"/>
              <a:t>1952 (2</a:t>
            </a:r>
            <a:r>
              <a:rPr b="1" baseline="30000"/>
              <a:t>nd</a:t>
            </a:r>
            <a:r>
              <a:rPr b="1"/>
              <a:t> Draft)</a:t>
            </a:r>
            <a:endParaRPr lang="en-US" dirty="0"/>
          </a:p>
        </p:txBody>
      </p:sp>
      <p:sp>
        <p:nvSpPr>
          <p:cNvPr id="3" name="Content Placeholder 2"/>
          <p:cNvSpPr>
            <a:spLocks noGrp="1"/>
          </p:cNvSpPr>
          <p:nvPr>
            <p:ph idx="1"/>
          </p:nvPr>
        </p:nvSpPr>
        <p:spPr>
          <a:xfrm>
            <a:off x="457200" y="1828800"/>
            <a:ext cx="8229600" cy="4267200"/>
          </a:xfrm>
        </p:spPr>
        <p:txBody>
          <a:bodyPr>
            <a:normAutofit lnSpcReduction="10000"/>
          </a:bodyPr>
          <a:lstStyle/>
          <a:p>
            <a:r>
              <a:rPr lang="en-US" dirty="0"/>
              <a:t>Head of State would be Muslim and no change in powers.</a:t>
            </a:r>
          </a:p>
          <a:p>
            <a:r>
              <a:rPr lang="en-US" dirty="0"/>
              <a:t>Equal representation to East and West wings:</a:t>
            </a:r>
          </a:p>
          <a:p>
            <a:r>
              <a:rPr lang="en-US" dirty="0"/>
              <a:t>UH (Upper House-House of Units) 60, 60.</a:t>
            </a:r>
          </a:p>
          <a:p>
            <a:r>
              <a:rPr lang="en-US" dirty="0"/>
              <a:t>LH (House of People) 200, 200.</a:t>
            </a:r>
          </a:p>
          <a:p>
            <a:r>
              <a:rPr lang="en-US" dirty="0"/>
              <a:t>More powers were given to Lower House.</a:t>
            </a:r>
          </a:p>
          <a:p>
            <a:r>
              <a:rPr lang="en-US" dirty="0"/>
              <a:t>Cabinet was made responsible to Lower House.</a:t>
            </a:r>
          </a:p>
          <a:p>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It was promised that law making would be in accordance with ISLAM. </a:t>
            </a:r>
          </a:p>
          <a:p>
            <a:r>
              <a:rPr lang="en-US" dirty="0"/>
              <a:t>No law would be made in disobedience of Islamic principles.</a:t>
            </a:r>
          </a:p>
          <a:p>
            <a:r>
              <a:rPr lang="en-US" dirty="0"/>
              <a:t>Advisory Board of five Islamic scholars was founded.</a:t>
            </a:r>
          </a:p>
          <a:p>
            <a:r>
              <a:rPr lang="en-US" dirty="0"/>
              <a:t> Quiet on national language again.</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Criticism</a:t>
            </a:r>
            <a:endParaRPr lang="en-US" dirty="0"/>
          </a:p>
        </p:txBody>
      </p:sp>
      <p:sp>
        <p:nvSpPr>
          <p:cNvPr id="3" name="Content Placeholder 2"/>
          <p:cNvSpPr>
            <a:spLocks noGrp="1"/>
          </p:cNvSpPr>
          <p:nvPr>
            <p:ph idx="1"/>
          </p:nvPr>
        </p:nvSpPr>
        <p:spPr/>
        <p:txBody>
          <a:bodyPr>
            <a:normAutofit fontScale="92500" lnSpcReduction="20000"/>
          </a:bodyPr>
          <a:lstStyle/>
          <a:p>
            <a:r>
              <a:rPr lang="en-US" dirty="0"/>
              <a:t>Like the first report this was also criticized but this time criticism arose from Punjab which considered the federal formula to be defective.</a:t>
            </a:r>
          </a:p>
          <a:p>
            <a:r>
              <a:rPr lang="en-US" dirty="0"/>
              <a:t>They demanded equal representation for various units in lower house and equal power for both Houses. </a:t>
            </a:r>
          </a:p>
          <a:p>
            <a:r>
              <a:rPr lang="en-US" dirty="0"/>
              <a:t>The Punjab members in the Basic Principles Committee and the Federal Cabinet disliked the formula because they felt East Pakistan would easily dominate West Pakistan which had been divided into nine units.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525963"/>
          </a:xfrm>
        </p:spPr>
        <p:txBody>
          <a:bodyPr>
            <a:normAutofit/>
          </a:bodyPr>
          <a:lstStyle/>
          <a:p>
            <a:r>
              <a:rPr lang="en-US" dirty="0"/>
              <a:t>The political crisis removed Prime Minister </a:t>
            </a:r>
            <a:r>
              <a:rPr lang="en-US" dirty="0" err="1"/>
              <a:t>Nazimuddin</a:t>
            </a:r>
            <a:r>
              <a:rPr lang="en-US" dirty="0"/>
              <a:t> (October 07, 1953), and attention unfocused from the main issue.</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err="1"/>
              <a:t>Bogra</a:t>
            </a:r>
            <a:r>
              <a:rPr lang="en-GB" dirty="0"/>
              <a:t> Formula</a:t>
            </a:r>
            <a:endParaRPr lang="en-US" dirty="0"/>
          </a:p>
        </p:txBody>
      </p:sp>
      <p:sp>
        <p:nvSpPr>
          <p:cNvPr id="2" name="Content Placeholder 1"/>
          <p:cNvSpPr>
            <a:spLocks noGrp="1"/>
          </p:cNvSpPr>
          <p:nvPr>
            <p:ph idx="1"/>
          </p:nvPr>
        </p:nvSpPr>
        <p:spPr/>
        <p:txBody>
          <a:bodyPr>
            <a:normAutofit/>
          </a:bodyPr>
          <a:lstStyle/>
          <a:p>
            <a:r>
              <a:rPr lang="en-US" dirty="0"/>
              <a:t>Mohammad Ali </a:t>
            </a:r>
            <a:r>
              <a:rPr lang="en-US" dirty="0" err="1"/>
              <a:t>Bogra</a:t>
            </a:r>
            <a:r>
              <a:rPr lang="en-US" dirty="0"/>
              <a:t>, presented his package popularly  known as the '</a:t>
            </a:r>
            <a:r>
              <a:rPr lang="en-US" dirty="0" err="1"/>
              <a:t>Bogra</a:t>
            </a:r>
            <a:r>
              <a:rPr lang="en-US" dirty="0"/>
              <a:t> Formula'. </a:t>
            </a:r>
          </a:p>
          <a:p>
            <a:r>
              <a:rPr lang="en-US" dirty="0"/>
              <a:t>The </a:t>
            </a:r>
            <a:r>
              <a:rPr lang="en-US" dirty="0" err="1"/>
              <a:t>Bogra</a:t>
            </a:r>
            <a:r>
              <a:rPr lang="en-US" dirty="0"/>
              <a:t> Formula was discussed in detail and was approved by the Assembly but before it could be written down in the form of constitution, the Constituent Assembly was dissolved by the then Governor general, </a:t>
            </a:r>
            <a:r>
              <a:rPr lang="en-US" dirty="0" err="1"/>
              <a:t>Ghulam</a:t>
            </a:r>
            <a:r>
              <a:rPr lang="en-US" dirty="0"/>
              <a:t> Muhammad, on October 24.</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Constitution making 1947 to 1956</a:t>
            </a:r>
          </a:p>
        </p:txBody>
      </p:sp>
      <p:sp>
        <p:nvSpPr>
          <p:cNvPr id="3" name="Content Placeholder 2"/>
          <p:cNvSpPr>
            <a:spLocks noGrp="1"/>
          </p:cNvSpPr>
          <p:nvPr>
            <p:ph idx="1"/>
          </p:nvPr>
        </p:nvSpPr>
        <p:spPr/>
        <p:txBody>
          <a:bodyPr>
            <a:normAutofit/>
          </a:bodyPr>
          <a:lstStyle/>
          <a:p>
            <a:r>
              <a:rPr lang="en-US" dirty="0"/>
              <a:t>The modified Government of India Act (1935) became the Interim Constitution of Pakistan in 1947. </a:t>
            </a:r>
          </a:p>
          <a:p>
            <a:r>
              <a:rPr lang="en-US" dirty="0"/>
              <a:t>The Constituent Assembly (CA) was given the task of framing the Constitution.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Constituent Assembly Dissolution</a:t>
            </a:r>
            <a:br>
              <a:rPr lang="en-US" dirty="0"/>
            </a:br>
            <a:endParaRPr lang="en-US" dirty="0"/>
          </a:p>
        </p:txBody>
      </p:sp>
      <p:sp>
        <p:nvSpPr>
          <p:cNvPr id="3" name="Content Placeholder 2"/>
          <p:cNvSpPr>
            <a:spLocks noGrp="1"/>
          </p:cNvSpPr>
          <p:nvPr>
            <p:ph idx="1"/>
          </p:nvPr>
        </p:nvSpPr>
        <p:spPr/>
        <p:txBody>
          <a:bodyPr/>
          <a:lstStyle/>
          <a:p>
            <a:r>
              <a:rPr lang="en-US" dirty="0"/>
              <a:t>On 24</a:t>
            </a:r>
            <a:r>
              <a:rPr lang="en-US" baseline="30000" dirty="0"/>
              <a:t>th</a:t>
            </a:r>
            <a:r>
              <a:rPr lang="en-US" dirty="0"/>
              <a:t> October 1954, GG (Governor General) dissolved the CA that was challenged in the </a:t>
            </a:r>
            <a:r>
              <a:rPr lang="en-US" dirty="0" err="1"/>
              <a:t>Sindh</a:t>
            </a:r>
            <a:r>
              <a:rPr lang="en-US" dirty="0"/>
              <a:t> court by </a:t>
            </a:r>
            <a:r>
              <a:rPr lang="en-US" dirty="0" err="1"/>
              <a:t>Maulvi</a:t>
            </a:r>
            <a:r>
              <a:rPr lang="en-US" dirty="0"/>
              <a:t> </a:t>
            </a:r>
            <a:r>
              <a:rPr lang="en-US" dirty="0" err="1"/>
              <a:t>Tamizuddin</a:t>
            </a:r>
            <a:r>
              <a:rPr lang="en-US" dirty="0"/>
              <a:t>.</a:t>
            </a:r>
          </a:p>
          <a:p>
            <a:r>
              <a:rPr lang="en-US" dirty="0"/>
              <a:t> </a:t>
            </a:r>
            <a:r>
              <a:rPr lang="en-US" dirty="0" err="1"/>
              <a:t>Sindh</a:t>
            </a:r>
            <a:r>
              <a:rPr lang="en-US" dirty="0"/>
              <a:t> High court declared the dissolution illegal but the Federal Court upheld the GG action and asked for setting up an elected CA.</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19200"/>
          </a:xfrm>
        </p:spPr>
        <p:txBody>
          <a:bodyPr>
            <a:normAutofit fontScale="90000"/>
          </a:bodyPr>
          <a:lstStyle/>
          <a:p>
            <a:br>
              <a:rPr lang="en-US" b="1" dirty="0"/>
            </a:br>
            <a:br>
              <a:rPr lang="en-US" dirty="0"/>
            </a:br>
            <a:r>
              <a:rPr b="1"/>
              <a:t> 2nd Constituent Assembly, June-July</a:t>
            </a:r>
            <a:r>
              <a:rPr lang="en-GB" b="1" dirty="0"/>
              <a:t> </a:t>
            </a:r>
            <a:r>
              <a:rPr b="1"/>
              <a:t>1955</a:t>
            </a:r>
            <a:endParaRPr lang="en-US" dirty="0"/>
          </a:p>
        </p:txBody>
      </p:sp>
      <p:sp>
        <p:nvSpPr>
          <p:cNvPr id="3" name="Content Placeholder 2"/>
          <p:cNvSpPr>
            <a:spLocks noGrp="1"/>
          </p:cNvSpPr>
          <p:nvPr>
            <p:ph idx="1"/>
          </p:nvPr>
        </p:nvSpPr>
        <p:spPr>
          <a:xfrm>
            <a:off x="457200" y="1981200"/>
            <a:ext cx="8229600" cy="4114800"/>
          </a:xfrm>
        </p:spPr>
        <p:txBody>
          <a:bodyPr/>
          <a:lstStyle/>
          <a:p>
            <a:r>
              <a:rPr lang="en-US" dirty="0" err="1"/>
              <a:t>Ghulam</a:t>
            </a:r>
            <a:r>
              <a:rPr lang="en-US" dirty="0"/>
              <a:t> Muhammad called a Convention on May 10, 1955. </a:t>
            </a:r>
          </a:p>
          <a:p>
            <a:r>
              <a:rPr lang="en-US" dirty="0"/>
              <a:t>All its members were to be elected  indirectly (by the provincial assemblies).</a:t>
            </a:r>
          </a:p>
          <a:p>
            <a:r>
              <a:rPr lang="en-US" dirty="0"/>
              <a:t> In this way, the 2nd CA came into Existence.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One Unit Scheme, October 1955</a:t>
            </a:r>
            <a:endParaRPr lang="en-US" dirty="0"/>
          </a:p>
        </p:txBody>
      </p:sp>
      <p:sp>
        <p:nvSpPr>
          <p:cNvPr id="3" name="Content Placeholder 2"/>
          <p:cNvSpPr>
            <a:spLocks noGrp="1"/>
          </p:cNvSpPr>
          <p:nvPr>
            <p:ph idx="1"/>
          </p:nvPr>
        </p:nvSpPr>
        <p:spPr/>
        <p:txBody>
          <a:bodyPr/>
          <a:lstStyle/>
          <a:p>
            <a:r>
              <a:rPr lang="en-US" dirty="0"/>
              <a:t>The presence of different provinces in the WP had complicated the issue of the WP’S representation in the CA. </a:t>
            </a:r>
          </a:p>
          <a:p>
            <a:r>
              <a:rPr lang="en-US" dirty="0"/>
              <a:t>It was handled by uniting all the WP units into ONE (One Unit, October 30, 1955). </a:t>
            </a:r>
          </a:p>
          <a:p>
            <a:r>
              <a:rPr lang="en-US" dirty="0"/>
              <a:t>Now both the parts had become two units and could be addressed equally.</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Constitution-making</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r>
              <a:rPr lang="en-US" dirty="0"/>
              <a:t>One Unit scheme helped the task of constitution making to achieve successfully.</a:t>
            </a:r>
          </a:p>
          <a:p>
            <a:r>
              <a:rPr lang="en-US" dirty="0"/>
              <a:t>The previous committees work helped the new Assembly that completed its work and presented it in the 2nd CA on January 9, 1956.</a:t>
            </a:r>
          </a:p>
          <a:p>
            <a:r>
              <a:rPr lang="en-US" dirty="0"/>
              <a:t>It, with certain amendments, it was approved on January 29, 1956</a:t>
            </a:r>
          </a:p>
          <a:p>
            <a:r>
              <a:rPr lang="en-US" dirty="0"/>
              <a:t>On March 23,1956, It was promulgated as Constitution of Pakistan.</a:t>
            </a:r>
          </a:p>
          <a:p>
            <a:r>
              <a:rPr lang="en-US" dirty="0"/>
              <a:t>With this Pakistan had become an Islamic Republic.</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Constitution of 1956</a:t>
            </a:r>
          </a:p>
        </p:txBody>
      </p:sp>
      <p:sp>
        <p:nvSpPr>
          <p:cNvPr id="3" name="Content Placeholder 2"/>
          <p:cNvSpPr>
            <a:spLocks noGrp="1"/>
          </p:cNvSpPr>
          <p:nvPr>
            <p:ph idx="1"/>
          </p:nvPr>
        </p:nvSpPr>
        <p:spPr/>
        <p:txBody>
          <a:bodyPr>
            <a:normAutofit fontScale="77500" lnSpcReduction="20000"/>
          </a:bodyPr>
          <a:lstStyle/>
          <a:p>
            <a:r>
              <a:rPr lang="en-US" dirty="0"/>
              <a:t>The main points of this constitution are as follows:</a:t>
            </a:r>
          </a:p>
          <a:p>
            <a:pPr lvl="0"/>
            <a:r>
              <a:rPr lang="en-US" dirty="0"/>
              <a:t>Pakistan was to be federal republic based on Islamic Ideology.</a:t>
            </a:r>
          </a:p>
          <a:p>
            <a:pPr lvl="0"/>
            <a:r>
              <a:rPr lang="en-US" dirty="0"/>
              <a:t>A detailed and comprehensive list of fundamental rights with an Independent Judiciary was provided in the constitution.</a:t>
            </a:r>
          </a:p>
          <a:p>
            <a:pPr lvl="0"/>
            <a:r>
              <a:rPr lang="en-US" dirty="0"/>
              <a:t>The system of the parliamentary form of government was adopted both at the Centre and in the provinces. </a:t>
            </a:r>
          </a:p>
          <a:p>
            <a:pPr lvl="0"/>
            <a:r>
              <a:rPr lang="en-US" dirty="0"/>
              <a:t>There was distribution of powers between the Centre and the provinces.</a:t>
            </a:r>
          </a:p>
          <a:p>
            <a:pPr lvl="0"/>
            <a:r>
              <a:rPr lang="en-US" dirty="0"/>
              <a:t>The constitution provided for Pakistan, wherein equality between East and West wings had been maintained.</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419600"/>
          </a:xfrm>
        </p:spPr>
        <p:txBody>
          <a:bodyPr>
            <a:normAutofit fontScale="92500"/>
          </a:bodyPr>
          <a:lstStyle/>
          <a:p>
            <a:pPr lvl="0"/>
            <a:r>
              <a:rPr lang="en-US" dirty="0"/>
              <a:t>For the distribution of subjects between the centre and the provinces, three lists of subject had been drawn up.</a:t>
            </a:r>
          </a:p>
          <a:p>
            <a:pPr lvl="0"/>
            <a:r>
              <a:rPr lang="en-US" dirty="0"/>
              <a:t>There was a special procedure to be adopted for the amendment of the constitution, yet it was the least rigid constitution. It was reasonably flexible.</a:t>
            </a:r>
          </a:p>
          <a:p>
            <a:pPr lvl="0"/>
            <a:r>
              <a:rPr lang="en-US" dirty="0"/>
              <a:t>It had provided for two National languages Urdu for the West Pakistan and Bengali for the East Pakistan.</a:t>
            </a:r>
          </a:p>
          <a:p>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4495800"/>
          </a:xfrm>
        </p:spPr>
        <p:txBody>
          <a:bodyPr/>
          <a:lstStyle/>
          <a:p>
            <a:pPr lvl="0"/>
            <a:r>
              <a:rPr lang="en-US" dirty="0"/>
              <a:t>Instead of double citizenship, one citizenship system was provided for the Federation of Pakistan.</a:t>
            </a:r>
          </a:p>
          <a:p>
            <a:pPr lvl="0"/>
            <a:r>
              <a:rPr lang="en-US" dirty="0"/>
              <a:t>The constitution was silent as to be method of conducting elections both for the Central and the Provincial legislatures.</a:t>
            </a:r>
          </a:p>
          <a:p>
            <a:pPr lvl="0"/>
            <a:r>
              <a:rPr lang="en-US" dirty="0"/>
              <a:t>And finally, there were the Islamic characters of the constitution.</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br>
              <a:rPr lang="en-US" dirty="0"/>
            </a:br>
            <a:br>
              <a:rPr lang="en-US" dirty="0"/>
            </a:br>
            <a:r>
              <a:t>Islamic provisions of the 1956 constitution:</a:t>
            </a:r>
            <a:endParaRPr lang="en-US" dirty="0"/>
          </a:p>
        </p:txBody>
      </p:sp>
      <p:sp>
        <p:nvSpPr>
          <p:cNvPr id="3" name="Content Placeholder 2"/>
          <p:cNvSpPr>
            <a:spLocks noGrp="1"/>
          </p:cNvSpPr>
          <p:nvPr>
            <p:ph idx="1"/>
          </p:nvPr>
        </p:nvSpPr>
        <p:spPr/>
        <p:txBody>
          <a:bodyPr/>
          <a:lstStyle/>
          <a:p>
            <a:pPr lvl="0"/>
            <a:r>
              <a:rPr lang="en-US" dirty="0"/>
              <a:t>The name of the country will be Islamic republic of Pakistan.</a:t>
            </a:r>
          </a:p>
          <a:p>
            <a:pPr lvl="0"/>
            <a:r>
              <a:rPr lang="en-US" dirty="0"/>
              <a:t>The preamble of the constitution embodied the sovereignty of God Almighty.</a:t>
            </a:r>
          </a:p>
          <a:p>
            <a:pPr lvl="0"/>
            <a:r>
              <a:rPr lang="en-US" dirty="0"/>
              <a:t>The Head of the State shall be a Muslim.</a:t>
            </a:r>
          </a:p>
          <a:p>
            <a:pPr lvl="0"/>
            <a:r>
              <a:rPr lang="en-US" dirty="0"/>
              <a:t>Islamic Advisory Council shall be set up.</a:t>
            </a:r>
          </a:p>
          <a:p>
            <a:pPr lvl="0"/>
            <a:r>
              <a:rPr lang="en-US" dirty="0"/>
              <a:t>No Law detrimental to Islam shall be enacted.</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			Criticism</a:t>
            </a:r>
            <a:endParaRPr lang="en-US" dirty="0"/>
          </a:p>
        </p:txBody>
      </p:sp>
      <p:sp>
        <p:nvSpPr>
          <p:cNvPr id="2" name="Content Placeholder 1"/>
          <p:cNvSpPr>
            <a:spLocks noGrp="1"/>
          </p:cNvSpPr>
          <p:nvPr>
            <p:ph idx="1"/>
          </p:nvPr>
        </p:nvSpPr>
        <p:spPr/>
        <p:txBody>
          <a:bodyPr>
            <a:normAutofit/>
          </a:bodyPr>
          <a:lstStyle/>
          <a:p>
            <a:r>
              <a:rPr lang="en-US" dirty="0"/>
              <a:t>2</a:t>
            </a:r>
            <a:r>
              <a:rPr lang="en-US" baseline="30000" dirty="0"/>
              <a:t>nd</a:t>
            </a:r>
            <a:r>
              <a:rPr lang="en-US" dirty="0"/>
              <a:t> CA passed the Constitution based on arbitrarily made compromises. Consequently the Constitution could not ensure stability.</a:t>
            </a:r>
          </a:p>
          <a:p>
            <a:r>
              <a:rPr lang="en-US" dirty="0"/>
              <a:t>The most adverse implication was its decision to vest extra-ordinary powers in the President </a:t>
            </a:r>
          </a:p>
          <a:p>
            <a:r>
              <a:rPr lang="en-US" dirty="0"/>
              <a:t>Despite the claim of the Constitution to be a parliamentary one. The Constitution also could not resolve the issue of the electorate.</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562600"/>
          </a:xfrm>
        </p:spPr>
        <p:txBody>
          <a:bodyPr>
            <a:normAutofit lnSpcReduction="10000"/>
          </a:bodyPr>
          <a:lstStyle/>
          <a:p>
            <a:r>
              <a:rPr lang="en-US" dirty="0"/>
              <a:t>Moreover it created an artificial parity between East and West Pakistan by merging the provinces, states and others administrative units of the western wing of the country into One Unit, in order to </a:t>
            </a:r>
            <a:r>
              <a:rPr lang="en-US" dirty="0" err="1"/>
              <a:t>neutralise</a:t>
            </a:r>
            <a:r>
              <a:rPr lang="en-US" dirty="0"/>
              <a:t> the numerical majority of East Pakistan. </a:t>
            </a:r>
          </a:p>
          <a:p>
            <a:pPr>
              <a:buNone/>
            </a:pPr>
            <a:endParaRPr lang="en-US" dirty="0"/>
          </a:p>
          <a:p>
            <a:r>
              <a:rPr lang="en-US" dirty="0"/>
              <a:t>These aspects of the Constitution paved the way for subsequent crises and swift changes in the governments with four prime ministers coming to office between 1956-1958.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t>Constituent Assembly</a:t>
            </a:r>
            <a:endParaRPr lang="en-US" dirty="0"/>
          </a:p>
        </p:txBody>
      </p:sp>
      <p:sp>
        <p:nvSpPr>
          <p:cNvPr id="2" name="Content Placeholder 1"/>
          <p:cNvSpPr>
            <a:spLocks noGrp="1"/>
          </p:cNvSpPr>
          <p:nvPr>
            <p:ph idx="1"/>
          </p:nvPr>
        </p:nvSpPr>
        <p:spPr/>
        <p:txBody>
          <a:bodyPr>
            <a:normAutofit fontScale="92500" lnSpcReduction="20000"/>
          </a:bodyPr>
          <a:lstStyle/>
          <a:p>
            <a:r>
              <a:rPr lang="en-US" dirty="0"/>
              <a:t>Pakistan's first Constituent Assembly came into being on July 26, 1947 and its inaugural session was held on August 10, 1947.  </a:t>
            </a:r>
          </a:p>
          <a:p>
            <a:r>
              <a:rPr lang="en-US" dirty="0"/>
              <a:t>On March 12, 1949, the Constituent Assembly adopted the Objectives Resolution, enumerating the ideals on which the future Constitution had to be formulated. </a:t>
            </a:r>
          </a:p>
          <a:p>
            <a:r>
              <a:rPr lang="en-US" dirty="0"/>
              <a:t>The Assembly also appointed on the same date a Basic Principle Committee (BPC) to work out the principles on which the Constitution was to be drafted. </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1</a:t>
            </a:r>
            <a:r>
              <a:rPr lang="en-GB" baseline="30000" dirty="0"/>
              <a:t>st</a:t>
            </a:r>
            <a:r>
              <a:rPr lang="en-GB" dirty="0"/>
              <a:t> Martial Law </a:t>
            </a:r>
            <a:endParaRPr lang="en-US" dirty="0"/>
          </a:p>
        </p:txBody>
      </p:sp>
      <p:sp>
        <p:nvSpPr>
          <p:cNvPr id="2" name="Content Placeholder 1"/>
          <p:cNvSpPr>
            <a:spLocks noGrp="1"/>
          </p:cNvSpPr>
          <p:nvPr>
            <p:ph idx="1"/>
          </p:nvPr>
        </p:nvSpPr>
        <p:spPr/>
        <p:txBody>
          <a:bodyPr>
            <a:normAutofit/>
          </a:bodyPr>
          <a:lstStyle/>
          <a:p>
            <a:r>
              <a:rPr lang="en-US" dirty="0"/>
              <a:t>On October 07, 1958, President </a:t>
            </a:r>
            <a:r>
              <a:rPr lang="en-US" dirty="0" err="1"/>
              <a:t>Iskander</a:t>
            </a:r>
            <a:r>
              <a:rPr lang="en-US" dirty="0"/>
              <a:t> </a:t>
            </a:r>
            <a:r>
              <a:rPr lang="en-US" dirty="0" err="1"/>
              <a:t>Mirza</a:t>
            </a:r>
            <a:r>
              <a:rPr lang="en-US" dirty="0"/>
              <a:t> imposed Martial Law in the country and abrogated the Constitution and appointed General </a:t>
            </a:r>
            <a:r>
              <a:rPr lang="en-US" dirty="0" err="1"/>
              <a:t>Ayub</a:t>
            </a:r>
            <a:r>
              <a:rPr lang="en-US" dirty="0"/>
              <a:t> Khan as the Chief  Martial Law Administrator.</a:t>
            </a:r>
          </a:p>
          <a:p>
            <a:r>
              <a:rPr lang="en-US" dirty="0"/>
              <a:t>Twenty days later on October 27, 1958, </a:t>
            </a:r>
            <a:r>
              <a:rPr lang="en-US" dirty="0" err="1"/>
              <a:t>Ayub</a:t>
            </a:r>
            <a:r>
              <a:rPr lang="en-US" dirty="0"/>
              <a:t> Khan overthrew </a:t>
            </a:r>
            <a:r>
              <a:rPr lang="en-US" dirty="0" err="1"/>
              <a:t>Mirza</a:t>
            </a:r>
            <a:r>
              <a:rPr lang="en-US" dirty="0"/>
              <a:t> and assumed the office of the President as well. </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Basic Democracies</a:t>
            </a:r>
            <a:endParaRPr lang="en-US" dirty="0"/>
          </a:p>
        </p:txBody>
      </p:sp>
      <p:sp>
        <p:nvSpPr>
          <p:cNvPr id="2" name="Content Placeholder 1"/>
          <p:cNvSpPr>
            <a:spLocks noGrp="1"/>
          </p:cNvSpPr>
          <p:nvPr>
            <p:ph idx="1"/>
          </p:nvPr>
        </p:nvSpPr>
        <p:spPr/>
        <p:txBody>
          <a:bodyPr>
            <a:normAutofit/>
          </a:bodyPr>
          <a:lstStyle/>
          <a:p>
            <a:r>
              <a:rPr lang="en-US" dirty="0"/>
              <a:t>A year later on October 27, 1959, </a:t>
            </a:r>
            <a:r>
              <a:rPr lang="en-US" dirty="0" err="1"/>
              <a:t>Ayub</a:t>
            </a:r>
            <a:r>
              <a:rPr lang="en-US" dirty="0"/>
              <a:t> Khan introduced the Basic Democracies Order creating 80,000 BD member who had to serve as the electoral college later Through this electoral college, </a:t>
            </a:r>
            <a:r>
              <a:rPr lang="en-US" dirty="0" err="1"/>
              <a:t>Ayub</a:t>
            </a:r>
            <a:r>
              <a:rPr lang="en-US" dirty="0"/>
              <a:t> got elected as President in a referendum on February 14 1960.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Constitutional commission</a:t>
            </a:r>
          </a:p>
        </p:txBody>
      </p:sp>
      <p:sp>
        <p:nvSpPr>
          <p:cNvPr id="3" name="Content Placeholder 2"/>
          <p:cNvSpPr>
            <a:spLocks noGrp="1"/>
          </p:cNvSpPr>
          <p:nvPr>
            <p:ph idx="1"/>
          </p:nvPr>
        </p:nvSpPr>
        <p:spPr/>
        <p:txBody>
          <a:bodyPr/>
          <a:lstStyle/>
          <a:p>
            <a:r>
              <a:rPr lang="en-US" dirty="0"/>
              <a:t>After taking over President </a:t>
            </a:r>
            <a:r>
              <a:rPr lang="en-US" dirty="0" err="1"/>
              <a:t>Ayub</a:t>
            </a:r>
            <a:r>
              <a:rPr lang="en-US" dirty="0"/>
              <a:t> Khan set up a constitutional commission under justice </a:t>
            </a:r>
            <a:r>
              <a:rPr lang="en-US" dirty="0" err="1"/>
              <a:t>Shahab</a:t>
            </a:r>
            <a:r>
              <a:rPr lang="en-US" dirty="0"/>
              <a:t>-</a:t>
            </a:r>
            <a:r>
              <a:rPr lang="en-US" dirty="0" err="1"/>
              <a:t>ud</a:t>
            </a:r>
            <a:r>
              <a:rPr lang="en-US" dirty="0"/>
              <a:t>-Din to suggest recommendations for the new constitution of the country.</a:t>
            </a:r>
          </a:p>
          <a:p>
            <a:r>
              <a:rPr lang="en-US" dirty="0"/>
              <a:t> The commission after through and lengthy discussion submitted its report on 6</a:t>
            </a:r>
            <a:r>
              <a:rPr lang="en-US" baseline="30000" dirty="0"/>
              <a:t>th</a:t>
            </a:r>
            <a:r>
              <a:rPr lang="en-US" dirty="0"/>
              <a:t> March 1961.</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lnSpcReduction="10000"/>
          </a:bodyPr>
          <a:lstStyle/>
          <a:p>
            <a:r>
              <a:rPr lang="en-US" dirty="0"/>
              <a:t>The report was examined by president.</a:t>
            </a:r>
          </a:p>
          <a:p>
            <a:r>
              <a:rPr lang="en-US" dirty="0"/>
              <a:t> In its report the commission highlighted the reasons of the failure of parliamentary democracy in Pakistan:- </a:t>
            </a:r>
          </a:p>
          <a:p>
            <a:r>
              <a:rPr lang="en-US" dirty="0"/>
              <a:t>It fixed the responsibility for the debacle of democracy on the lack of dedicated leadership.</a:t>
            </a:r>
          </a:p>
          <a:p>
            <a:r>
              <a:rPr lang="en-US" dirty="0"/>
              <a:t>Absence of well organized political parties.</a:t>
            </a:r>
          </a:p>
          <a:p>
            <a:r>
              <a:rPr lang="en-US" dirty="0"/>
              <a:t>And the self aggrandizement of the greedy politicians.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 the view of the recommendation of the commission a new constitution was not framed by a constitutional body which was elected nor did it enjoy popular support. </a:t>
            </a:r>
          </a:p>
          <a:p>
            <a:r>
              <a:rPr lang="en-US" dirty="0"/>
              <a:t>The constitution was thrust upon the people in an undemocratic and authoritarian manner.</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fontScale="90000"/>
          </a:bodyPr>
          <a:lstStyle/>
          <a:p>
            <a:br>
              <a:rPr lang="en-US" b="1" dirty="0"/>
            </a:br>
            <a:r>
              <a:rPr lang="en-US" b="1" dirty="0"/>
              <a:t>		Constitution of 1962</a:t>
            </a:r>
            <a:br>
              <a:rPr lang="en-US" b="1" dirty="0"/>
            </a:br>
            <a:endParaRPr lang="en-US" dirty="0"/>
          </a:p>
        </p:txBody>
      </p:sp>
      <p:sp>
        <p:nvSpPr>
          <p:cNvPr id="3" name="Content Placeholder 2"/>
          <p:cNvSpPr>
            <a:spLocks noGrp="1"/>
          </p:cNvSpPr>
          <p:nvPr>
            <p:ph idx="1"/>
          </p:nvPr>
        </p:nvSpPr>
        <p:spPr>
          <a:xfrm>
            <a:off x="457200" y="1219200"/>
            <a:ext cx="8229600" cy="5410200"/>
          </a:xfrm>
        </p:spPr>
        <p:txBody>
          <a:bodyPr>
            <a:normAutofit fontScale="77500" lnSpcReduction="20000"/>
          </a:bodyPr>
          <a:lstStyle/>
          <a:p>
            <a:pPr>
              <a:buNone/>
            </a:pPr>
            <a:r>
              <a:rPr lang="en-US" dirty="0"/>
              <a:t>Salient Features of the Constitution;</a:t>
            </a:r>
          </a:p>
          <a:p>
            <a:pPr lvl="0"/>
            <a:r>
              <a:rPr lang="en-US" dirty="0"/>
              <a:t>Title of the State will be Islamic Republic of Pakistan.</a:t>
            </a:r>
          </a:p>
          <a:p>
            <a:pPr lvl="0"/>
            <a:r>
              <a:rPr lang="en-US" dirty="0"/>
              <a:t>A Powerful President who was responsible for administration and affairs of the state. </a:t>
            </a:r>
          </a:p>
          <a:p>
            <a:pPr lvl="0"/>
            <a:r>
              <a:rPr lang="en-US" dirty="0"/>
              <a:t>He should be a Muslim, no less than 40 years of age, should be capable to be a member of NA. </a:t>
            </a:r>
          </a:p>
          <a:p>
            <a:pPr lvl="0"/>
            <a:r>
              <a:rPr lang="en-US" dirty="0"/>
              <a:t>He would be elected through not direct elections for a time of five years. </a:t>
            </a:r>
          </a:p>
          <a:p>
            <a:pPr lvl="0"/>
            <a:r>
              <a:rPr lang="en-US" dirty="0"/>
              <a:t>If he has held office for more than 8 years, he could look for reelection with the support of the NA and the PAs.</a:t>
            </a:r>
          </a:p>
          <a:p>
            <a:pPr lvl="0"/>
            <a:r>
              <a:rPr lang="en-US" dirty="0"/>
              <a:t>National Assembly was given the power to charge the president, however it was difficult to achieve.</a:t>
            </a:r>
          </a:p>
          <a:p>
            <a:pPr lvl="0"/>
            <a:r>
              <a:rPr lang="en-US" dirty="0"/>
              <a:t> President could dissolve the NA but in that case he must seek re-election.</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92500" lnSpcReduction="20000"/>
          </a:bodyPr>
          <a:lstStyle/>
          <a:p>
            <a:pPr lvl="0"/>
            <a:r>
              <a:rPr lang="en-US" dirty="0"/>
              <a:t>President was the central point of all the Executive, Legislative and Judicial powers. Cabinet was responsible to him. All key appointments were to be made by President. He could issue Ordinances. He could also announce State of Emergency in the country.</a:t>
            </a:r>
          </a:p>
          <a:p>
            <a:pPr lvl="0"/>
            <a:r>
              <a:rPr lang="en-US" dirty="0"/>
              <a:t>NA was consisted of one house on the basis of principle of parity between two wings of the country. There were 150 seats plus 6 seats were reserved for women. All were elected indirectly. For the membership minimum age limit was 25 years.</a:t>
            </a:r>
          </a:p>
          <a:p>
            <a:pPr lvl="0"/>
            <a:r>
              <a:rPr lang="en-US" dirty="0"/>
              <a:t>NA had all the powers of law making but law was to be finally ratified by the president. President could sign, reject or return the bill.</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pPr lvl="0"/>
            <a:r>
              <a:rPr lang="en-US" dirty="0"/>
              <a:t>Financial Powers of NA were limited. Only new expenses could be voted. NA could not reject join Fund List and Recurring Expenditure.</a:t>
            </a:r>
          </a:p>
          <a:p>
            <a:pPr lvl="0"/>
            <a:r>
              <a:rPr lang="en-US" dirty="0"/>
              <a:t>There were two provinces of the federation: East Pakistan and West Pakistan. Only one list of subjects, i.e. the Central list was given in the constitution.</a:t>
            </a:r>
          </a:p>
          <a:p>
            <a:pPr lvl="0"/>
            <a:r>
              <a:rPr lang="en-US" dirty="0"/>
              <a:t>Governors were head of the provinces and govern the province with his cabinet. Provincial governments were directly under the control of President. There was a strong center with a Powerful President. He had enough powers to manage provincial affairs. In case of emergency powers Central government could take direct control of the province.</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br>
              <a:rPr lang="en-US" dirty="0"/>
            </a:br>
            <a:r>
              <a:rPr lang="en-US" dirty="0"/>
              <a:t>Principles of Policy</a:t>
            </a:r>
            <a:br>
              <a:rPr lang="en-US" dirty="0"/>
            </a:br>
            <a:endParaRPr lang="en-US" dirty="0"/>
          </a:p>
        </p:txBody>
      </p:sp>
      <p:sp>
        <p:nvSpPr>
          <p:cNvPr id="3" name="Content Placeholder 2"/>
          <p:cNvSpPr>
            <a:spLocks noGrp="1"/>
          </p:cNvSpPr>
          <p:nvPr>
            <p:ph idx="1"/>
          </p:nvPr>
        </p:nvSpPr>
        <p:spPr/>
        <p:txBody>
          <a:bodyPr/>
          <a:lstStyle/>
          <a:p>
            <a:r>
              <a:rPr lang="en-US" dirty="0"/>
              <a:t>• National solidarity would be observed.</a:t>
            </a:r>
          </a:p>
          <a:p>
            <a:r>
              <a:rPr lang="en-US" dirty="0"/>
              <a:t>• Interests of backward people would be looked after.</a:t>
            </a:r>
          </a:p>
          <a:p>
            <a:r>
              <a:rPr lang="en-US" dirty="0"/>
              <a:t>• Opportunities for participation in national life.</a:t>
            </a:r>
          </a:p>
          <a:p>
            <a:r>
              <a:rPr lang="en-US" dirty="0"/>
              <a:t>• Education and well being of people.</a:t>
            </a:r>
          </a:p>
          <a:p>
            <a:r>
              <a:rPr lang="en-US" dirty="0"/>
              <a:t>• Islam would be implemented in day to day life.</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629400"/>
          </a:xfrm>
        </p:spPr>
        <p:txBody>
          <a:bodyPr>
            <a:normAutofit fontScale="92500"/>
          </a:bodyPr>
          <a:lstStyle/>
          <a:p>
            <a:pPr lvl="0"/>
            <a:r>
              <a:rPr lang="en-US" dirty="0"/>
              <a:t>Fundamental Rights were provided in the constitution.</a:t>
            </a:r>
          </a:p>
          <a:p>
            <a:pPr lvl="0"/>
            <a:r>
              <a:rPr lang="en-US" dirty="0"/>
              <a:t>Originally Political Parties were not allowed. Political Parties Act was introduced in 1962.</a:t>
            </a:r>
          </a:p>
          <a:p>
            <a:pPr lvl="0"/>
            <a:r>
              <a:rPr lang="en-US" dirty="0"/>
              <a:t>Objectives Resolution was the Preamble of the Constitution. Other Islamic provisions were a part of Principles of Policy and not the constitution.</a:t>
            </a:r>
          </a:p>
          <a:p>
            <a:pPr lvl="0"/>
            <a:r>
              <a:rPr lang="en-US" dirty="0"/>
              <a:t>An Advisory Council for Islamic Ideology was made in the constitution having 5-12 members. It was a recommendatory body.</a:t>
            </a:r>
          </a:p>
          <a:p>
            <a:pPr lvl="0"/>
            <a:r>
              <a:rPr lang="en-US" dirty="0"/>
              <a:t>It was designed for the Research and instructions in Islam for assisting the reconstruction of Muslim society on truly Islamic lines.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 Resolution</a:t>
            </a:r>
            <a:endParaRPr lang="en-US" dirty="0"/>
          </a:p>
        </p:txBody>
      </p:sp>
      <p:sp>
        <p:nvSpPr>
          <p:cNvPr id="3" name="Content Placeholder 2"/>
          <p:cNvSpPr>
            <a:spLocks noGrp="1"/>
          </p:cNvSpPr>
          <p:nvPr>
            <p:ph idx="1"/>
          </p:nvPr>
        </p:nvSpPr>
        <p:spPr/>
        <p:txBody>
          <a:bodyPr/>
          <a:lstStyle/>
          <a:p>
            <a:r>
              <a:rPr lang="en-US" dirty="0"/>
              <a:t>The Objectives Resolution was a resolution adopted on March 12, 1949 by the Constituent Assembly of Pakistan. </a:t>
            </a:r>
          </a:p>
          <a:p>
            <a:r>
              <a:rPr lang="en-US" dirty="0"/>
              <a:t>The resolution, proposed by the Prime Minister, </a:t>
            </a:r>
            <a:r>
              <a:rPr lang="en-US" dirty="0" err="1"/>
              <a:t>Liaquat</a:t>
            </a:r>
            <a:r>
              <a:rPr lang="en-US" dirty="0"/>
              <a:t> Ali Khan, proclaimed that the future constitution of Pakistan would not be modeled entirely on a European pattern, but on the ideology and democratic faith of Islam.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Criticism</a:t>
            </a:r>
            <a:endParaRPr lang="en-US" dirty="0"/>
          </a:p>
        </p:txBody>
      </p:sp>
      <p:sp>
        <p:nvSpPr>
          <p:cNvPr id="2" name="Content Placeholder 1"/>
          <p:cNvSpPr>
            <a:spLocks noGrp="1"/>
          </p:cNvSpPr>
          <p:nvPr>
            <p:ph idx="1"/>
          </p:nvPr>
        </p:nvSpPr>
        <p:spPr/>
        <p:txBody>
          <a:bodyPr>
            <a:normAutofit/>
          </a:bodyPr>
          <a:lstStyle/>
          <a:p>
            <a:endParaRPr lang="en-US" dirty="0"/>
          </a:p>
          <a:p>
            <a:r>
              <a:rPr lang="en-US" dirty="0" err="1"/>
              <a:t>Ayub</a:t>
            </a:r>
            <a:r>
              <a:rPr lang="en-US" dirty="0"/>
              <a:t> Khan gave the second Constitution to the country Discarding the parliamentary system, the Constitution adopted the presidential form of government but without the system of checks and balances which is enshrined in democratic Presidential systems in other countries.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err="1"/>
              <a:t>Ayub</a:t>
            </a:r>
            <a:r>
              <a:rPr lang="en-GB" dirty="0"/>
              <a:t> Steps Down</a:t>
            </a:r>
            <a:endParaRPr lang="en-US" dirty="0"/>
          </a:p>
        </p:txBody>
      </p:sp>
      <p:sp>
        <p:nvSpPr>
          <p:cNvPr id="2" name="Content Placeholder 1"/>
          <p:cNvSpPr>
            <a:spLocks noGrp="1"/>
          </p:cNvSpPr>
          <p:nvPr>
            <p:ph idx="1"/>
          </p:nvPr>
        </p:nvSpPr>
        <p:spPr/>
        <p:txBody>
          <a:bodyPr>
            <a:normAutofit lnSpcReduction="10000"/>
          </a:bodyPr>
          <a:lstStyle/>
          <a:p>
            <a:r>
              <a:rPr lang="en-US" dirty="0"/>
              <a:t>Moreover the Constitution gave over whelming powers to the President who dominated the entire constitutional system. </a:t>
            </a:r>
          </a:p>
          <a:p>
            <a:r>
              <a:rPr lang="en-US" dirty="0" err="1"/>
              <a:t>Ayub's</a:t>
            </a:r>
            <a:r>
              <a:rPr lang="en-US" dirty="0"/>
              <a:t> Constitution lasted as long as he survived in office. </a:t>
            </a:r>
          </a:p>
          <a:p>
            <a:r>
              <a:rPr lang="en-US" dirty="0"/>
              <a:t>With his departure his system was also folded.</a:t>
            </a:r>
          </a:p>
          <a:p>
            <a:r>
              <a:rPr lang="en-US" dirty="0"/>
              <a:t> In fact </a:t>
            </a:r>
            <a:r>
              <a:rPr lang="en-US" dirty="0" err="1"/>
              <a:t>Ayub</a:t>
            </a:r>
            <a:r>
              <a:rPr lang="en-US" dirty="0"/>
              <a:t> himself announced the imposition of Martial Law on March 25, 1969. The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err="1"/>
              <a:t>Yahya</a:t>
            </a:r>
            <a:r>
              <a:rPr lang="en-GB" dirty="0"/>
              <a:t> Khan</a:t>
            </a:r>
            <a:endParaRPr lang="en-US" dirty="0"/>
          </a:p>
        </p:txBody>
      </p:sp>
      <p:sp>
        <p:nvSpPr>
          <p:cNvPr id="2" name="Content Placeholder 1"/>
          <p:cNvSpPr>
            <a:spLocks noGrp="1"/>
          </p:cNvSpPr>
          <p:nvPr>
            <p:ph idx="1"/>
          </p:nvPr>
        </p:nvSpPr>
        <p:spPr/>
        <p:txBody>
          <a:bodyPr>
            <a:normAutofit fontScale="92500" lnSpcReduction="20000"/>
          </a:bodyPr>
          <a:lstStyle/>
          <a:p>
            <a:r>
              <a:rPr lang="en-US" dirty="0"/>
              <a:t>New Chief Martial Law Administrator General </a:t>
            </a:r>
            <a:r>
              <a:rPr lang="en-US" dirty="0" err="1"/>
              <a:t>Yahya</a:t>
            </a:r>
            <a:r>
              <a:rPr lang="en-US" dirty="0"/>
              <a:t> Khan, soon after the taking-over announced that he would hold elections for the constituent assembly at an appropriate time. </a:t>
            </a:r>
          </a:p>
          <a:p>
            <a:r>
              <a:rPr lang="en-US" dirty="0"/>
              <a:t>Before the elections that were held in December 1970, General </a:t>
            </a:r>
            <a:r>
              <a:rPr lang="en-US" dirty="0" err="1"/>
              <a:t>Yahya</a:t>
            </a:r>
            <a:r>
              <a:rPr lang="en-US" dirty="0"/>
              <a:t> dissolved One Unit and restored the former provinces along with the creation of the Province of Baluchistan in the western part of the country.</a:t>
            </a:r>
          </a:p>
          <a:p>
            <a:r>
              <a:rPr lang="en-US" dirty="0"/>
              <a:t>He also announced the Legal Framework Order (LFO). </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876800"/>
          </a:xfrm>
        </p:spPr>
        <p:txBody>
          <a:bodyPr>
            <a:normAutofit/>
          </a:bodyPr>
          <a:lstStyle/>
          <a:p>
            <a:r>
              <a:rPr lang="en-US" dirty="0"/>
              <a:t>The LFO brought an end to parity between East and West Pakistan, accepting the numerical majority of the eastern wing. </a:t>
            </a:r>
          </a:p>
          <a:p>
            <a:r>
              <a:rPr lang="en-US" dirty="0"/>
              <a:t>It also gave up the indirect elections as had been introduced by </a:t>
            </a:r>
            <a:r>
              <a:rPr lang="en-US" dirty="0" err="1"/>
              <a:t>Ayub</a:t>
            </a:r>
            <a:r>
              <a:rPr lang="en-US" dirty="0"/>
              <a:t> Khan.</a:t>
            </a:r>
          </a:p>
          <a:p>
            <a:r>
              <a:rPr lang="en-US" dirty="0"/>
              <a:t> The 1970 elections, thus, were the first general elections in the country to be held on the basis of adult franchise. </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486400"/>
          </a:xfrm>
        </p:spPr>
        <p:txBody>
          <a:bodyPr>
            <a:normAutofit fontScale="92500" lnSpcReduction="20000"/>
          </a:bodyPr>
          <a:lstStyle/>
          <a:p>
            <a:r>
              <a:rPr lang="en-US" dirty="0"/>
              <a:t>However, the election results that brought Sheikh </a:t>
            </a:r>
            <a:r>
              <a:rPr lang="en-US" dirty="0" err="1"/>
              <a:t>Mujib-ur</a:t>
            </a:r>
            <a:r>
              <a:rPr lang="en-US" dirty="0"/>
              <a:t> -</a:t>
            </a:r>
            <a:r>
              <a:rPr lang="en-US" dirty="0" err="1"/>
              <a:t>Rehman's</a:t>
            </a:r>
            <a:r>
              <a:rPr lang="en-US" dirty="0"/>
              <a:t> provincial autonomist </a:t>
            </a:r>
            <a:r>
              <a:rPr lang="en-US" dirty="0" err="1"/>
              <a:t>Awami</a:t>
            </a:r>
            <a:r>
              <a:rPr lang="en-US" dirty="0"/>
              <a:t> League as the majority party in the National Assembly could not be reconciled by the military regime.</a:t>
            </a:r>
          </a:p>
          <a:p>
            <a:r>
              <a:rPr lang="en-US" dirty="0"/>
              <a:t> The failure of dialogue between the regime, the </a:t>
            </a:r>
            <a:r>
              <a:rPr lang="en-US" dirty="0" err="1"/>
              <a:t>Awami</a:t>
            </a:r>
            <a:r>
              <a:rPr lang="en-US" dirty="0"/>
              <a:t> League and the Pakistan People's Party which had emerged as the majority party in two provinces of West Pakistan - the Punjab and </a:t>
            </a:r>
            <a:r>
              <a:rPr lang="en-US" dirty="0" err="1"/>
              <a:t>Sindh</a:t>
            </a:r>
            <a:r>
              <a:rPr lang="en-US" dirty="0"/>
              <a:t>- paved the way for a crisis which the military regime tried to resolve by force. </a:t>
            </a:r>
          </a:p>
          <a:p>
            <a:r>
              <a:rPr lang="en-US" dirty="0"/>
              <a:t>East Pakistan was subjected to military action on March 25, 1971</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486400"/>
          </a:xfrm>
        </p:spPr>
        <p:txBody>
          <a:bodyPr>
            <a:normAutofit lnSpcReduction="10000"/>
          </a:bodyPr>
          <a:lstStyle/>
          <a:p>
            <a:r>
              <a:rPr lang="en-US" dirty="0"/>
              <a:t>The military regime's failure in crisis management led to its intensification and culminated in the separation of East Pakistan on December 16, 1971. </a:t>
            </a:r>
          </a:p>
          <a:p>
            <a:endParaRPr lang="en-US" dirty="0"/>
          </a:p>
          <a:p>
            <a:r>
              <a:rPr lang="en-US" dirty="0"/>
              <a:t>On December 20, 1971,General </a:t>
            </a:r>
            <a:r>
              <a:rPr lang="en-US" dirty="0" err="1"/>
              <a:t>Yahya</a:t>
            </a:r>
            <a:r>
              <a:rPr lang="en-US" dirty="0"/>
              <a:t> Khan resigned and handed power to the leader of the Pakistan People's Party, </a:t>
            </a:r>
            <a:r>
              <a:rPr lang="en-US" dirty="0" err="1"/>
              <a:t>Zulfikar</a:t>
            </a:r>
            <a:r>
              <a:rPr lang="en-US" dirty="0"/>
              <a:t> Ali Bhutto who took charge as President as well as Chief Martial </a:t>
            </a:r>
            <a:r>
              <a:rPr lang="en-US" dirty="0" err="1"/>
              <a:t>LawAdministrator</a:t>
            </a:r>
            <a:r>
              <a:rPr lang="en-US" dirty="0"/>
              <a:t>.</a:t>
            </a:r>
          </a:p>
          <a:p>
            <a:r>
              <a:rPr lang="en-US" dirty="0"/>
              <a:t>Bhutto lifted Martial Law in April 1972.</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6096000"/>
          </a:xfrm>
        </p:spPr>
        <p:txBody>
          <a:bodyPr>
            <a:normAutofit/>
          </a:bodyPr>
          <a:lstStyle/>
          <a:p>
            <a:endParaRPr lang="en-US" dirty="0"/>
          </a:p>
          <a:p>
            <a:r>
              <a:rPr lang="en-US" dirty="0"/>
              <a:t>He got the approval of the Opposition for his interim Constitution to govern the country as long as the permanent Constitution was not made.</a:t>
            </a:r>
          </a:p>
          <a:p>
            <a:pPr>
              <a:buNone/>
            </a:pPr>
            <a:endParaRPr lang="en-US" dirty="0"/>
          </a:p>
          <a:p>
            <a:r>
              <a:rPr lang="en-US" dirty="0"/>
              <a:t>National Assembly approved a temporary Constitution, which was imposed on April 21, 1972.</a:t>
            </a:r>
          </a:p>
          <a:p>
            <a:pPr>
              <a:buNone/>
            </a:pPr>
            <a:r>
              <a:rPr lang="en-US" dirty="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b="1" dirty="0"/>
              <a:t>Constitution Making</a:t>
            </a:r>
            <a:endParaRPr lang="en-US" dirty="0"/>
          </a:p>
        </p:txBody>
      </p:sp>
      <p:sp>
        <p:nvSpPr>
          <p:cNvPr id="3" name="Content Placeholder 2"/>
          <p:cNvSpPr>
            <a:spLocks noGrp="1"/>
          </p:cNvSpPr>
          <p:nvPr>
            <p:ph idx="1"/>
          </p:nvPr>
        </p:nvSpPr>
        <p:spPr>
          <a:xfrm>
            <a:off x="457200" y="990600"/>
            <a:ext cx="8229600" cy="5638800"/>
          </a:xfrm>
        </p:spPr>
        <p:txBody>
          <a:bodyPr>
            <a:normAutofit fontScale="92500" lnSpcReduction="10000"/>
          </a:bodyPr>
          <a:lstStyle/>
          <a:p>
            <a:r>
              <a:rPr lang="en-US" dirty="0"/>
              <a:t>Constitutional Committee comprising National Assembly (NA) members from all parties was set up in April 1972. </a:t>
            </a:r>
          </a:p>
          <a:p>
            <a:r>
              <a:rPr lang="en-US" dirty="0"/>
              <a:t>Law Minister was the Chairman of this Committee. </a:t>
            </a:r>
          </a:p>
          <a:p>
            <a:r>
              <a:rPr lang="en-US" dirty="0"/>
              <a:t>All parties agreed on the future political system in October 1972.</a:t>
            </a:r>
          </a:p>
          <a:p>
            <a:r>
              <a:rPr lang="en-US" dirty="0"/>
              <a:t> The Committee reported on December 31, 1972. After long deliberations and compromises final draft was approved commonly on April 10, 1973. </a:t>
            </a:r>
          </a:p>
          <a:p>
            <a:r>
              <a:rPr lang="en-US" dirty="0"/>
              <a:t>The new Constitution was imposed on August 14, 1973.</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r>
              <a:rPr lang="en-US" dirty="0"/>
              <a:t>The Constitution functioned since then with two gaps. It remained operational during following periods:</a:t>
            </a:r>
          </a:p>
          <a:p>
            <a:r>
              <a:rPr lang="en-US" dirty="0"/>
              <a:t>1973-77: Operational</a:t>
            </a:r>
          </a:p>
          <a:p>
            <a:r>
              <a:rPr lang="en-US" dirty="0"/>
              <a:t>1977-1985: Suspended</a:t>
            </a:r>
          </a:p>
          <a:p>
            <a:r>
              <a:rPr lang="en-US" dirty="0"/>
              <a:t>1985-1999: Operational after changes</a:t>
            </a:r>
          </a:p>
          <a:p>
            <a:r>
              <a:rPr lang="en-US" dirty="0"/>
              <a:t>1999-2002: Suspended</a:t>
            </a:r>
          </a:p>
          <a:p>
            <a:r>
              <a:rPr lang="en-US" dirty="0"/>
              <a:t>2002 onwards Operational after changes</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90600"/>
          </a:xfrm>
        </p:spPr>
        <p:txBody>
          <a:bodyPr>
            <a:normAutofit fontScale="90000"/>
          </a:bodyPr>
          <a:lstStyle/>
          <a:p>
            <a:br>
              <a:rPr lang="en-US" b="1" dirty="0"/>
            </a:br>
            <a:r>
              <a:rPr lang="en-US" b="1" dirty="0"/>
              <a:t>	Features of the Constitution</a:t>
            </a:r>
            <a:br>
              <a:rPr lang="en-US" dirty="0"/>
            </a:br>
            <a:endParaRPr lang="en-US" dirty="0"/>
          </a:p>
        </p:txBody>
      </p:sp>
      <p:sp>
        <p:nvSpPr>
          <p:cNvPr id="3" name="Content Placeholder 2"/>
          <p:cNvSpPr>
            <a:spLocks noGrp="1"/>
          </p:cNvSpPr>
          <p:nvPr>
            <p:ph idx="1"/>
          </p:nvPr>
        </p:nvSpPr>
        <p:spPr/>
        <p:txBody>
          <a:bodyPr/>
          <a:lstStyle/>
          <a:p>
            <a:pPr lvl="0">
              <a:buNone/>
            </a:pPr>
            <a:r>
              <a:rPr lang="en-US" dirty="0"/>
              <a:t>Parliamentary System</a:t>
            </a:r>
          </a:p>
          <a:p>
            <a:r>
              <a:rPr lang="en-US" dirty="0"/>
              <a:t>It was a parliamentary constitution having powerful Prime Minister (PM) as head of government with a very weak President. President must act on the advice of PM. All his orders were to be countersigned by PM. Prime Minister to be elected by the NA. PM exercised all executive authority.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Provisions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a:t>Sovereignty belongs to Allah alone but He has delegated it to the State of Pakistan through its people for being exercised within the limits prescribed by Him as a sacred trust. </a:t>
            </a:r>
          </a:p>
          <a:p>
            <a:r>
              <a:rPr lang="en-US" dirty="0"/>
              <a:t>The State shall exercise its powers and authority through the chosen representatives of the people. </a:t>
            </a:r>
          </a:p>
          <a:p>
            <a:r>
              <a:rPr lang="en-US" dirty="0"/>
              <a:t>The principles of democracy, freedom, equality, tolerance and social justice, as enunciated by Islam, shall be fully observed.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6324600"/>
          </a:xfrm>
        </p:spPr>
        <p:txBody>
          <a:bodyPr>
            <a:normAutofit/>
          </a:bodyPr>
          <a:lstStyle/>
          <a:p>
            <a:r>
              <a:rPr lang="en-US" dirty="0"/>
              <a:t>An important aspect of the Constitution of 1973 was the sustainability of the National Assembly, which was elected for the duration of five years and could be dissolved by the President only on the advice of the Prime Minister. </a:t>
            </a:r>
          </a:p>
          <a:p>
            <a:r>
              <a:rPr lang="en-US" dirty="0"/>
              <a:t>This was a normal parliamentary practice that was incorporated in the Constitution.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dirty="0"/>
              <a:t>In order to strengthen the parliament, it was laid down that a Prime Minister  against whom a resolution for a vote of no-confidence had been moved in the National Assembly, but had not been yet voted upon, or against whom such a resolution had been passed, or who was continuing in office after his resignation, could not recommend the dissolution of the National Assembly to the President.</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a:t>PM was answerable to the NA. In 1985, powers of the President were increased. He enjoyed some discretion in appointments of</a:t>
            </a:r>
          </a:p>
          <a:p>
            <a:r>
              <a:rPr lang="en-US" dirty="0"/>
              <a:t>PM. He had power to break up the NA. He had the powers of appointment of caretaker PM. He gives his assent to bills passed by the parliament or returns these.</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524000"/>
          </a:xfrm>
        </p:spPr>
        <p:txBody>
          <a:bodyPr>
            <a:normAutofit fontScale="90000"/>
          </a:bodyPr>
          <a:lstStyle/>
          <a:p>
            <a:pPr lvl="0"/>
            <a:br>
              <a:rPr lang="en-US" dirty="0"/>
            </a:br>
            <a:r>
              <a:rPr lang="en-US" dirty="0"/>
              <a:t>President:</a:t>
            </a:r>
            <a:br>
              <a:rPr lang="en-US" dirty="0"/>
            </a:br>
            <a:endParaRPr lang="en-US" dirty="0"/>
          </a:p>
        </p:txBody>
      </p:sp>
      <p:sp>
        <p:nvSpPr>
          <p:cNvPr id="3" name="Content Placeholder 2"/>
          <p:cNvSpPr>
            <a:spLocks noGrp="1"/>
          </p:cNvSpPr>
          <p:nvPr>
            <p:ph idx="1"/>
          </p:nvPr>
        </p:nvSpPr>
        <p:spPr/>
        <p:txBody>
          <a:bodyPr/>
          <a:lstStyle/>
          <a:p>
            <a:r>
              <a:rPr lang="en-US" dirty="0"/>
              <a:t>Must be at least 45 years of age, Muslim, qualified to become member of the NA.</a:t>
            </a:r>
          </a:p>
          <a:p>
            <a:r>
              <a:rPr lang="en-US" dirty="0"/>
              <a:t> He is elected by the Parliament and the Provincial Assemblies for 5 years.</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828800"/>
          </a:xfrm>
        </p:spPr>
        <p:txBody>
          <a:bodyPr>
            <a:normAutofit fontScale="90000"/>
          </a:bodyPr>
          <a:lstStyle/>
          <a:p>
            <a:pPr lvl="0"/>
            <a:br>
              <a:rPr lang="en-US" dirty="0"/>
            </a:br>
            <a:r>
              <a:rPr lang="en-US" dirty="0"/>
              <a:t>	</a:t>
            </a:r>
            <a:r>
              <a:rPr lang="en-US" b="1" dirty="0"/>
              <a:t>Parliament with two houses:</a:t>
            </a:r>
            <a:br>
              <a:rPr lang="en-US" b="1" dirty="0"/>
            </a:br>
            <a:endParaRPr lang="en-US" b="1" dirty="0"/>
          </a:p>
        </p:txBody>
      </p:sp>
      <p:sp>
        <p:nvSpPr>
          <p:cNvPr id="3" name="Content Placeholder 2"/>
          <p:cNvSpPr>
            <a:spLocks noGrp="1"/>
          </p:cNvSpPr>
          <p:nvPr>
            <p:ph idx="1"/>
          </p:nvPr>
        </p:nvSpPr>
        <p:spPr/>
        <p:txBody>
          <a:bodyPr>
            <a:normAutofit lnSpcReduction="10000"/>
          </a:bodyPr>
          <a:lstStyle/>
          <a:p>
            <a:r>
              <a:rPr lang="en-US" dirty="0"/>
              <a:t>• Upper House called Senate. In this house equal representation is given to Provinces. </a:t>
            </a:r>
          </a:p>
          <a:p>
            <a:r>
              <a:rPr lang="en-US" dirty="0"/>
              <a:t>Seats are reserved for the tribal areas, women and technocrats.</a:t>
            </a:r>
          </a:p>
          <a:p>
            <a:r>
              <a:rPr lang="en-US" dirty="0"/>
              <a:t> Its original strength was 63, which was later raised to 87 and then to 100.</a:t>
            </a:r>
          </a:p>
          <a:p>
            <a:r>
              <a:rPr lang="en-US" dirty="0"/>
              <a:t> Senate is elected indirectly. It’s a permanent House as half of its members are elected after three years.</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	Lower House(National Assembly)</a:t>
            </a:r>
            <a:endParaRPr lang="en-US" dirty="0"/>
          </a:p>
        </p:txBody>
      </p:sp>
      <p:sp>
        <p:nvSpPr>
          <p:cNvPr id="3" name="Content Placeholder 2"/>
          <p:cNvSpPr>
            <a:spLocks noGrp="1"/>
          </p:cNvSpPr>
          <p:nvPr>
            <p:ph idx="1"/>
          </p:nvPr>
        </p:nvSpPr>
        <p:spPr>
          <a:xfrm>
            <a:off x="457200" y="1371600"/>
            <a:ext cx="8229600" cy="4754563"/>
          </a:xfrm>
        </p:spPr>
        <p:txBody>
          <a:bodyPr>
            <a:normAutofit fontScale="77500" lnSpcReduction="20000"/>
          </a:bodyPr>
          <a:lstStyle/>
          <a:p>
            <a:r>
              <a:rPr lang="en-US" dirty="0"/>
              <a:t>National Assembly is elected on population basis.</a:t>
            </a:r>
          </a:p>
          <a:p>
            <a:r>
              <a:rPr lang="en-US" dirty="0"/>
              <a:t> Its Original strength was 210 but now it is 342.It  is elected for five years.</a:t>
            </a:r>
          </a:p>
          <a:p>
            <a:r>
              <a:rPr lang="en-US" dirty="0"/>
              <a:t>Direct elections</a:t>
            </a:r>
          </a:p>
          <a:p>
            <a:r>
              <a:rPr lang="en-US" dirty="0"/>
              <a:t>Voting age for the franchise is lowered from 21 to 18.</a:t>
            </a:r>
          </a:p>
          <a:p>
            <a:r>
              <a:rPr lang="en-US" dirty="0"/>
              <a:t>Parliament under 1973 constitution is a powerful legislative body. </a:t>
            </a:r>
          </a:p>
          <a:p>
            <a:r>
              <a:rPr lang="en-US" dirty="0"/>
              <a:t>It enjoys all legislative powers. It has control of the executive through questions, resolutions, parliamentary committees etc.</a:t>
            </a:r>
          </a:p>
          <a:p>
            <a:r>
              <a:rPr lang="en-US" dirty="0"/>
              <a:t>National Assembly is more powerful than the Senate. Budget is presented before NA.</a:t>
            </a:r>
          </a:p>
          <a:p>
            <a:r>
              <a:rPr lang="en-US" dirty="0"/>
              <a:t>Cabinet is answerable to National Assembly.</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524000"/>
          </a:xfrm>
        </p:spPr>
        <p:txBody>
          <a:bodyPr>
            <a:normAutofit fontScale="90000"/>
          </a:bodyPr>
          <a:lstStyle/>
          <a:p>
            <a:pPr lvl="0"/>
            <a:br>
              <a:rPr lang="en-US" dirty="0"/>
            </a:br>
            <a:r>
              <a:rPr lang="en-US" dirty="0"/>
              <a:t>Federal System</a:t>
            </a:r>
            <a:br>
              <a:rPr lang="en-US" dirty="0"/>
            </a:br>
            <a:endParaRPr lang="en-US" dirty="0"/>
          </a:p>
        </p:txBody>
      </p:sp>
      <p:sp>
        <p:nvSpPr>
          <p:cNvPr id="3" name="Content Placeholder 2"/>
          <p:cNvSpPr>
            <a:spLocks noGrp="1"/>
          </p:cNvSpPr>
          <p:nvPr>
            <p:ph idx="1"/>
          </p:nvPr>
        </p:nvSpPr>
        <p:spPr/>
        <p:txBody>
          <a:bodyPr/>
          <a:lstStyle/>
          <a:p>
            <a:r>
              <a:rPr lang="en-US" dirty="0"/>
              <a:t>Federation of Pakistan has four provinces and federally administered areas. Two lists are given in the constitution: Federal list and Concurrent list. </a:t>
            </a:r>
          </a:p>
          <a:p>
            <a:r>
              <a:rPr lang="en-US" dirty="0"/>
              <a:t>Residuary powers belong to provinces.</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447800"/>
          </a:xfrm>
        </p:spPr>
        <p:txBody>
          <a:bodyPr>
            <a:normAutofit fontScale="90000"/>
          </a:bodyPr>
          <a:lstStyle/>
          <a:p>
            <a:pPr lvl="0"/>
            <a:br>
              <a:rPr lang="en-US" dirty="0"/>
            </a:br>
            <a:r>
              <a:rPr lang="en-US" dirty="0"/>
              <a:t>Provincial Structure:</a:t>
            </a:r>
            <a:br>
              <a:rPr lang="en-US" dirty="0"/>
            </a:br>
            <a:endParaRPr lang="en-US" dirty="0"/>
          </a:p>
        </p:txBody>
      </p:sp>
      <p:sp>
        <p:nvSpPr>
          <p:cNvPr id="3" name="Content Placeholder 2"/>
          <p:cNvSpPr>
            <a:spLocks noGrp="1"/>
          </p:cNvSpPr>
          <p:nvPr>
            <p:ph idx="1"/>
          </p:nvPr>
        </p:nvSpPr>
        <p:spPr>
          <a:xfrm>
            <a:off x="457200" y="1524000"/>
            <a:ext cx="8229600" cy="4602163"/>
          </a:xfrm>
        </p:spPr>
        <p:txBody>
          <a:bodyPr>
            <a:normAutofit fontScale="92500" lnSpcReduction="20000"/>
          </a:bodyPr>
          <a:lstStyle/>
          <a:p>
            <a:r>
              <a:rPr lang="en-US" dirty="0"/>
              <a:t>Provincial Governors are appointed by the President on the advice of the PM. Elected Chief Minister exercises executive powers. Parliamentary system is there in the provinces.</a:t>
            </a:r>
          </a:p>
          <a:p>
            <a:r>
              <a:rPr lang="en-US" dirty="0"/>
              <a:t>Size of the provincial assemblies varies:</a:t>
            </a:r>
          </a:p>
          <a:p>
            <a:pPr>
              <a:buNone/>
            </a:pPr>
            <a:r>
              <a:rPr lang="en-US" dirty="0"/>
              <a:t>In 2002:</a:t>
            </a:r>
          </a:p>
          <a:p>
            <a:r>
              <a:rPr lang="en-US" dirty="0"/>
              <a:t>Punjab 371</a:t>
            </a:r>
          </a:p>
          <a:p>
            <a:r>
              <a:rPr lang="en-US" dirty="0" err="1"/>
              <a:t>Sindh</a:t>
            </a:r>
            <a:r>
              <a:rPr lang="en-US" dirty="0"/>
              <a:t> 168</a:t>
            </a:r>
          </a:p>
          <a:p>
            <a:r>
              <a:rPr lang="en-US" dirty="0"/>
              <a:t>NWFP 124</a:t>
            </a:r>
          </a:p>
          <a:p>
            <a:r>
              <a:rPr lang="en-US" dirty="0" err="1"/>
              <a:t>Balochistan</a:t>
            </a:r>
            <a:r>
              <a:rPr lang="en-US" dirty="0"/>
              <a:t> 65</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Enough provincial independence is guaranteed. </a:t>
            </a:r>
          </a:p>
          <a:p>
            <a:r>
              <a:rPr lang="en-US" dirty="0"/>
              <a:t>Tradition of strong centre continues</a:t>
            </a:r>
          </a:p>
          <a:p>
            <a:r>
              <a:rPr lang="en-US" dirty="0"/>
              <a:t>Centre has emergency powers. </a:t>
            </a:r>
          </a:p>
          <a:p>
            <a:r>
              <a:rPr lang="en-US" dirty="0"/>
              <a:t>Governor’s rule can be forced if the government cannot function in the provinces. Provinces are dependent on centre for Finances.</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buNone/>
            </a:pPr>
            <a:r>
              <a:rPr lang="en-US" dirty="0"/>
              <a:t>Principles of Policy:</a:t>
            </a:r>
          </a:p>
          <a:p>
            <a:r>
              <a:rPr lang="en-US" dirty="0"/>
              <a:t>Islamic provisions are provided in Principles of Policy. </a:t>
            </a:r>
          </a:p>
          <a:p>
            <a:pPr lvl="0">
              <a:buNone/>
            </a:pPr>
            <a:r>
              <a:rPr lang="en-US" dirty="0"/>
              <a:t>Fundamental Rights:</a:t>
            </a:r>
          </a:p>
          <a:p>
            <a:r>
              <a:rPr lang="en-US" dirty="0"/>
              <a:t>Fundamental Rights are protected in the constitution and are implemented through the highest court.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Muslims shall be enabled to order their lives in the individual and collective spheres in accordance with the teachings of Islam as set out in the Quran and </a:t>
            </a:r>
            <a:r>
              <a:rPr lang="en-US" dirty="0" err="1"/>
              <a:t>Sunnah</a:t>
            </a:r>
            <a:r>
              <a:rPr lang="en-US" dirty="0"/>
              <a:t>. </a:t>
            </a:r>
          </a:p>
          <a:p>
            <a:r>
              <a:rPr lang="en-US" dirty="0"/>
              <a:t>Adequate provision shall be made for the minorities to freely profess and practice their religions and develop their cultures. Pakistan shall be a federation. </a:t>
            </a:r>
          </a:p>
          <a:p>
            <a:r>
              <a:rPr lang="en-US" dirty="0"/>
              <a:t>Fundamental rights shall be guaranteed. </a:t>
            </a:r>
          </a:p>
          <a:p>
            <a:r>
              <a:rPr lang="en-US" dirty="0"/>
              <a:t>The judiciary shall be independent.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447800"/>
          </a:xfrm>
        </p:spPr>
        <p:txBody>
          <a:bodyPr>
            <a:normAutofit/>
          </a:bodyPr>
          <a:lstStyle/>
          <a:p>
            <a:pPr lvl="0"/>
            <a:r>
              <a:rPr lang="en-US" dirty="0"/>
              <a:t>Islamic Provisions:</a:t>
            </a:r>
            <a:br>
              <a:rPr lang="en-US" dirty="0"/>
            </a:br>
            <a:endParaRPr lang="en-US" dirty="0"/>
          </a:p>
        </p:txBody>
      </p:sp>
      <p:sp>
        <p:nvSpPr>
          <p:cNvPr id="3" name="Content Placeholder 2"/>
          <p:cNvSpPr>
            <a:spLocks noGrp="1"/>
          </p:cNvSpPr>
          <p:nvPr>
            <p:ph idx="1"/>
          </p:nvPr>
        </p:nvSpPr>
        <p:spPr>
          <a:xfrm>
            <a:off x="457200" y="1143000"/>
            <a:ext cx="8229600" cy="5257800"/>
          </a:xfrm>
        </p:spPr>
        <p:txBody>
          <a:bodyPr>
            <a:normAutofit/>
          </a:bodyPr>
          <a:lstStyle/>
          <a:p>
            <a:r>
              <a:rPr lang="en-US" dirty="0"/>
              <a:t>Title of the state is Islamic Republic of Pakistan.</a:t>
            </a:r>
          </a:p>
          <a:p>
            <a:r>
              <a:rPr lang="en-US" dirty="0"/>
              <a:t>The objectives resolution was the Preamble in the initial constitution but through article 2-A of 8th amendment it was inserted in the constitution in 1985.</a:t>
            </a:r>
          </a:p>
          <a:p>
            <a:r>
              <a:rPr lang="en-US" dirty="0"/>
              <a:t>Islam was declared the State Religion of Pakistan.</a:t>
            </a:r>
          </a:p>
          <a:p>
            <a:pPr>
              <a:buNone/>
            </a:pPr>
            <a:r>
              <a:rPr lang="en-US" dirty="0"/>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Definition of Muslim was included by an amendment.</a:t>
            </a:r>
          </a:p>
          <a:p>
            <a:r>
              <a:rPr lang="en-US" dirty="0"/>
              <a:t>Principles of Policy also carry some Islamic clauses.</a:t>
            </a:r>
          </a:p>
          <a:p>
            <a:r>
              <a:rPr lang="en-US" dirty="0"/>
              <a:t> Council for Islamic Ideology is recognized under the constitution.</a:t>
            </a:r>
          </a:p>
          <a:p>
            <a:r>
              <a:rPr lang="en-US" dirty="0"/>
              <a:t>Federal </a:t>
            </a:r>
            <a:r>
              <a:rPr lang="en-US" dirty="0" err="1"/>
              <a:t>Shariat</a:t>
            </a:r>
            <a:r>
              <a:rPr lang="en-US" dirty="0"/>
              <a:t> Court was added in 1981.</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a:bodyPr>
          <a:lstStyle/>
          <a:p>
            <a:pPr lvl="0">
              <a:buNone/>
            </a:pPr>
            <a:r>
              <a:rPr lang="en-US" dirty="0"/>
              <a:t>National Language:</a:t>
            </a:r>
          </a:p>
          <a:p>
            <a:r>
              <a:rPr lang="en-US" dirty="0"/>
              <a:t>Urdu is declared National Language, however English may be used for official purposes until preparations would be made for its replacement by Urdu.</a:t>
            </a:r>
          </a:p>
          <a:p>
            <a:r>
              <a:rPr lang="en-US" dirty="0"/>
              <a:t>Provincial Assembly may prescribe measures for teaching, promotion and use of a provincial language in addition to the national language.</a:t>
            </a:r>
          </a:p>
          <a:p>
            <a:pPr lvl="0">
              <a:buNone/>
            </a:pPr>
            <a:r>
              <a:rPr lang="en-US" dirty="0"/>
              <a:t>National Security Council:</a:t>
            </a:r>
          </a:p>
          <a:p>
            <a:r>
              <a:rPr lang="en-US" dirty="0"/>
              <a:t>National Security Council was added in 2002 in advisory capacity.</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lvl="0">
              <a:buNone/>
            </a:pPr>
            <a:r>
              <a:rPr lang="en-US" dirty="0"/>
              <a:t>Judiciary:</a:t>
            </a:r>
          </a:p>
          <a:p>
            <a:r>
              <a:rPr lang="en-US" dirty="0"/>
              <a:t>An independent judiciary is given under the constitution. Supreme Court of Pakistan is the highest court. One High Court is established in each province and one in Azad Kashmir. A chain of lower courts is there under the high courts. </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Amendments in constitution of 1973</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8</a:t>
            </a:r>
            <a:r>
              <a:rPr lang="en-GB" baseline="30000" dirty="0"/>
              <a:t>th</a:t>
            </a:r>
            <a:r>
              <a:rPr lang="en-GB" dirty="0"/>
              <a:t> Amendment (58-2b)</a:t>
            </a:r>
            <a:endParaRPr lang="en-US" dirty="0"/>
          </a:p>
        </p:txBody>
      </p:sp>
      <p:sp>
        <p:nvSpPr>
          <p:cNvPr id="2" name="Content Placeholder 1"/>
          <p:cNvSpPr>
            <a:spLocks noGrp="1"/>
          </p:cNvSpPr>
          <p:nvPr>
            <p:ph idx="1"/>
          </p:nvPr>
        </p:nvSpPr>
        <p:spPr>
          <a:xfrm>
            <a:off x="457200" y="1447800"/>
            <a:ext cx="8229600" cy="4678363"/>
          </a:xfrm>
        </p:spPr>
        <p:txBody>
          <a:bodyPr>
            <a:normAutofit/>
          </a:bodyPr>
          <a:lstStyle/>
          <a:p>
            <a:r>
              <a:rPr lang="en-US" dirty="0"/>
              <a:t>The Eighth Constitutional Amendment added a clause to the Article 58 giving to the President the power to dissolve the National Assembly in his discretion where, in his </a:t>
            </a:r>
            <a:r>
              <a:rPr lang="en-US" dirty="0" err="1"/>
              <a:t>opinion,an</a:t>
            </a:r>
            <a:r>
              <a:rPr lang="en-US" dirty="0"/>
              <a:t> appeal to the electorate was necessary. </a:t>
            </a:r>
          </a:p>
          <a:p>
            <a:pPr>
              <a:buNone/>
            </a:pPr>
            <a:r>
              <a:rPr lang="en-US" dirty="0"/>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This clause had far reaching implications not only in making the assembly dependent and subservient to the President, but also drastically changing the parliamentary character of the Constitution, tilting it towards a presidential one.</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562600"/>
          </a:xfrm>
        </p:spPr>
        <p:txBody>
          <a:bodyPr/>
          <a:lstStyle/>
          <a:p>
            <a:r>
              <a:rPr lang="en-US" dirty="0"/>
              <a:t>After being inducted in the Constitution, this clause was invoked by the President on four occasions in a short span of nine years between 1988 and 1996. This clause was repealed in the Thirteenth Constitutional Amendment passed on April 04,1997 (</a:t>
            </a:r>
            <a:r>
              <a:rPr lang="en-US" dirty="0" err="1"/>
              <a:t>Nawaz</a:t>
            </a:r>
            <a:r>
              <a:rPr lang="en-US" dirty="0"/>
              <a:t> Sharif </a:t>
            </a:r>
            <a:r>
              <a:rPr lang="en-US" dirty="0" err="1"/>
              <a:t>govt</a:t>
            </a:r>
            <a:r>
              <a:rPr lang="en-US" dirty="0"/>
              <a:t>).</a:t>
            </a:r>
          </a:p>
          <a:p>
            <a:r>
              <a:rPr lang="en-US" dirty="0"/>
              <a:t>The Eighth Amendment had given similar power to the governors with respect to the provincial assemblies.</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90600"/>
          </a:xfrm>
        </p:spPr>
        <p:txBody>
          <a:bodyPr/>
          <a:lstStyle/>
          <a:p>
            <a:r>
              <a:rPr lang="en-GB" dirty="0"/>
              <a:t>13</a:t>
            </a:r>
            <a:r>
              <a:rPr lang="en-GB" baseline="30000" dirty="0"/>
              <a:t>th</a:t>
            </a:r>
            <a:r>
              <a:rPr lang="en-GB" dirty="0"/>
              <a:t> Amendment</a:t>
            </a:r>
            <a:endParaRPr lang="en-US" dirty="0"/>
          </a:p>
        </p:txBody>
      </p:sp>
      <p:sp>
        <p:nvSpPr>
          <p:cNvPr id="2" name="Content Placeholder 1"/>
          <p:cNvSpPr>
            <a:spLocks noGrp="1"/>
          </p:cNvSpPr>
          <p:nvPr>
            <p:ph idx="1"/>
          </p:nvPr>
        </p:nvSpPr>
        <p:spPr>
          <a:xfrm>
            <a:off x="457200" y="1143000"/>
            <a:ext cx="8229600" cy="5486400"/>
          </a:xfrm>
        </p:spPr>
        <p:txBody>
          <a:bodyPr>
            <a:normAutofit/>
          </a:bodyPr>
          <a:lstStyle/>
          <a:p>
            <a:r>
              <a:rPr lang="en-US" dirty="0"/>
              <a:t>The parliamentary character of the Constitution was restored as a result of the Thirteenth Amendment (1997).</a:t>
            </a:r>
          </a:p>
          <a:p>
            <a:r>
              <a:rPr lang="en-US" dirty="0"/>
              <a:t>Which also accompanied the restoration of the prime ministerial advice as being binding for the President with respect to the appointment of governors and taking away of the discretionary powers of the President to appoint the three chiefs of the armed forces.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17</a:t>
            </a:r>
            <a:r>
              <a:rPr lang="en-GB" baseline="30000" dirty="0"/>
              <a:t>th</a:t>
            </a:r>
            <a:r>
              <a:rPr lang="en-GB" dirty="0"/>
              <a:t> Amendment</a:t>
            </a:r>
            <a:endParaRPr lang="en-US" dirty="0"/>
          </a:p>
        </p:txBody>
      </p:sp>
      <p:sp>
        <p:nvSpPr>
          <p:cNvPr id="3" name="Content Placeholder 2"/>
          <p:cNvSpPr>
            <a:spLocks noGrp="1"/>
          </p:cNvSpPr>
          <p:nvPr>
            <p:ph idx="1"/>
          </p:nvPr>
        </p:nvSpPr>
        <p:spPr/>
        <p:txBody>
          <a:bodyPr>
            <a:normAutofit lnSpcReduction="10000"/>
          </a:bodyPr>
          <a:lstStyle/>
          <a:p>
            <a:r>
              <a:rPr lang="en-US" dirty="0"/>
              <a:t>However, the Seventeenth Amendment (was an amendment to the Constitution of Pakistan passed in December 2003, after over a year of political wrangling between supporters and opponents of Pakistani President </a:t>
            </a:r>
            <a:r>
              <a:rPr lang="en-US" dirty="0" err="1"/>
              <a:t>Pervez</a:t>
            </a:r>
            <a:r>
              <a:rPr lang="en-US" dirty="0"/>
              <a:t> </a:t>
            </a:r>
            <a:r>
              <a:rPr lang="en-US" dirty="0" err="1"/>
              <a:t>Musharraf</a:t>
            </a:r>
            <a:r>
              <a:rPr lang="en-US" dirty="0"/>
              <a:t>) once again shifted the pendulum to the side of the President. </a:t>
            </a:r>
          </a:p>
          <a:p>
            <a:r>
              <a:rPr lang="en-US" dirty="0"/>
              <a:t>The President can now once again dissolve the National Assembly at his discretion.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Criticism</a:t>
            </a:r>
            <a:endParaRPr lang="en-US" dirty="0"/>
          </a:p>
        </p:txBody>
      </p:sp>
      <p:sp>
        <p:nvSpPr>
          <p:cNvPr id="3" name="Content Placeholder 2"/>
          <p:cNvSpPr>
            <a:spLocks noGrp="1"/>
          </p:cNvSpPr>
          <p:nvPr>
            <p:ph idx="1"/>
          </p:nvPr>
        </p:nvSpPr>
        <p:spPr/>
        <p:txBody>
          <a:bodyPr>
            <a:normAutofit lnSpcReduction="10000"/>
          </a:bodyPr>
          <a:lstStyle/>
          <a:p>
            <a:r>
              <a:rPr lang="en-US" dirty="0"/>
              <a:t>Constituent Assembly for lavishing attention on this "piece of rhetoric" which was "of no practical benefit to anyone. (</a:t>
            </a:r>
            <a:r>
              <a:rPr lang="en-US" dirty="0" err="1"/>
              <a:t>Ayyaz</a:t>
            </a:r>
            <a:r>
              <a:rPr lang="en-US" dirty="0"/>
              <a:t> Amir)</a:t>
            </a:r>
          </a:p>
          <a:p>
            <a:r>
              <a:rPr lang="en-US" dirty="0"/>
              <a:t>Even </a:t>
            </a:r>
            <a:r>
              <a:rPr lang="en-US" dirty="0" err="1"/>
              <a:t>Maulana</a:t>
            </a:r>
            <a:r>
              <a:rPr lang="en-US" dirty="0"/>
              <a:t> </a:t>
            </a:r>
            <a:r>
              <a:rPr lang="en-US" dirty="0" err="1"/>
              <a:t>Maududi</a:t>
            </a:r>
            <a:r>
              <a:rPr lang="en-US" dirty="0"/>
              <a:t> was disappointed with the fact that it did not produce any positive results. According to him, it was such a rain which was neither preceded by a gathering of clouds nor was it followed by vegetation.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18</a:t>
            </a:r>
            <a:r>
              <a:rPr lang="en-GB" baseline="30000" dirty="0"/>
              <a:t>th</a:t>
            </a:r>
            <a:r>
              <a:rPr lang="en-GB" dirty="0"/>
              <a:t> Amendment</a:t>
            </a:r>
            <a:endParaRPr lang="en-US" dirty="0"/>
          </a:p>
        </p:txBody>
      </p:sp>
      <p:sp>
        <p:nvSpPr>
          <p:cNvPr id="2" name="Content Placeholder 1"/>
          <p:cNvSpPr>
            <a:spLocks noGrp="1"/>
          </p:cNvSpPr>
          <p:nvPr>
            <p:ph idx="1"/>
          </p:nvPr>
        </p:nvSpPr>
        <p:spPr/>
        <p:txBody>
          <a:bodyPr/>
          <a:lstStyle/>
          <a:p>
            <a:r>
              <a:rPr lang="en-US" dirty="0"/>
              <a:t>Was passed by the National Assembly of Pakistan on April 8, 2010, removing the power of the President of Pakistan to dissolve the Parliament unilaterally, turning Pakistan from a semi-presidential to a parliamentary republic.</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br>
              <a:rPr lang="en-US" b="1" dirty="0"/>
            </a:br>
            <a:br>
              <a:rPr lang="en-US" b="1" dirty="0"/>
            </a:br>
            <a:r>
              <a:rPr lang="en-US" b="1" dirty="0"/>
              <a:t>Highlights of the 18th Constitutional Amendment: </a:t>
            </a:r>
            <a:br>
              <a:rPr lang="en-US" dirty="0"/>
            </a:br>
            <a:endParaRPr lang="en-US" dirty="0"/>
          </a:p>
        </p:txBody>
      </p:sp>
      <p:sp>
        <p:nvSpPr>
          <p:cNvPr id="2" name="Content Placeholder 1"/>
          <p:cNvSpPr>
            <a:spLocks noGrp="1"/>
          </p:cNvSpPr>
          <p:nvPr>
            <p:ph idx="1"/>
          </p:nvPr>
        </p:nvSpPr>
        <p:spPr>
          <a:xfrm>
            <a:off x="457200" y="1905000"/>
            <a:ext cx="8229600" cy="4221163"/>
          </a:xfrm>
        </p:spPr>
        <p:txBody>
          <a:bodyPr/>
          <a:lstStyle/>
          <a:p>
            <a:r>
              <a:rPr lang="en-US" dirty="0"/>
              <a:t>Amendment to Article 6 seeks to pre-empt military coups in future.</a:t>
            </a:r>
            <a:br>
              <a:rPr lang="en-US" dirty="0"/>
            </a:br>
            <a:r>
              <a:rPr lang="en-US" dirty="0"/>
              <a:t> Article 58(2b) to be repealed, substituted with ‘Dissolution of National Assembly’</a:t>
            </a:r>
            <a:br>
              <a:rPr lang="en-US" dirty="0"/>
            </a:br>
            <a:r>
              <a:rPr lang="en-US" dirty="0"/>
              <a:t> President may dissolve NA in case no-confidence vote passed against PM</a:t>
            </a:r>
            <a:br>
              <a:rPr lang="en-US" dirty="0"/>
            </a:br>
            <a:r>
              <a:rPr lang="en-US" dirty="0"/>
              <a:t> Total strength of cabinet should not exceed 11% of total membership of parliament.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r>
              <a:rPr lang="en-US" dirty="0"/>
              <a:t>Governor should be a resident and registered voter of his/her province, he/she would be appointed by president on prime minister’s advice</a:t>
            </a:r>
            <a:br>
              <a:rPr lang="en-US" dirty="0"/>
            </a:br>
            <a:r>
              <a:rPr lang="en-US" dirty="0"/>
              <a:t> Provinces required by law to establish local government systems, devolve political, administrative and financial responsibility and authority to elected representatives</a:t>
            </a:r>
            <a:br>
              <a:rPr lang="en-US" dirty="0"/>
            </a:br>
            <a:r>
              <a:rPr lang="en-US" dirty="0"/>
              <a:t> PM to be chairperson of CCI, members to include CMs, 3 members from federal </a:t>
            </a:r>
            <a:r>
              <a:rPr lang="en-US" dirty="0" err="1"/>
              <a:t>govt</a:t>
            </a:r>
            <a:br>
              <a:rPr lang="en-US" dirty="0"/>
            </a:br>
            <a:r>
              <a:rPr lang="en-US" dirty="0"/>
              <a:t> Amendment to Article 157 says federal government must consult provincial government before installing hydroelectric power stations in any province.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a:bodyPr>
          <a:lstStyle/>
          <a:p>
            <a:r>
              <a:rPr lang="en-US" dirty="0"/>
              <a:t> PM to forward three names for office of CEC, in consultation with opposition leader in National Assembly, to a parliamentary committee for confirmation</a:t>
            </a:r>
            <a:br>
              <a:rPr lang="en-US" dirty="0"/>
            </a:br>
            <a:r>
              <a:rPr lang="en-US" dirty="0"/>
              <a:t> Committee proposes insertion of Article 175(a) to deal with appointment of judges to Supreme Court, high courts, Federal </a:t>
            </a:r>
            <a:r>
              <a:rPr lang="en-US" dirty="0" err="1"/>
              <a:t>Shariat</a:t>
            </a:r>
            <a:r>
              <a:rPr lang="en-US" dirty="0"/>
              <a:t> Court</a:t>
            </a:r>
            <a:br>
              <a:rPr lang="en-US" dirty="0"/>
            </a:br>
            <a:r>
              <a:rPr lang="en-US" dirty="0"/>
              <a:t> Committee proposes substitution of Article 243, says federal government ‘shall have control and command of armed forces, supreme command of armed forces shall [rest with] … president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dirty="0"/>
              <a:t>President to appoint Joint Chiefs of Staff Committee chairman, chief of army staff, chief of naval staff, chief of air staff</a:t>
            </a:r>
            <a:br>
              <a:rPr lang="en-US" dirty="0"/>
            </a:br>
            <a:r>
              <a:rPr lang="en-US" dirty="0"/>
              <a:t> NWFP will be renamed ‘Khyber-</a:t>
            </a:r>
            <a:r>
              <a:rPr lang="en-US" dirty="0" err="1"/>
              <a:t>Pakhtoonkhawah</a:t>
            </a:r>
            <a:r>
              <a:rPr lang="en-US" dirty="0"/>
              <a:t>’</a:t>
            </a:r>
            <a:br>
              <a:rPr lang="en-US" dirty="0"/>
            </a:br>
            <a:r>
              <a:rPr lang="en-US" dirty="0"/>
              <a:t> State will provide free, compulsory education to children aged between 5 and 16 years </a:t>
            </a:r>
            <a:br>
              <a:rPr lang="en-US" dirty="0"/>
            </a:b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 Amendments to Clause 1 seek substitution of ‘Baluchistan’ with ‘</a:t>
            </a:r>
            <a:r>
              <a:rPr lang="en-US" dirty="0" err="1"/>
              <a:t>Balochistan</a:t>
            </a:r>
            <a:r>
              <a:rPr lang="en-US" dirty="0"/>
              <a:t>’, ‘Sind’ with ‘</a:t>
            </a:r>
            <a:r>
              <a:rPr lang="en-US" dirty="0" err="1"/>
              <a:t>Sindh</a:t>
            </a:r>
            <a:r>
              <a:rPr lang="en-US" dirty="0"/>
              <a:t>’</a:t>
            </a:r>
            <a:br>
              <a:rPr lang="en-US" dirty="0"/>
            </a:br>
            <a:r>
              <a:rPr lang="en-US" dirty="0"/>
              <a:t> Insertion of clause sought to bar persons acquiring citizenship of foreign country from contesting elections to parliament</a:t>
            </a:r>
            <a:br>
              <a:rPr lang="en-US" dirty="0"/>
            </a:br>
            <a:r>
              <a:rPr lang="en-US" dirty="0"/>
              <a:t> All elections under constitution, other than those of PM and CM, to be by secret ballot.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752600"/>
          </a:xfrm>
        </p:spPr>
        <p:txBody>
          <a:bodyPr>
            <a:normAutofit fontScale="90000"/>
          </a:bodyPr>
          <a:lstStyle/>
          <a:p>
            <a:br>
              <a:rPr lang="en-US" b="1" dirty="0"/>
            </a:br>
            <a:r>
              <a:rPr lang="en-US" b="1" dirty="0"/>
              <a:t>Conclusion</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 constitutional history of Pakistan is a reflection of all the peculiarities and contradictions of its social, economic and political development since independence for more than a quarter of the century. </a:t>
            </a:r>
          </a:p>
          <a:p>
            <a:r>
              <a:rPr lang="en-US" dirty="0"/>
              <a:t>The struggle over particular formulations in various drafts of the Constitution which went on in the legislative bodies was often an expression of the clash between the vital interests of the main social groups in Pakistan.</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a:t>It is not surprising therefore that the struggle over many constitutional issues (the state language, from of elections, division of powers between the Federation and the Provinces, etc.) went on for years, leading to bloody clashes in which thousands of people were victims and often precipitating acute political crises. </a:t>
            </a:r>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lnSpcReduction="10000"/>
          </a:bodyPr>
          <a:lstStyle/>
          <a:p>
            <a:r>
              <a:rPr lang="en-US" dirty="0"/>
              <a:t>The constitution of 1973 was an expression of the balance of class forces established after the political crises of 1971 and the collapse of the military dictatorship.</a:t>
            </a:r>
          </a:p>
          <a:p>
            <a:r>
              <a:rPr lang="en-US" dirty="0"/>
              <a:t>The present Constitution of Pakistan is characterized by such fundamental principles as a parliamentary republican system, federal state structure, and proclamation of democracy, freedom, equality, tolerance and other bourgeois-democratic freedoms, and the attainment of social justice as the supreme aim of the state.</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onstitu.jpg"/>
          <p:cNvPicPr>
            <a:picLocks noGrp="1" noChangeAspect="1"/>
          </p:cNvPicPr>
          <p:nvPr>
            <p:ph idx="1"/>
          </p:nvPr>
        </p:nvPicPr>
        <p:blipFill>
          <a:blip r:embed="rId2"/>
          <a:stretch>
            <a:fillRect/>
          </a:stretch>
        </p:blipFill>
        <p:spPr>
          <a:xfrm>
            <a:off x="4038600" y="838200"/>
            <a:ext cx="4495800" cy="5257800"/>
          </a:xfrm>
        </p:spPr>
      </p:pic>
      <p:sp>
        <p:nvSpPr>
          <p:cNvPr id="6" name="Text Placeholder 5"/>
          <p:cNvSpPr>
            <a:spLocks noGrp="1"/>
          </p:cNvSpPr>
          <p:nvPr>
            <p:ph type="body" sz="half" idx="2"/>
          </p:nvPr>
        </p:nvSpPr>
        <p:spPr>
          <a:xfrm>
            <a:off x="533400" y="1447800"/>
            <a:ext cx="3008313" cy="4691063"/>
          </a:xfrm>
        </p:spPr>
        <p:txBody>
          <a:bodyPr>
            <a:normAutofit/>
          </a:bodyPr>
          <a:lstStyle/>
          <a:p>
            <a:r>
              <a:rPr lang="en-GB" sz="2800" dirty="0">
                <a:solidFill>
                  <a:srgbClr val="FF0000"/>
                </a:solidFill>
              </a:rPr>
              <a:t>Suggested Reading</a:t>
            </a:r>
            <a:endParaRPr lang="en-US" sz="2800"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dirty="0"/>
              <a:t>The Basic Principles Committee (BPC) consisting of 24 members was made to work for the constitution. </a:t>
            </a:r>
          </a:p>
          <a:p>
            <a:r>
              <a:rPr lang="en-US" dirty="0"/>
              <a:t>The various sub-committees on Federal and provincial duties, Franchise, Judiciary, and Fundamental Rights started working.</a:t>
            </a:r>
          </a:p>
          <a:p>
            <a:r>
              <a:rPr lang="en-US" dirty="0"/>
              <a:t> Board of </a:t>
            </a:r>
            <a:r>
              <a:rPr lang="en-US" dirty="0" err="1"/>
              <a:t>Talimat-i-Islamia</a:t>
            </a:r>
            <a:r>
              <a:rPr lang="en-US" dirty="0"/>
              <a:t> was also set to look for advice on the religious matters.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Basic Principles Committee (</a:t>
            </a:r>
            <a:r>
              <a:rPr lang="en-GB" dirty="0" err="1"/>
              <a:t>Ist</a:t>
            </a:r>
            <a:r>
              <a:rPr lang="en-GB" dirty="0"/>
              <a:t> Draft)</a:t>
            </a:r>
            <a:br>
              <a:rPr lang="en-GB" dirty="0"/>
            </a:br>
            <a:r>
              <a:rPr lang="en-US" dirty="0"/>
              <a:t>28th September 1950</a:t>
            </a:r>
          </a:p>
        </p:txBody>
      </p:sp>
      <p:sp>
        <p:nvSpPr>
          <p:cNvPr id="3" name="Content Placeholder 2"/>
          <p:cNvSpPr>
            <a:spLocks noGrp="1"/>
          </p:cNvSpPr>
          <p:nvPr>
            <p:ph idx="1"/>
          </p:nvPr>
        </p:nvSpPr>
        <p:spPr/>
        <p:txBody>
          <a:bodyPr/>
          <a:lstStyle/>
          <a:p>
            <a:r>
              <a:rPr lang="en-US" dirty="0"/>
              <a:t> The Objectives Resolution to be built-in in the Constitution as the order principles.</a:t>
            </a:r>
          </a:p>
          <a:p>
            <a:r>
              <a:rPr lang="en-US" dirty="0"/>
              <a:t> Legislature: Bicameral Legislature.</a:t>
            </a:r>
          </a:p>
          <a:p>
            <a:r>
              <a:rPr lang="en-US" dirty="0"/>
              <a:t>Upper: (House of Units) Equal representation for the units 100 members.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412</TotalTime>
  <Words>4236</Words>
  <Application>Microsoft Office PowerPoint</Application>
  <PresentationFormat>On-screen Show (4:3)</PresentationFormat>
  <Paragraphs>282</Paragraphs>
  <Slides>79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79</vt:i4>
      </vt:variant>
    </vt:vector>
  </HeadingPairs>
  <TitlesOfParts>
    <vt:vector size="82" baseType="lpstr">
      <vt:lpstr>Arial</vt:lpstr>
      <vt:lpstr>Calibri</vt:lpstr>
      <vt:lpstr>Office Theme</vt:lpstr>
      <vt:lpstr>Constitutional development in Pakistan</vt:lpstr>
      <vt:lpstr>Constitution making 1947 to 1956</vt:lpstr>
      <vt:lpstr>Constituent Assembly</vt:lpstr>
      <vt:lpstr>Objective Resolution</vt:lpstr>
      <vt:lpstr>Provisions</vt:lpstr>
      <vt:lpstr>PowerPoint Presentation</vt:lpstr>
      <vt:lpstr>Criticism</vt:lpstr>
      <vt:lpstr>PowerPoint Presentation</vt:lpstr>
      <vt:lpstr>Basic Principles Committee (Ist Draft) 28th September 1950</vt:lpstr>
      <vt:lpstr>PowerPoint Presentation</vt:lpstr>
      <vt:lpstr>PowerPoint Presentation</vt:lpstr>
      <vt:lpstr>PowerPoint Presentation</vt:lpstr>
      <vt:lpstr> Criticism: </vt:lpstr>
      <vt:lpstr>PowerPoint Presentation</vt:lpstr>
      <vt:lpstr>Basic Principle Committee    Report, July 1952 (2nd Draft)</vt:lpstr>
      <vt:lpstr>PowerPoint Presentation</vt:lpstr>
      <vt:lpstr>Criticism</vt:lpstr>
      <vt:lpstr>PowerPoint Presentation</vt:lpstr>
      <vt:lpstr>Bogra Formula</vt:lpstr>
      <vt:lpstr> Constituent Assembly Dissolution </vt:lpstr>
      <vt:lpstr>   2nd Constituent Assembly, June-July 1955</vt:lpstr>
      <vt:lpstr>One Unit Scheme, October 1955</vt:lpstr>
      <vt:lpstr>Constitution-making</vt:lpstr>
      <vt:lpstr>Constitution of 1956</vt:lpstr>
      <vt:lpstr>PowerPoint Presentation</vt:lpstr>
      <vt:lpstr>PowerPoint Presentation</vt:lpstr>
      <vt:lpstr>  Islamic provisions of the 1956 constitution:</vt:lpstr>
      <vt:lpstr>   Criticism</vt:lpstr>
      <vt:lpstr>PowerPoint Presentation</vt:lpstr>
      <vt:lpstr>1st Martial Law </vt:lpstr>
      <vt:lpstr>Basic Democracies</vt:lpstr>
      <vt:lpstr> Constitutional commission</vt:lpstr>
      <vt:lpstr>PowerPoint Presentation</vt:lpstr>
      <vt:lpstr>PowerPoint Presentation</vt:lpstr>
      <vt:lpstr>   Constitution of 1962 </vt:lpstr>
      <vt:lpstr>PowerPoint Presentation</vt:lpstr>
      <vt:lpstr>PowerPoint Presentation</vt:lpstr>
      <vt:lpstr> Principles of Policy </vt:lpstr>
      <vt:lpstr>PowerPoint Presentation</vt:lpstr>
      <vt:lpstr>Criticism</vt:lpstr>
      <vt:lpstr>Ayub Steps Down</vt:lpstr>
      <vt:lpstr>Yahya Khan</vt:lpstr>
      <vt:lpstr>PowerPoint Presentation</vt:lpstr>
      <vt:lpstr>PowerPoint Presentation</vt:lpstr>
      <vt:lpstr>PowerPoint Presentation</vt:lpstr>
      <vt:lpstr>PowerPoint Presentation</vt:lpstr>
      <vt:lpstr>Constitution Making</vt:lpstr>
      <vt:lpstr>PowerPoint Presentation</vt:lpstr>
      <vt:lpstr>  Features of the Constitution </vt:lpstr>
      <vt:lpstr>PowerPoint Presentation</vt:lpstr>
      <vt:lpstr>PowerPoint Presentation</vt:lpstr>
      <vt:lpstr>PowerPoint Presentation</vt:lpstr>
      <vt:lpstr> President: </vt:lpstr>
      <vt:lpstr>  Parliament with two houses: </vt:lpstr>
      <vt:lpstr> Lower House(National Assembly)</vt:lpstr>
      <vt:lpstr> Federal System </vt:lpstr>
      <vt:lpstr> Provincial Structure: </vt:lpstr>
      <vt:lpstr>PowerPoint Presentation</vt:lpstr>
      <vt:lpstr>PowerPoint Presentation</vt:lpstr>
      <vt:lpstr>Islamic Provisions: </vt:lpstr>
      <vt:lpstr>PowerPoint Presentation</vt:lpstr>
      <vt:lpstr>PowerPoint Presentation</vt:lpstr>
      <vt:lpstr>PowerPoint Presentation</vt:lpstr>
      <vt:lpstr>Amendments in constitution of 1973</vt:lpstr>
      <vt:lpstr>8th Amendment (58-2b)</vt:lpstr>
      <vt:lpstr>PowerPoint Presentation</vt:lpstr>
      <vt:lpstr>PowerPoint Presentation</vt:lpstr>
      <vt:lpstr>13th Amendment</vt:lpstr>
      <vt:lpstr>17th Amendment</vt:lpstr>
      <vt:lpstr>18th Amendment</vt:lpstr>
      <vt:lpstr>  Highlights of the 18th Constitutional Amendment:  </vt:lpstr>
      <vt:lpstr>PowerPoint Presentation</vt:lpstr>
      <vt:lpstr>PowerPoint Presentation</vt:lpstr>
      <vt:lpstr>PowerPoint Presentation</vt:lpstr>
      <vt:lpstr>PowerPoint Presentation</vt:lpstr>
      <vt:lpstr> Conclusion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Constitutional development in Pakistan</dc:title>
  <dc:creator>IQBAL</dc:creator>
  <cp:lastModifiedBy>Iqbal</cp:lastModifiedBy>
  <cp:revision>126</cp:revision>
  <cp:lastPrinted>2018-02-16T04:38:10Z</cp:lastPrinted>
  <dcterms:created xsi:type="dcterms:W3CDTF">2006-08-16T00:00:00Z</dcterms:created>
  <dcterms:modified xsi:type="dcterms:W3CDTF">2020-01-28T04:28:06Z</dcterms:modified>
</cp:coreProperties>
</file>