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6" r:id="rId10"/>
    <p:sldId id="263"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B4CD55-1CB2-4BC8-BB9E-4E5501142BA1}">
          <p14:sldIdLst>
            <p14:sldId id="256"/>
            <p14:sldId id="257"/>
            <p14:sldId id="258"/>
            <p14:sldId id="259"/>
            <p14:sldId id="260"/>
            <p14:sldId id="261"/>
            <p14:sldId id="265"/>
            <p14:sldId id="262"/>
            <p14:sldId id="266"/>
            <p14:sldId id="263"/>
            <p14:sldId id="267"/>
            <p14:sldId id="269"/>
            <p14:sldId id="270"/>
            <p14:sldId id="271"/>
            <p14:sldId id="272"/>
            <p14:sldId id="273"/>
            <p14:sldId id="274"/>
            <p14:sldId id="275"/>
            <p14:sldId id="276"/>
            <p14:sldId id="277"/>
            <p14:sldId id="278"/>
            <p14:sldId id="279"/>
            <p14:sldId id="280"/>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D0001E-4A69-4429-BCB6-85188F991B0D}"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B5F51-871A-4DAD-83B1-7CAF771D4130}" type="slidenum">
              <a:rPr lang="en-US" smtClean="0"/>
              <a:t>‹#›</a:t>
            </a:fld>
            <a:endParaRPr lang="en-US"/>
          </a:p>
        </p:txBody>
      </p:sp>
    </p:spTree>
    <p:extLst>
      <p:ext uri="{BB962C8B-B14F-4D97-AF65-F5344CB8AC3E}">
        <p14:creationId xmlns:p14="http://schemas.microsoft.com/office/powerpoint/2010/main" val="549461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D0001E-4A69-4429-BCB6-85188F991B0D}"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B5F51-871A-4DAD-83B1-7CAF771D4130}" type="slidenum">
              <a:rPr lang="en-US" smtClean="0"/>
              <a:t>‹#›</a:t>
            </a:fld>
            <a:endParaRPr lang="en-US"/>
          </a:p>
        </p:txBody>
      </p:sp>
    </p:spTree>
    <p:extLst>
      <p:ext uri="{BB962C8B-B14F-4D97-AF65-F5344CB8AC3E}">
        <p14:creationId xmlns:p14="http://schemas.microsoft.com/office/powerpoint/2010/main" val="4107090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D0001E-4A69-4429-BCB6-85188F991B0D}"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B5F51-871A-4DAD-83B1-7CAF771D4130}" type="slidenum">
              <a:rPr lang="en-US" smtClean="0"/>
              <a:t>‹#›</a:t>
            </a:fld>
            <a:endParaRPr lang="en-US"/>
          </a:p>
        </p:txBody>
      </p:sp>
    </p:spTree>
    <p:extLst>
      <p:ext uri="{BB962C8B-B14F-4D97-AF65-F5344CB8AC3E}">
        <p14:creationId xmlns:p14="http://schemas.microsoft.com/office/powerpoint/2010/main" val="54323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D0001E-4A69-4429-BCB6-85188F991B0D}"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B5F51-871A-4DAD-83B1-7CAF771D4130}" type="slidenum">
              <a:rPr lang="en-US" smtClean="0"/>
              <a:t>‹#›</a:t>
            </a:fld>
            <a:endParaRPr lang="en-US"/>
          </a:p>
        </p:txBody>
      </p:sp>
    </p:spTree>
    <p:extLst>
      <p:ext uri="{BB962C8B-B14F-4D97-AF65-F5344CB8AC3E}">
        <p14:creationId xmlns:p14="http://schemas.microsoft.com/office/powerpoint/2010/main" val="12545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D0001E-4A69-4429-BCB6-85188F991B0D}"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B5F51-871A-4DAD-83B1-7CAF771D4130}" type="slidenum">
              <a:rPr lang="en-US" smtClean="0"/>
              <a:t>‹#›</a:t>
            </a:fld>
            <a:endParaRPr lang="en-US"/>
          </a:p>
        </p:txBody>
      </p:sp>
    </p:spTree>
    <p:extLst>
      <p:ext uri="{BB962C8B-B14F-4D97-AF65-F5344CB8AC3E}">
        <p14:creationId xmlns:p14="http://schemas.microsoft.com/office/powerpoint/2010/main" val="2421643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D0001E-4A69-4429-BCB6-85188F991B0D}"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B5F51-871A-4DAD-83B1-7CAF771D4130}" type="slidenum">
              <a:rPr lang="en-US" smtClean="0"/>
              <a:t>‹#›</a:t>
            </a:fld>
            <a:endParaRPr lang="en-US"/>
          </a:p>
        </p:txBody>
      </p:sp>
    </p:spTree>
    <p:extLst>
      <p:ext uri="{BB962C8B-B14F-4D97-AF65-F5344CB8AC3E}">
        <p14:creationId xmlns:p14="http://schemas.microsoft.com/office/powerpoint/2010/main" val="2726142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D0001E-4A69-4429-BCB6-85188F991B0D}" type="datetimeFigureOut">
              <a:rPr lang="en-US" smtClean="0"/>
              <a:t>11/25/2023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B5F51-871A-4DAD-83B1-7CAF771D4130}" type="slidenum">
              <a:rPr lang="en-US" smtClean="0"/>
              <a:t>‹#›</a:t>
            </a:fld>
            <a:endParaRPr lang="en-US"/>
          </a:p>
        </p:txBody>
      </p:sp>
    </p:spTree>
    <p:extLst>
      <p:ext uri="{BB962C8B-B14F-4D97-AF65-F5344CB8AC3E}">
        <p14:creationId xmlns:p14="http://schemas.microsoft.com/office/powerpoint/2010/main" val="2909963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D0001E-4A69-4429-BCB6-85188F991B0D}" type="datetimeFigureOut">
              <a:rPr lang="en-US" smtClean="0"/>
              <a:t>11/25/2023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B5F51-871A-4DAD-83B1-7CAF771D4130}" type="slidenum">
              <a:rPr lang="en-US" smtClean="0"/>
              <a:t>‹#›</a:t>
            </a:fld>
            <a:endParaRPr lang="en-US"/>
          </a:p>
        </p:txBody>
      </p:sp>
    </p:spTree>
    <p:extLst>
      <p:ext uri="{BB962C8B-B14F-4D97-AF65-F5344CB8AC3E}">
        <p14:creationId xmlns:p14="http://schemas.microsoft.com/office/powerpoint/2010/main" val="1966351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0001E-4A69-4429-BCB6-85188F991B0D}" type="datetimeFigureOut">
              <a:rPr lang="en-US" smtClean="0"/>
              <a:t>11/25/2023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2B5F51-871A-4DAD-83B1-7CAF771D4130}" type="slidenum">
              <a:rPr lang="en-US" smtClean="0"/>
              <a:t>‹#›</a:t>
            </a:fld>
            <a:endParaRPr lang="en-US"/>
          </a:p>
        </p:txBody>
      </p:sp>
    </p:spTree>
    <p:extLst>
      <p:ext uri="{BB962C8B-B14F-4D97-AF65-F5344CB8AC3E}">
        <p14:creationId xmlns:p14="http://schemas.microsoft.com/office/powerpoint/2010/main" val="220715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D0001E-4A69-4429-BCB6-85188F991B0D}"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B5F51-871A-4DAD-83B1-7CAF771D4130}" type="slidenum">
              <a:rPr lang="en-US" smtClean="0"/>
              <a:t>‹#›</a:t>
            </a:fld>
            <a:endParaRPr lang="en-US"/>
          </a:p>
        </p:txBody>
      </p:sp>
    </p:spTree>
    <p:extLst>
      <p:ext uri="{BB962C8B-B14F-4D97-AF65-F5344CB8AC3E}">
        <p14:creationId xmlns:p14="http://schemas.microsoft.com/office/powerpoint/2010/main" val="63631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D0001E-4A69-4429-BCB6-85188F991B0D}"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B5F51-871A-4DAD-83B1-7CAF771D4130}" type="slidenum">
              <a:rPr lang="en-US" smtClean="0"/>
              <a:t>‹#›</a:t>
            </a:fld>
            <a:endParaRPr lang="en-US"/>
          </a:p>
        </p:txBody>
      </p:sp>
    </p:spTree>
    <p:extLst>
      <p:ext uri="{BB962C8B-B14F-4D97-AF65-F5344CB8AC3E}">
        <p14:creationId xmlns:p14="http://schemas.microsoft.com/office/powerpoint/2010/main" val="3301913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0001E-4A69-4429-BCB6-85188F991B0D}" type="datetimeFigureOut">
              <a:rPr lang="en-US" smtClean="0"/>
              <a:t>11/25/2023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B5F51-871A-4DAD-83B1-7CAF771D4130}" type="slidenum">
              <a:rPr lang="en-US" smtClean="0"/>
              <a:t>‹#›</a:t>
            </a:fld>
            <a:endParaRPr lang="en-US"/>
          </a:p>
        </p:txBody>
      </p:sp>
    </p:spTree>
    <p:extLst>
      <p:ext uri="{BB962C8B-B14F-4D97-AF65-F5344CB8AC3E}">
        <p14:creationId xmlns:p14="http://schemas.microsoft.com/office/powerpoint/2010/main" val="1547087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22514"/>
            <a:ext cx="9144000" cy="1985555"/>
          </a:xfrm>
        </p:spPr>
        <p:txBody>
          <a:bodyPr>
            <a:normAutofit fontScale="90000"/>
          </a:bodyPr>
          <a:lstStyle/>
          <a:p>
            <a:r>
              <a:rPr lang="en-US" b="1" dirty="0"/>
              <a:t/>
            </a:r>
            <a:br>
              <a:rPr lang="en-US" b="1" dirty="0"/>
            </a:br>
            <a:r>
              <a:rPr lang="en-US" b="1" dirty="0"/>
              <a:t/>
            </a:r>
            <a:br>
              <a:rPr lang="en-US" b="1" dirty="0"/>
            </a:br>
            <a:r>
              <a:rPr lang="en-US" sz="8900" b="1" dirty="0" smtClean="0"/>
              <a:t>Capstone Project:</a:t>
            </a:r>
            <a:r>
              <a:rPr lang="en-US" sz="8900" dirty="0"/>
              <a:t/>
            </a:r>
            <a:br>
              <a:rPr lang="en-US" sz="8900" dirty="0"/>
            </a:br>
            <a:endParaRPr lang="en-US" dirty="0"/>
          </a:p>
        </p:txBody>
      </p:sp>
      <p:sp>
        <p:nvSpPr>
          <p:cNvPr id="3" name="Subtitle 2"/>
          <p:cNvSpPr>
            <a:spLocks noGrp="1"/>
          </p:cNvSpPr>
          <p:nvPr>
            <p:ph type="subTitle" idx="1"/>
          </p:nvPr>
        </p:nvSpPr>
        <p:spPr>
          <a:xfrm>
            <a:off x="1524000" y="2599509"/>
            <a:ext cx="9144000" cy="2658291"/>
          </a:xfrm>
        </p:spPr>
        <p:txBody>
          <a:bodyPr>
            <a:normAutofit/>
          </a:bodyPr>
          <a:lstStyle/>
          <a:p>
            <a:r>
              <a:rPr lang="en-US" sz="4000" dirty="0" smtClean="0"/>
              <a:t>Converting Grayscale Images to RGB Using Intuitionistic Fuzzy Sets AND Intuitionistic Fuzzy Entropy:</a:t>
            </a:r>
            <a:br>
              <a:rPr lang="en-US" sz="4000" dirty="0" smtClean="0"/>
            </a:br>
            <a:endParaRPr lang="en-US" sz="4000" dirty="0"/>
          </a:p>
        </p:txBody>
      </p:sp>
    </p:spTree>
    <p:extLst>
      <p:ext uri="{BB962C8B-B14F-4D97-AF65-F5344CB8AC3E}">
        <p14:creationId xmlns:p14="http://schemas.microsoft.com/office/powerpoint/2010/main" val="2985524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8457"/>
            <a:ext cx="10515600" cy="1737359"/>
          </a:xfrm>
        </p:spPr>
        <p:txBody>
          <a:bodyPr>
            <a:noAutofit/>
          </a:bodyPr>
          <a:lstStyle/>
          <a:p>
            <a:r>
              <a:rPr lang="en-US" sz="3200" b="1" dirty="0" smtClean="0"/>
              <a:t>Methodology:</a:t>
            </a:r>
            <a:br>
              <a:rPr lang="en-US" sz="3200" b="1" dirty="0" smtClean="0"/>
            </a:br>
            <a:r>
              <a:rPr lang="en-US" sz="3200" b="1" dirty="0" smtClean="0"/>
              <a:t> Converting Grayscale Images to Intuitionistic Fuzzy Images (IFIs) and Calculating Intuitionistic Fuzzy Entropy (IFE)</a:t>
            </a:r>
            <a:r>
              <a:rPr lang="en-US" sz="3200" dirty="0" smtClean="0"/>
              <a:t/>
            </a:r>
            <a:br>
              <a:rPr lang="en-US" sz="3200" dirty="0" smtClean="0"/>
            </a:br>
            <a:endParaRPr lang="en-US" sz="3200" dirty="0"/>
          </a:p>
        </p:txBody>
      </p:sp>
      <p:sp>
        <p:nvSpPr>
          <p:cNvPr id="3" name="Content Placeholder 2"/>
          <p:cNvSpPr>
            <a:spLocks noGrp="1"/>
          </p:cNvSpPr>
          <p:nvPr>
            <p:ph idx="1"/>
          </p:nvPr>
        </p:nvSpPr>
        <p:spPr>
          <a:xfrm>
            <a:off x="838200" y="2455817"/>
            <a:ext cx="10515600" cy="3721146"/>
          </a:xfrm>
        </p:spPr>
        <p:txBody>
          <a:bodyPr/>
          <a:lstStyle/>
          <a:p>
            <a:r>
              <a:rPr lang="en-US" sz="3200" dirty="0" smtClean="0"/>
              <a:t>In </a:t>
            </a:r>
            <a:r>
              <a:rPr lang="en-US" sz="3200" dirty="0"/>
              <a:t>this section, we will dive into the intricate details of the methodology employed in our project. We'll elaborate on how we've successfully transformed grayscale images into Intuitionistic Fuzzy Images (IFIs) and the precise process of calculating Intuitionistic Fuzzy Entropy (IFE) for these images. These steps are central to our project and provide a deeper understanding of our innovative approach</a:t>
            </a:r>
            <a:r>
              <a:rPr lang="en-US" dirty="0"/>
              <a:t>.</a:t>
            </a:r>
          </a:p>
          <a:p>
            <a:endParaRPr lang="en-US" dirty="0"/>
          </a:p>
        </p:txBody>
      </p:sp>
    </p:spTree>
    <p:extLst>
      <p:ext uri="{BB962C8B-B14F-4D97-AF65-F5344CB8AC3E}">
        <p14:creationId xmlns:p14="http://schemas.microsoft.com/office/powerpoint/2010/main" val="2168235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Converting Grayscale Images to Intuitionistic Fuzzy Images (IFIs):</a:t>
            </a:r>
            <a:endParaRPr lang="en-US" dirty="0"/>
          </a:p>
        </p:txBody>
      </p:sp>
      <p:sp>
        <p:nvSpPr>
          <p:cNvPr id="3" name="Content Placeholder 2"/>
          <p:cNvSpPr>
            <a:spLocks noGrp="1"/>
          </p:cNvSpPr>
          <p:nvPr>
            <p:ph idx="1"/>
          </p:nvPr>
        </p:nvSpPr>
        <p:spPr/>
        <p:txBody>
          <a:bodyPr/>
          <a:lstStyle/>
          <a:p>
            <a:r>
              <a:rPr lang="en-US" i="1" dirty="0"/>
              <a:t>Step 1: Initial Grayscale </a:t>
            </a:r>
            <a:r>
              <a:rPr lang="en-US" i="1" dirty="0" smtClean="0"/>
              <a:t>Images</a:t>
            </a:r>
          </a:p>
          <a:p>
            <a:r>
              <a:rPr lang="en-US" dirty="0"/>
              <a:t>We begin with a set of grayscale images, typically represented as matrices of pixel values ranging from black to white, where the absence of color conveys the absence of information about pixel membership in objects</a:t>
            </a:r>
            <a:r>
              <a:rPr lang="en-US" dirty="0" smtClean="0"/>
              <a:t>.</a:t>
            </a:r>
          </a:p>
          <a:p>
            <a:r>
              <a:rPr lang="en-US" i="1" dirty="0"/>
              <a:t>Step 2: Transformation to </a:t>
            </a:r>
            <a:r>
              <a:rPr lang="en-US" i="1" dirty="0" smtClean="0"/>
              <a:t>IFIs</a:t>
            </a:r>
          </a:p>
          <a:p>
            <a:r>
              <a:rPr lang="en-US" dirty="0"/>
              <a:t>The essence of our project lies in the transformation of these grayscale images into Intuitionistic Fuzzy Images (IFIs). An IFI extends the traditional grayscale representation by incorporating the concepts of membership, non-membership, and hesitancy.</a:t>
            </a:r>
          </a:p>
        </p:txBody>
      </p:sp>
    </p:spTree>
    <p:extLst>
      <p:ext uri="{BB962C8B-B14F-4D97-AF65-F5344CB8AC3E}">
        <p14:creationId xmlns:p14="http://schemas.microsoft.com/office/powerpoint/2010/main" val="159937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Gray image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4114" y="1690688"/>
            <a:ext cx="6778758" cy="5062809"/>
          </a:xfrm>
        </p:spPr>
      </p:pic>
    </p:spTree>
    <p:extLst>
      <p:ext uri="{BB962C8B-B14F-4D97-AF65-F5344CB8AC3E}">
        <p14:creationId xmlns:p14="http://schemas.microsoft.com/office/powerpoint/2010/main" val="2729244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Step 3: Membership and Non-Membership Calculation</a:t>
            </a:r>
            <a:endParaRPr lang="en-US" dirty="0"/>
          </a:p>
        </p:txBody>
      </p:sp>
      <p:sp>
        <p:nvSpPr>
          <p:cNvPr id="3" name="Content Placeholder 2"/>
          <p:cNvSpPr>
            <a:spLocks noGrp="1"/>
          </p:cNvSpPr>
          <p:nvPr>
            <p:ph idx="1"/>
          </p:nvPr>
        </p:nvSpPr>
        <p:spPr/>
        <p:txBody>
          <a:bodyPr/>
          <a:lstStyle/>
          <a:p>
            <a:r>
              <a:rPr lang="en-US" dirty="0"/>
              <a:t>For each pixel in the grayscale image, we compute its membership and non-membership values. These values represent the extent to which the pixel belongs to an object and does not belong to an object, respectively.</a:t>
            </a:r>
          </a:p>
          <a:p>
            <a:r>
              <a:rPr lang="en-US" dirty="0"/>
              <a:t>In the case of a pixel, membership (µ) may indicate the likelihood of it belonging to an object in the image, while non-membership (ν) denotes the likelihood of it not belonging to an object</a:t>
            </a:r>
          </a:p>
          <a:p>
            <a:endParaRPr lang="en-US" dirty="0"/>
          </a:p>
        </p:txBody>
      </p:sp>
    </p:spTree>
    <p:extLst>
      <p:ext uri="{BB962C8B-B14F-4D97-AF65-F5344CB8AC3E}">
        <p14:creationId xmlns:p14="http://schemas.microsoft.com/office/powerpoint/2010/main" val="3130893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Step 4: Hesitancy Calculation</a:t>
            </a:r>
            <a:endParaRPr lang="en-US" dirty="0"/>
          </a:p>
        </p:txBody>
      </p:sp>
      <p:sp>
        <p:nvSpPr>
          <p:cNvPr id="3" name="Content Placeholder 2"/>
          <p:cNvSpPr>
            <a:spLocks noGrp="1"/>
          </p:cNvSpPr>
          <p:nvPr>
            <p:ph idx="1"/>
          </p:nvPr>
        </p:nvSpPr>
        <p:spPr/>
        <p:txBody>
          <a:bodyPr/>
          <a:lstStyle/>
          <a:p>
            <a:r>
              <a:rPr lang="en-US" dirty="0"/>
              <a:t>The hesitancy (η) of a pixel is derived from the difference between non-membership and membership. It quantifies the uncertainty or hesitancy regarding the pixel's status.</a:t>
            </a:r>
          </a:p>
        </p:txBody>
      </p:sp>
    </p:spTree>
    <p:extLst>
      <p:ext uri="{BB962C8B-B14F-4D97-AF65-F5344CB8AC3E}">
        <p14:creationId xmlns:p14="http://schemas.microsoft.com/office/powerpoint/2010/main" val="1406299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IFIs Image</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71260" y="2200817"/>
            <a:ext cx="4515480" cy="3600953"/>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33865" y="2353239"/>
            <a:ext cx="4258269" cy="3296110"/>
          </a:xfrm>
        </p:spPr>
      </p:pic>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660" y="2353217"/>
            <a:ext cx="4515480" cy="3600953"/>
          </a:xfrm>
          <a:prstGeom prst="rect">
            <a:avLst/>
          </a:prstGeom>
        </p:spPr>
      </p:pic>
    </p:spTree>
    <p:extLst>
      <p:ext uri="{BB962C8B-B14F-4D97-AF65-F5344CB8AC3E}">
        <p14:creationId xmlns:p14="http://schemas.microsoft.com/office/powerpoint/2010/main" val="415770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IFIs Image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223" y="1397727"/>
            <a:ext cx="6688183" cy="4833256"/>
          </a:xfrm>
        </p:spPr>
      </p:pic>
    </p:spTree>
    <p:extLst>
      <p:ext uri="{BB962C8B-B14F-4D97-AF65-F5344CB8AC3E}">
        <p14:creationId xmlns:p14="http://schemas.microsoft.com/office/powerpoint/2010/main" val="1187799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Calculating Intuitionistic Fuzzy Entropy (IFE):</a:t>
            </a:r>
            <a:endParaRPr lang="en-US" dirty="0"/>
          </a:p>
        </p:txBody>
      </p:sp>
      <p:sp>
        <p:nvSpPr>
          <p:cNvPr id="3" name="Content Placeholder 2"/>
          <p:cNvSpPr>
            <a:spLocks noGrp="1"/>
          </p:cNvSpPr>
          <p:nvPr>
            <p:ph idx="1"/>
          </p:nvPr>
        </p:nvSpPr>
        <p:spPr>
          <a:xfrm>
            <a:off x="838200" y="1825624"/>
            <a:ext cx="10515600" cy="4666615"/>
          </a:xfrm>
        </p:spPr>
        <p:txBody>
          <a:bodyPr/>
          <a:lstStyle/>
          <a:p>
            <a:r>
              <a:rPr lang="en-US" i="1" dirty="0"/>
              <a:t>Step 1: Entropy as a Measure of </a:t>
            </a:r>
            <a:r>
              <a:rPr lang="en-US" i="1" dirty="0" smtClean="0"/>
              <a:t>Uncertainty</a:t>
            </a:r>
          </a:p>
          <a:p>
            <a:r>
              <a:rPr lang="en-US" dirty="0"/>
              <a:t>We use Intuitionistic Fuzzy Entropy (IFE) as a powerful metric to quantify the uncertainty associated with each pixel. It gauges the uncertainty, hesitancy, and the degree of completeness in the representation of the pixel within the IFI.</a:t>
            </a:r>
          </a:p>
          <a:p>
            <a:r>
              <a:rPr lang="en-US" dirty="0"/>
              <a:t>IFE is defined as E(x) = - [(µ * log₂(µ)) + (ν * log₂(ν))], where µ is membership and ν is non-membership.</a:t>
            </a:r>
          </a:p>
          <a:p>
            <a:r>
              <a:rPr lang="en-US" dirty="0"/>
              <a:t>The result is a measure that ranges from 0 (complete certainty) to 1 (complete uncertainty), providing an essential tool for understanding the information content of each pixel.</a:t>
            </a:r>
          </a:p>
          <a:p>
            <a:endParaRPr lang="en-US" dirty="0"/>
          </a:p>
        </p:txBody>
      </p:sp>
    </p:spTree>
    <p:extLst>
      <p:ext uri="{BB962C8B-B14F-4D97-AF65-F5344CB8AC3E}">
        <p14:creationId xmlns:p14="http://schemas.microsoft.com/office/powerpoint/2010/main" val="28941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Contine</a:t>
            </a:r>
            <a:r>
              <a:rPr lang="en-US" dirty="0" smtClean="0"/>
              <a:t>..</a:t>
            </a:r>
            <a:endParaRPr lang="en-US" dirty="0"/>
          </a:p>
        </p:txBody>
      </p:sp>
      <p:sp>
        <p:nvSpPr>
          <p:cNvPr id="3" name="Content Placeholder 2"/>
          <p:cNvSpPr>
            <a:spLocks noGrp="1"/>
          </p:cNvSpPr>
          <p:nvPr>
            <p:ph idx="1"/>
          </p:nvPr>
        </p:nvSpPr>
        <p:spPr/>
        <p:txBody>
          <a:bodyPr/>
          <a:lstStyle/>
          <a:p>
            <a:r>
              <a:rPr lang="en-US" i="1" dirty="0"/>
              <a:t>Step 2: Hesitancy's </a:t>
            </a:r>
            <a:r>
              <a:rPr lang="en-US" i="1" dirty="0" smtClean="0"/>
              <a:t>Role</a:t>
            </a:r>
          </a:p>
          <a:p>
            <a:r>
              <a:rPr lang="en-US" dirty="0"/>
              <a:t>Hesitancy values become central in IFE calculations. They reflect the balance between membership and non-membership. A higher hesitancy value indicates greater uncertainty, while lower hesitancy implies greater clarity.</a:t>
            </a:r>
          </a:p>
        </p:txBody>
      </p:sp>
    </p:spTree>
    <p:extLst>
      <p:ext uri="{BB962C8B-B14F-4D97-AF65-F5344CB8AC3E}">
        <p14:creationId xmlns:p14="http://schemas.microsoft.com/office/powerpoint/2010/main" val="2947801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 Image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371600"/>
            <a:ext cx="5491461" cy="4454434"/>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567543"/>
            <a:ext cx="5495925" cy="4258491"/>
          </a:xfrm>
          <a:prstGeom prst="rect">
            <a:avLst/>
          </a:prstGeom>
        </p:spPr>
      </p:pic>
    </p:spTree>
    <p:extLst>
      <p:ext uri="{BB962C8B-B14F-4D97-AF65-F5344CB8AC3E}">
        <p14:creationId xmlns:p14="http://schemas.microsoft.com/office/powerpoint/2010/main" val="100253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br>
              <a:rPr lang="en-US" dirty="0" smtClean="0"/>
            </a:br>
            <a:endParaRPr lang="en-US" dirty="0"/>
          </a:p>
        </p:txBody>
      </p:sp>
      <p:pic>
        <p:nvPicPr>
          <p:cNvPr id="4" name="Content Placeholder 3" descr="Visión por computadora - Libro online de IAA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8457" y="1690688"/>
            <a:ext cx="8948057" cy="4486275"/>
          </a:xfrm>
        </p:spPr>
      </p:pic>
    </p:spTree>
    <p:extLst>
      <p:ext uri="{BB962C8B-B14F-4D97-AF65-F5344CB8AC3E}">
        <p14:creationId xmlns:p14="http://schemas.microsoft.com/office/powerpoint/2010/main" val="1776695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 Extraction in the Context of Grayscale to RGB Conversion Using IFIs and IFE</a:t>
            </a:r>
            <a:endParaRPr lang="en-US" dirty="0"/>
          </a:p>
        </p:txBody>
      </p:sp>
      <p:sp>
        <p:nvSpPr>
          <p:cNvPr id="3" name="Content Placeholder 2"/>
          <p:cNvSpPr>
            <a:spLocks noGrp="1"/>
          </p:cNvSpPr>
          <p:nvPr>
            <p:ph idx="1"/>
          </p:nvPr>
        </p:nvSpPr>
        <p:spPr/>
        <p:txBody>
          <a:bodyPr/>
          <a:lstStyle/>
          <a:p>
            <a:r>
              <a:rPr lang="en-US" dirty="0"/>
              <a:t>In this section, we will provide a comprehensive overview of the feature extraction techniques employed in our project. These techniques play a crucial role in our project's success, contributing to the conversion of grayscale images to RGB through Intuitionistic Fuzzy Images (IFIs) and the calculation of Intuitionistic Fuzzy Entropy (IFE). </a:t>
            </a:r>
          </a:p>
        </p:txBody>
      </p:sp>
    </p:spTree>
    <p:extLst>
      <p:ext uri="{BB962C8B-B14F-4D97-AF65-F5344CB8AC3E}">
        <p14:creationId xmlns:p14="http://schemas.microsoft.com/office/powerpoint/2010/main" val="3326984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Description of Feature Extraction Techniques:</a:t>
            </a:r>
            <a:endParaRPr lang="en-US" dirty="0"/>
          </a:p>
        </p:txBody>
      </p:sp>
      <p:sp>
        <p:nvSpPr>
          <p:cNvPr id="3" name="Content Placeholder 2"/>
          <p:cNvSpPr>
            <a:spLocks noGrp="1"/>
          </p:cNvSpPr>
          <p:nvPr>
            <p:ph idx="1"/>
          </p:nvPr>
        </p:nvSpPr>
        <p:spPr/>
        <p:txBody>
          <a:bodyPr/>
          <a:lstStyle/>
          <a:p>
            <a:r>
              <a:rPr lang="en-US" i="1" dirty="0"/>
              <a:t>Step 1: Edge </a:t>
            </a:r>
            <a:r>
              <a:rPr lang="en-US" i="1" dirty="0" smtClean="0"/>
              <a:t>Detection</a:t>
            </a:r>
          </a:p>
          <a:p>
            <a:r>
              <a:rPr lang="en-US" dirty="0"/>
              <a:t>Edge detection is one of the fundamental feature extraction techniques in our project. It is instrumental in identifying abrupt changes in pixel values, indicating the presence of object boundaries and image features.</a:t>
            </a:r>
          </a:p>
          <a:p>
            <a:r>
              <a:rPr lang="en-US" dirty="0"/>
              <a:t>Edge detection helps create well-defined regions within grayscale images, which is especially beneficial when transitioning to IFIs. These regions guide the membership and non-membership calculations, ensuring precise delineation of objects in the image.</a:t>
            </a:r>
          </a:p>
          <a:p>
            <a:endParaRPr lang="en-US" dirty="0"/>
          </a:p>
        </p:txBody>
      </p:sp>
    </p:spTree>
    <p:extLst>
      <p:ext uri="{BB962C8B-B14F-4D97-AF65-F5344CB8AC3E}">
        <p14:creationId xmlns:p14="http://schemas.microsoft.com/office/powerpoint/2010/main" val="1293870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Importance of These Features for Our Project:</a:t>
            </a:r>
            <a:endParaRPr lang="en-US" dirty="0"/>
          </a:p>
        </p:txBody>
      </p:sp>
      <p:sp>
        <p:nvSpPr>
          <p:cNvPr id="3" name="Content Placeholder 2"/>
          <p:cNvSpPr>
            <a:spLocks noGrp="1"/>
          </p:cNvSpPr>
          <p:nvPr>
            <p:ph idx="1"/>
          </p:nvPr>
        </p:nvSpPr>
        <p:spPr/>
        <p:txBody>
          <a:bodyPr>
            <a:normAutofit lnSpcReduction="10000"/>
          </a:bodyPr>
          <a:lstStyle/>
          <a:p>
            <a:r>
              <a:rPr lang="en-US" dirty="0"/>
              <a:t>The feature's capability to differentiate between object edges and background contributes significantly to the successful transformation of grayscale images into IFIs. These well-defined regions enable more accurate membership and non-membership calculations</a:t>
            </a:r>
            <a:r>
              <a:rPr lang="en-US" dirty="0" smtClean="0"/>
              <a:t>.</a:t>
            </a:r>
          </a:p>
          <a:p>
            <a:r>
              <a:rPr lang="en-US" dirty="0"/>
              <a:t>Edge detection enhances the interpretability of grayscale images by identifying essential boundaries and transitions between objects. This feature is pivotal for the conversion to IFIs, as it aids in defining the membership and non-membership values</a:t>
            </a:r>
            <a:r>
              <a:rPr lang="en-US" dirty="0" smtClean="0"/>
              <a:t>.</a:t>
            </a:r>
          </a:p>
          <a:p>
            <a:r>
              <a:rPr lang="en-US" dirty="0"/>
              <a:t>In summary, our feature extraction techniques are key components of our innovative project, providing the necessary data enrichment for an effective transition from grayscale to RGB through IFIs and IFE</a:t>
            </a:r>
          </a:p>
        </p:txBody>
      </p:sp>
    </p:spTree>
    <p:extLst>
      <p:ext uri="{BB962C8B-B14F-4D97-AF65-F5344CB8AC3E}">
        <p14:creationId xmlns:p14="http://schemas.microsoft.com/office/powerpoint/2010/main" val="265655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Outcomes: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Vibrant Colorization:</a:t>
            </a:r>
            <a:r>
              <a:rPr lang="en-US" dirty="0"/>
              <a:t> Our project successfully transformed grayscale images into vibrant RGB representations. By incorporating Intuitionistic Fuzzy Images (IFIs) and Intuitionistic Fuzzy Entropy (IFE), we achieved a dynamic and detailed colorization scheme.</a:t>
            </a:r>
          </a:p>
          <a:p>
            <a:r>
              <a:rPr lang="en-US" b="1" dirty="0"/>
              <a:t>Enhanced Image Quality:</a:t>
            </a:r>
            <a:r>
              <a:rPr lang="en-US" dirty="0"/>
              <a:t> The use of feature extraction techniques, such as edge detection </a:t>
            </a:r>
            <a:r>
              <a:rPr lang="en-US" dirty="0" smtClean="0"/>
              <a:t>, </a:t>
            </a:r>
            <a:r>
              <a:rPr lang="en-US" dirty="0"/>
              <a:t>significantly improved the quality of the colorized images. </a:t>
            </a:r>
            <a:endParaRPr lang="en-US" dirty="0" smtClean="0"/>
          </a:p>
          <a:p>
            <a:r>
              <a:rPr lang="en-US" b="1" dirty="0" smtClean="0"/>
              <a:t>Partial </a:t>
            </a:r>
            <a:r>
              <a:rPr lang="en-US" b="1" dirty="0"/>
              <a:t>Membership Representation:</a:t>
            </a:r>
            <a:r>
              <a:rPr lang="en-US" dirty="0"/>
              <a:t> One of the key outcomes was the ability to represent partial membership and uncertainty in the colorization process. Traditional methods often oversimplify the colorization by assigning a single color to each pixel, whereas our method allowed for the expression of partial membership, creating nuanced and more realistic color transitions.</a:t>
            </a:r>
          </a:p>
          <a:p>
            <a:r>
              <a:rPr lang="en-US" b="1" dirty="0"/>
              <a:t>Adaptive Color Mapping:</a:t>
            </a:r>
            <a:r>
              <a:rPr lang="en-US" dirty="0"/>
              <a:t> The project incorporated a unique color mapping scheme based on Intuitionistic Fuzzy Entropy (IFE). This adaptability in color mapping set our approach apart from traditional methods, which typically use fixed color palettes</a:t>
            </a:r>
            <a:r>
              <a:rPr lang="en-US" dirty="0" smtClean="0"/>
              <a:t>.</a:t>
            </a:r>
            <a:endParaRPr lang="en-US" dirty="0"/>
          </a:p>
        </p:txBody>
      </p:sp>
    </p:spTree>
    <p:extLst>
      <p:ext uri="{BB962C8B-B14F-4D97-AF65-F5344CB8AC3E}">
        <p14:creationId xmlns:p14="http://schemas.microsoft.com/office/powerpoint/2010/main" val="2919674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98" y="3278142"/>
            <a:ext cx="10515600" cy="1325563"/>
          </a:xfrm>
        </p:spPr>
        <p:txBody>
          <a:bodyPr/>
          <a:lstStyle/>
          <a:p>
            <a:r>
              <a:rPr lang="en-US" dirty="0" smtClean="0"/>
              <a:t>THE END</a:t>
            </a:r>
            <a:endParaRPr lang="en-US" dirty="0"/>
          </a:p>
        </p:txBody>
      </p:sp>
    </p:spTree>
    <p:extLst>
      <p:ext uri="{BB962C8B-B14F-4D97-AF65-F5344CB8AC3E}">
        <p14:creationId xmlns:p14="http://schemas.microsoft.com/office/powerpoint/2010/main" val="12440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COMPUTER VISION</a:t>
            </a:r>
            <a:endParaRPr lang="en-US" sz="4800" b="1" dirty="0"/>
          </a:p>
        </p:txBody>
      </p:sp>
      <p:sp>
        <p:nvSpPr>
          <p:cNvPr id="3" name="Content Placeholder 2"/>
          <p:cNvSpPr>
            <a:spLocks noGrp="1"/>
          </p:cNvSpPr>
          <p:nvPr>
            <p:ph idx="1"/>
          </p:nvPr>
        </p:nvSpPr>
        <p:spPr/>
        <p:txBody>
          <a:bodyPr>
            <a:normAutofit/>
          </a:bodyPr>
          <a:lstStyle/>
          <a:p>
            <a:r>
              <a:rPr lang="en-US" sz="5400" dirty="0"/>
              <a:t>"Imagine a world where machines can see and understand the way we do, opening doors to endless possibilities. This is the realm of computer vision."</a:t>
            </a:r>
          </a:p>
        </p:txBody>
      </p:sp>
    </p:spTree>
    <p:extLst>
      <p:ext uri="{BB962C8B-B14F-4D97-AF65-F5344CB8AC3E}">
        <p14:creationId xmlns:p14="http://schemas.microsoft.com/office/powerpoint/2010/main" val="3322707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Importance of Computer Vision</a:t>
            </a:r>
          </a:p>
        </p:txBody>
      </p:sp>
      <p:sp>
        <p:nvSpPr>
          <p:cNvPr id="3" name="Content Placeholder 2"/>
          <p:cNvSpPr>
            <a:spLocks noGrp="1"/>
          </p:cNvSpPr>
          <p:nvPr>
            <p:ph idx="1"/>
          </p:nvPr>
        </p:nvSpPr>
        <p:spPr/>
        <p:txBody>
          <a:bodyPr/>
          <a:lstStyle/>
          <a:p>
            <a:r>
              <a:rPr lang="en-US" dirty="0"/>
              <a:t>"Computer vision is not just a technological advancement; it's a revolution. It's transforming the way we interact with our environment and the way machines interact with us</a:t>
            </a:r>
            <a:r>
              <a:rPr lang="en-US" dirty="0" smtClean="0"/>
              <a:t>.“</a:t>
            </a:r>
          </a:p>
          <a:p>
            <a:r>
              <a:rPr lang="en-US" dirty="0" smtClean="0"/>
              <a:t>"computer </a:t>
            </a:r>
            <a:r>
              <a:rPr lang="en-US" dirty="0"/>
              <a:t>vision plays a pivotal role in the development of autonomous vehicles, making our roads safer and transportation more efficient</a:t>
            </a:r>
            <a:r>
              <a:rPr lang="en-US" dirty="0" smtClean="0"/>
              <a:t>.“</a:t>
            </a:r>
          </a:p>
          <a:p>
            <a:r>
              <a:rPr lang="en-US" dirty="0"/>
              <a:t>"The applications of computer vision extend beyond industry and into our everyday lives, from the facial recognition systems securing our smartphones to the security cameras keeping our homes and businesses safe."</a:t>
            </a:r>
          </a:p>
        </p:txBody>
      </p:sp>
    </p:spTree>
    <p:extLst>
      <p:ext uri="{BB962C8B-B14F-4D97-AF65-F5344CB8AC3E}">
        <p14:creationId xmlns:p14="http://schemas.microsoft.com/office/powerpoint/2010/main" val="3602881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Project </a:t>
            </a:r>
            <a:r>
              <a:rPr lang="en-US" b="1" dirty="0" smtClean="0"/>
              <a:t>Introduction</a:t>
            </a:r>
            <a:br>
              <a:rPr lang="en-US" b="1" dirty="0" smtClean="0"/>
            </a:br>
            <a:endParaRPr lang="en-US" sz="3600" dirty="0"/>
          </a:p>
        </p:txBody>
      </p:sp>
      <p:sp>
        <p:nvSpPr>
          <p:cNvPr id="3" name="Content Placeholder 2"/>
          <p:cNvSpPr>
            <a:spLocks noGrp="1"/>
          </p:cNvSpPr>
          <p:nvPr>
            <p:ph idx="1"/>
          </p:nvPr>
        </p:nvSpPr>
        <p:spPr/>
        <p:txBody>
          <a:bodyPr>
            <a:normAutofit/>
          </a:bodyPr>
          <a:lstStyle/>
          <a:p>
            <a:r>
              <a:rPr lang="en-US" sz="4400" b="1" dirty="0"/>
              <a:t>Title:</a:t>
            </a:r>
            <a:r>
              <a:rPr lang="en-US" sz="4400" dirty="0"/>
              <a:t> Transforming Grayscale Images to RGB Using Intuitionistic Fuzzy Logic</a:t>
            </a:r>
            <a:endParaRPr lang="en-US" sz="4400" b="1" dirty="0" smtClean="0"/>
          </a:p>
          <a:p>
            <a:pPr marL="0" indent="0">
              <a:buNone/>
            </a:pPr>
            <a:endParaRPr lang="en-US" b="1" dirty="0"/>
          </a:p>
          <a:p>
            <a:pPr marL="0" indent="0">
              <a:buNone/>
            </a:pPr>
            <a:r>
              <a:rPr lang="en-US" b="1" dirty="0" smtClean="0"/>
              <a:t>Our </a:t>
            </a:r>
            <a:r>
              <a:rPr lang="en-US" b="1" dirty="0"/>
              <a:t>Unique Application of Computer </a:t>
            </a:r>
            <a:r>
              <a:rPr lang="en-US" b="1" dirty="0" smtClean="0"/>
              <a:t>Vision</a:t>
            </a:r>
          </a:p>
          <a:p>
            <a:r>
              <a:rPr lang="en-US" dirty="0"/>
              <a:t>Our project represents a unique and innovative application of computer vision technology. While computer vision is widely known for tasks like object detection and facial recognition, our project takes a different and </a:t>
            </a:r>
            <a:r>
              <a:rPr lang="en-US" dirty="0" smtClean="0"/>
              <a:t>interest </a:t>
            </a:r>
            <a:r>
              <a:rPr lang="en-US" dirty="0"/>
              <a:t>path</a:t>
            </a:r>
            <a:r>
              <a:rPr lang="en-US" dirty="0" smtClean="0"/>
              <a:t>.</a:t>
            </a:r>
          </a:p>
          <a:p>
            <a:endParaRPr lang="en-US" dirty="0"/>
          </a:p>
        </p:txBody>
      </p:sp>
    </p:spTree>
    <p:extLst>
      <p:ext uri="{BB962C8B-B14F-4D97-AF65-F5344CB8AC3E}">
        <p14:creationId xmlns:p14="http://schemas.microsoft.com/office/powerpoint/2010/main" val="53946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Sets Us Apart:</a:t>
            </a:r>
            <a:endParaRPr lang="en-US" dirty="0"/>
          </a:p>
        </p:txBody>
      </p:sp>
      <p:sp>
        <p:nvSpPr>
          <p:cNvPr id="3" name="Content Placeholder 2"/>
          <p:cNvSpPr>
            <a:spLocks noGrp="1"/>
          </p:cNvSpPr>
          <p:nvPr>
            <p:ph idx="1"/>
          </p:nvPr>
        </p:nvSpPr>
        <p:spPr>
          <a:xfrm>
            <a:off x="838200" y="1839072"/>
            <a:ext cx="10515600" cy="4351338"/>
          </a:xfrm>
        </p:spPr>
        <p:txBody>
          <a:bodyPr/>
          <a:lstStyle/>
          <a:p>
            <a:r>
              <a:rPr lang="en-US" b="1" dirty="0"/>
              <a:t>From Gray to Color:</a:t>
            </a:r>
            <a:r>
              <a:rPr lang="en-US" dirty="0"/>
              <a:t> Unlike traditional computer vision applications, our project focuses on taking grayscale images, those devoid of color, and transforming them into vibrant and realistic color representations. This is a departure from the usual objective of recognizing and interpreting visual data</a:t>
            </a:r>
            <a:r>
              <a:rPr lang="en-US" dirty="0" smtClean="0"/>
              <a:t>.</a:t>
            </a:r>
          </a:p>
          <a:p>
            <a:r>
              <a:rPr lang="en-US" b="1" dirty="0"/>
              <a:t>The Power of IFIs and IFE:</a:t>
            </a:r>
            <a:r>
              <a:rPr lang="en-US" dirty="0"/>
              <a:t> The core of our uniqueness lies in our utilization of Intuitionistic Fuzzy Images (IFIs) and the computation of Intuitionistic Fuzzy Entropy (IFE). These advanced concepts add a layer of complexity and sophistication to our project, setting it apart from typical computer vision endeavors.</a:t>
            </a:r>
          </a:p>
        </p:txBody>
      </p:sp>
    </p:spTree>
    <p:extLst>
      <p:ext uri="{BB962C8B-B14F-4D97-AF65-F5344CB8AC3E}">
        <p14:creationId xmlns:p14="http://schemas.microsoft.com/office/powerpoint/2010/main" val="206275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The </a:t>
            </a:r>
            <a:r>
              <a:rPr lang="en-US" dirty="0"/>
              <a:t>problem statement of </a:t>
            </a:r>
            <a:r>
              <a:rPr lang="en-US" dirty="0" smtClean="0"/>
              <a:t>our </a:t>
            </a:r>
            <a:r>
              <a:rPr lang="en-US" dirty="0"/>
              <a:t>project can be framed as follows:</a:t>
            </a:r>
          </a:p>
          <a:p>
            <a:r>
              <a:rPr lang="en-US" b="1" dirty="0"/>
              <a:t>"</a:t>
            </a:r>
            <a:r>
              <a:rPr lang="en-US" sz="3600" b="1" dirty="0"/>
              <a:t>Develop a method for enhancing grayscale images by converting them into Intuitionistic Fuzzy Images (IFIs) and applying a color mapping scheme based on intuitionistic fuzzy entropy. This method aims to improve the visualization of complex or uncertain data by highlighting regions of interest and uncertainty in the </a:t>
            </a:r>
            <a:r>
              <a:rPr lang="en-US" sz="3600" b="1" dirty="0" smtClean="0"/>
              <a:t>images specially in x-ray images </a:t>
            </a:r>
            <a:r>
              <a:rPr lang="en-US" b="1" dirty="0" smtClean="0"/>
              <a:t>."</a:t>
            </a:r>
            <a:endParaRPr lang="en-US" dirty="0"/>
          </a:p>
          <a:p>
            <a:endParaRPr lang="en-US" dirty="0"/>
          </a:p>
        </p:txBody>
      </p:sp>
    </p:spTree>
    <p:extLst>
      <p:ext uri="{BB962C8B-B14F-4D97-AF65-F5344CB8AC3E}">
        <p14:creationId xmlns:p14="http://schemas.microsoft.com/office/powerpoint/2010/main" val="340946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AND OUTCOMES</a:t>
            </a:r>
            <a:endParaRPr lang="en-US" dirty="0"/>
          </a:p>
        </p:txBody>
      </p:sp>
      <p:sp>
        <p:nvSpPr>
          <p:cNvPr id="3" name="Content Placeholder 2"/>
          <p:cNvSpPr>
            <a:spLocks noGrp="1"/>
          </p:cNvSpPr>
          <p:nvPr>
            <p:ph idx="1"/>
          </p:nvPr>
        </p:nvSpPr>
        <p:spPr/>
        <p:txBody>
          <a:bodyPr>
            <a:normAutofit/>
          </a:bodyPr>
          <a:lstStyle/>
          <a:p>
            <a:r>
              <a:rPr lang="en-US" sz="3600" dirty="0" smtClean="0"/>
              <a:t>our </a:t>
            </a:r>
            <a:r>
              <a:rPr lang="en-US" sz="3600" dirty="0"/>
              <a:t>project's primary application seems to be in image enhancement and visualization using intuitionistic fuzzy logic. Converting grayscale images to IFIs and applying color mapping based on entropy can be used in various fields, such as medical imaging, remote sensing, and data visualization. It can help to reveal more information and patterns in the data.</a:t>
            </a:r>
            <a:endParaRPr lang="en-US" sz="3600" b="1" dirty="0" smtClean="0"/>
          </a:p>
          <a:p>
            <a:pPr marL="0" indent="0">
              <a:buNone/>
            </a:pPr>
            <a:endParaRPr lang="en-US" dirty="0"/>
          </a:p>
        </p:txBody>
      </p:sp>
    </p:spTree>
    <p:extLst>
      <p:ext uri="{BB962C8B-B14F-4D97-AF65-F5344CB8AC3E}">
        <p14:creationId xmlns:p14="http://schemas.microsoft.com/office/powerpoint/2010/main" val="335352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Collection:</a:t>
            </a:r>
            <a:endParaRPr lang="en-US" dirty="0"/>
          </a:p>
        </p:txBody>
      </p:sp>
      <p:sp>
        <p:nvSpPr>
          <p:cNvPr id="3" name="Content Placeholder 2"/>
          <p:cNvSpPr>
            <a:spLocks noGrp="1"/>
          </p:cNvSpPr>
          <p:nvPr>
            <p:ph idx="1"/>
          </p:nvPr>
        </p:nvSpPr>
        <p:spPr/>
        <p:txBody>
          <a:bodyPr/>
          <a:lstStyle/>
          <a:p>
            <a:r>
              <a:rPr lang="en-US" dirty="0" smtClean="0"/>
              <a:t>From </a:t>
            </a:r>
            <a:r>
              <a:rPr lang="en-US" dirty="0" err="1" smtClean="0"/>
              <a:t>kaggle</a:t>
            </a:r>
            <a:r>
              <a:rPr lang="en-US" dirty="0"/>
              <a:t> </a:t>
            </a:r>
            <a:r>
              <a:rPr lang="en-US" dirty="0" smtClean="0"/>
              <a:t>, google we collect data set</a:t>
            </a:r>
            <a:endParaRPr lang="en-US" dirty="0"/>
          </a:p>
        </p:txBody>
      </p:sp>
    </p:spTree>
    <p:extLst>
      <p:ext uri="{BB962C8B-B14F-4D97-AF65-F5344CB8AC3E}">
        <p14:creationId xmlns:p14="http://schemas.microsoft.com/office/powerpoint/2010/main" val="756062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1343</Words>
  <Application>Microsoft Office PowerPoint</Application>
  <PresentationFormat>Widescreen</PresentationFormat>
  <Paragraphs>64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  Capstone Project: </vt:lpstr>
      <vt:lpstr>Introduction: </vt:lpstr>
      <vt:lpstr>COMPUTER VISION</vt:lpstr>
      <vt:lpstr>The Importance of Computer Vision</vt:lpstr>
      <vt:lpstr>Project Introduction </vt:lpstr>
      <vt:lpstr>What Sets Us Apart:</vt:lpstr>
      <vt:lpstr>PROBLEM STATEMENT</vt:lpstr>
      <vt:lpstr>OBJECTIVES AND OUTCOMES</vt:lpstr>
      <vt:lpstr>Data Collection:</vt:lpstr>
      <vt:lpstr>Methodology:  Converting Grayscale Images to Intuitionistic Fuzzy Images (IFIs) and Calculating Intuitionistic Fuzzy Entropy (IFE) </vt:lpstr>
      <vt:lpstr>Converting Grayscale Images to Intuitionistic Fuzzy Images (IFIs):</vt:lpstr>
      <vt:lpstr>Gray image</vt:lpstr>
      <vt:lpstr>Step 3: Membership and Non-Membership Calculation</vt:lpstr>
      <vt:lpstr>Step 4: Hesitancy Calculation</vt:lpstr>
      <vt:lpstr>IFIs Image</vt:lpstr>
      <vt:lpstr>IFIs Image</vt:lpstr>
      <vt:lpstr>Calculating Intuitionistic Fuzzy Entropy (IFE):</vt:lpstr>
      <vt:lpstr>Contine..</vt:lpstr>
      <vt:lpstr>IFE Image</vt:lpstr>
      <vt:lpstr>Feature Extraction in the Context of Grayscale to RGB Conversion Using IFIs and IFE</vt:lpstr>
      <vt:lpstr>Description of Feature Extraction Techniques:</vt:lpstr>
      <vt:lpstr>Importance of These Features for Our Project:</vt:lpstr>
      <vt:lpstr>Project Outcomes: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Title: Converting Grayscale Images to RGB Using Intuitionistic Fuzzy Sets</dc:title>
  <dc:creator>GB</dc:creator>
  <cp:lastModifiedBy>GB</cp:lastModifiedBy>
  <cp:revision>9</cp:revision>
  <dcterms:created xsi:type="dcterms:W3CDTF">2023-10-25T19:08:38Z</dcterms:created>
  <dcterms:modified xsi:type="dcterms:W3CDTF">2023-11-25T10:08:28Z</dcterms:modified>
</cp:coreProperties>
</file>