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D7A406-2C6D-437B-A0C6-477930BFCDDD}">
  <a:tblStyle styleId="{67D7A406-2C6D-437B-A0C6-477930BFCD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62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b7c8f336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b7c8f336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0b7c8f3365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b7c8f336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b7c8f336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0b7c8f3365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b7c8f32b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b7c8f32b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0b7c8f32bd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ba67e79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ba67e79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0ba67e7936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ba67e7936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ba67e7936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0ba67e7936_1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b7c8f3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b7c8f3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0b7c8f32b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b7c8f3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b7c8f3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0b7c8f336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7c8f32b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b7c8f32b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0b7c8f32bd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ba67e79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ba67e79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0ba67e7936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b7c8f336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b7c8f336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0b7c8f3365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b7c8f32b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b7c8f32b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0b7c8f32bd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b7c8f336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b7c8f336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0b7c8f3365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66812" y="2362200"/>
            <a:ext cx="68103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Decoding Baby Cry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graphicFrame>
        <p:nvGraphicFramePr>
          <p:cNvPr id="90" name="Google Shape;90;p13"/>
          <p:cNvGraphicFramePr/>
          <p:nvPr/>
        </p:nvGraphicFramePr>
        <p:xfrm>
          <a:off x="762000" y="533400"/>
          <a:ext cx="7696200" cy="1447800"/>
        </p:xfrm>
        <a:graphic>
          <a:graphicData uri="http://schemas.openxmlformats.org/drawingml/2006/table">
            <a:tbl>
              <a:tblPr>
                <a:noFill/>
                <a:tableStyleId>{67D7A406-2C6D-437B-A0C6-477930BFCDDD}</a:tableStyleId>
              </a:tblPr>
              <a:tblGrid>
                <a:gridCol w="107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5800" marR="6580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Nitte  Meenakshi Institute of Technology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(AN AUTONOMOUS INSTITUTION AFFILIATED TO VISVESVARAYA TECHNOLOGICAL UNIVERSITY, BELGAUM)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PB No. 6429, Yelahanka, Bangalore 560-064, Karnataka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Telephone: 080- 22167800, 22167860, Fax: 080 - 22167805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5800" marR="6580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5800" marR="6580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4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Department of Computer Science and Engineering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5800" marR="6580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1" name="Google Shape;91;p13"/>
          <p:cNvGrpSpPr/>
          <p:nvPr/>
        </p:nvGrpSpPr>
        <p:grpSpPr>
          <a:xfrm>
            <a:off x="1143000" y="609600"/>
            <a:ext cx="7267575" cy="771525"/>
            <a:chOff x="1143000" y="609600"/>
            <a:chExt cx="7267575" cy="771525"/>
          </a:xfrm>
        </p:grpSpPr>
        <p:pic>
          <p:nvPicPr>
            <p:cNvPr id="92" name="Google Shape;92;p13" descr="nitteimg-footer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43000" y="609600"/>
              <a:ext cx="723900" cy="39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3" descr="nmit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72400" y="609600"/>
              <a:ext cx="638175" cy="771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3"/>
          <p:cNvSpPr txBox="1"/>
          <p:nvPr/>
        </p:nvSpPr>
        <p:spPr>
          <a:xfrm>
            <a:off x="762000" y="3581400"/>
            <a:ext cx="36264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48461"/>
              <a:buFont typeface="Noto Sans Symbols"/>
              <a:buNone/>
            </a:pPr>
            <a:r>
              <a:rPr lang="en-US" sz="2600" b="1" i="0" u="sng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Presentation By:</a:t>
            </a:r>
            <a:endParaRPr sz="2600" dirty="0"/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48461"/>
              <a:buFont typeface="Noto Sans Symbols"/>
              <a:buNone/>
            </a:pPr>
            <a:r>
              <a:rPr lang="en-US" sz="18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Abhishek Kushwaha (1NT18CS212)</a:t>
            </a:r>
            <a:endParaRPr sz="18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48461"/>
              <a:buFont typeface="Noto Sans Symbols"/>
              <a:buNone/>
            </a:pPr>
            <a:r>
              <a:rPr lang="en-US" sz="18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Khush</a:t>
            </a:r>
            <a:r>
              <a:rPr lang="en-US" sz="18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Dassani</a:t>
            </a:r>
            <a:r>
              <a:rPr lang="en-US" sz="18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(1NT18CS069)</a:t>
            </a:r>
            <a:endParaRPr sz="18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48461"/>
              <a:buFont typeface="Noto Sans Symbols"/>
              <a:buNone/>
            </a:pPr>
            <a:r>
              <a:rPr lang="en-US" sz="18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Gaurav Raj Shah (1NT18CS195)</a:t>
            </a:r>
            <a:endParaRPr sz="18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endParaRPr sz="1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918975" y="3581400"/>
            <a:ext cx="3667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1" i="0" u="sng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Guided By: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Name of the Guide: Dr. Vani V.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Designation: Pro</a:t>
            </a:r>
            <a:r>
              <a:rPr lang="en-US" sz="18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fessor</a:t>
            </a:r>
            <a:endParaRPr sz="1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endParaRPr sz="1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AY 2021-2022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628650" y="222251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628650" y="1547950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 b="1"/>
              <a:t>Deep Convolutional Neural Networks (contd.)</a:t>
            </a:r>
            <a:endParaRPr sz="2500" b="1"/>
          </a:p>
          <a:p>
            <a:pPr marL="45720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EfficientNet</a:t>
            </a:r>
            <a:endParaRPr b="1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EfficientNet is a convolutional neural network architecture and scaling method that uniformly scales all dimensions of depth/width/resolution using a compound coefficient.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Unlike conventional practice that arbitrary scales these factors, the EfficientNet scaling method uniformly scales network width, depth, and resolution with a set of fixed scaling coefficients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975" y="4003477"/>
            <a:ext cx="5715000" cy="271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628650" y="222251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body" idx="1"/>
          </p:nvPr>
        </p:nvSpPr>
        <p:spPr>
          <a:xfrm>
            <a:off x="628650" y="1547950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 b="1"/>
              <a:t>Audio Spectrogram Transformer</a:t>
            </a:r>
            <a:endParaRPr sz="2000" b="1"/>
          </a:p>
          <a:p>
            <a:pPr marL="45720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Convolutional neural networks (CNNs) aims to learn a direct mapping from audio spectrograms to corresponding labels.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Audio Spectrogram Transformer (AST), the first convolution-free, purely attention-based model for audio classification.</a:t>
            </a:r>
            <a:endParaRPr sz="1800"/>
          </a:p>
        </p:txBody>
      </p: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13" y="3223298"/>
            <a:ext cx="4448175" cy="31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System Requirements</a:t>
            </a: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 b="1"/>
              <a:t>Hardware Requirements:</a:t>
            </a:r>
            <a:endParaRPr sz="2500" b="1"/>
          </a:p>
          <a:p>
            <a:pPr marL="457200" lvl="0" indent="-342900" algn="l" rtl="0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CUDA enabled GPU with VRAM of 4GB or more and having compute capability of 6.0+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Main Memory (RAM) of size 4GB.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Any newer generation of Intel/AMD processor is enough to process the whole script.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storage of 2GB.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 b="1"/>
              <a:t>Software Requirements:</a:t>
            </a:r>
            <a:endParaRPr sz="2500" b="1"/>
          </a:p>
          <a:p>
            <a:pPr marL="457200" lvl="0" indent="-342900" algn="l" rtl="0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PyTorch 1.8.0+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CUDA 10.1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Windows/Linux Distro (64-bit)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939572"/>
            <a:ext cx="2225449" cy="10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>
            <a:off x="571525" y="3028800"/>
            <a:ext cx="22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Baby cry recorded realtime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3908625" y="1520625"/>
            <a:ext cx="1643075" cy="1283675"/>
          </a:xfrm>
          <a:prstGeom prst="flowChartMagneticDisk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4352463" y="2071700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Storage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2939150" y="2255375"/>
            <a:ext cx="891300" cy="21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3898450" y="2837100"/>
            <a:ext cx="1643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Storing the audio files in existing audio formats like .wav, .mp3 etc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6357950" y="1541000"/>
            <a:ext cx="2102400" cy="4684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7031450" y="1690825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6623275" y="2377850"/>
            <a:ext cx="1561500" cy="8472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6801950" y="2493650"/>
            <a:ext cx="121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/>
          <p:nvPr/>
        </p:nvSpPr>
        <p:spPr>
          <a:xfrm rot="10800000">
            <a:off x="6456050" y="4174025"/>
            <a:ext cx="1906200" cy="939000"/>
          </a:xfrm>
          <a:prstGeom prst="trapezoid">
            <a:avLst>
              <a:gd name="adj" fmla="val 17388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6571200" y="4388275"/>
            <a:ext cx="183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Deep Learning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925" y="4487551"/>
            <a:ext cx="2374061" cy="14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/>
          <p:nvPr/>
        </p:nvSpPr>
        <p:spPr>
          <a:xfrm>
            <a:off x="5400825" y="5449650"/>
            <a:ext cx="2057400" cy="216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7317250" y="5143500"/>
            <a:ext cx="141000" cy="46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7225400" y="3357575"/>
            <a:ext cx="232800" cy="678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5725200" y="2398250"/>
            <a:ext cx="846000" cy="21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3403575" y="6225200"/>
            <a:ext cx="170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Yuan Gong, Yu-An Chung, James Glass et al, “AST: Audio Spectrogram Transformer” 2021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Kaiming He, Xiangyu Zhang, Shaoqing Ren, Jian Sun et al, “Deep Residual Learning for Image Recognition” 2015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Sita Purnama Dewi, Anggunmeka Luhur Prasasti, Budhi Irawan, et al "Analysis of LFCC Feature Extraction in Baby Crying Classification using KNN", IoTAIS, 2014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Mingxing Tan, Quoc V. Le et al, “EfficientNet: Rethinking Model Scaling for Convolutional Neural Networks” 2019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R. Sahak, Y. K. Lee, W. Mansor, A. I. M. Yassin and A. Zabidi et al, "Detection of asphyxiated infant cry using support vector machine integrated with principal component analysis" 2010</a:t>
            </a:r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 descr="C:\Users\user\Pictures\nmi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228600"/>
            <a:ext cx="639445" cy="77343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600200" y="1828800"/>
            <a:ext cx="5638800" cy="48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TABLE OF CONTENTS</a:t>
            </a:r>
            <a:endParaRPr sz="2800"/>
          </a:p>
        </p:txBody>
      </p:sp>
      <p:sp>
        <p:nvSpPr>
          <p:cNvPr id="105" name="Google Shape;105;p14"/>
          <p:cNvSpPr txBox="1">
            <a:spLocks noGrp="1"/>
          </p:cNvSpPr>
          <p:nvPr>
            <p:ph type="body" idx="1"/>
          </p:nvPr>
        </p:nvSpPr>
        <p:spPr>
          <a:xfrm>
            <a:off x="685799" y="2286000"/>
            <a:ext cx="7726045" cy="4343400"/>
          </a:xfrm>
          <a:prstGeom prst="rect">
            <a:avLst/>
          </a:prstGeom>
          <a:noFill/>
          <a:ln w="9525" cap="flat" cmpd="dbl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b="1"/>
              <a:t>Introduction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b="1"/>
              <a:t>Background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Research motivation and Problem statement</a:t>
            </a:r>
            <a:endParaRPr sz="1400" b="1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      Research Motivation and Statement of the problem </a:t>
            </a:r>
            <a:endParaRPr sz="140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      Objectives of the work</a:t>
            </a:r>
            <a:endParaRPr sz="14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b="1"/>
              <a:t> Literature Survey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b="1"/>
              <a:t>System Requirements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b="1"/>
              <a:t>Design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b="1"/>
              <a:t>References</a:t>
            </a:r>
            <a:endParaRPr/>
          </a:p>
        </p:txBody>
      </p:sp>
      <p:pic>
        <p:nvPicPr>
          <p:cNvPr id="106" name="Google Shape;106;p14" descr="nitteimg-foo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368667"/>
            <a:ext cx="914400" cy="4932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4"/>
          <p:cNvGraphicFramePr/>
          <p:nvPr/>
        </p:nvGraphicFramePr>
        <p:xfrm>
          <a:off x="403228" y="278130"/>
          <a:ext cx="8207375" cy="1447800"/>
        </p:xfrm>
        <a:graphic>
          <a:graphicData uri="http://schemas.openxmlformats.org/drawingml/2006/table">
            <a:tbl>
              <a:tblPr>
                <a:noFill/>
                <a:tableStyleId>{67D7A406-2C6D-437B-A0C6-477930BFCDDD}</a:tableStyleId>
              </a:tblPr>
              <a:tblGrid>
                <a:gridCol w="114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4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65800" marR="6580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Nitte  Meenakshi Institute of Technology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(AN AUTONOMOUS INSTITUTION AFFILIATED TO VISVESVARAYA TECHNOLOGICAL UNIVERSITY, BELGAUM)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PB No. 6429, Yelahanka, Bangalore 560-064, Karnataka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Telephone: 080- 22167800, 22167860, Fax: 080 - 22167805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5800" marR="6580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65800" marR="6580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4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Department of Computer Science and Engineering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5800" marR="6580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AY 2021-2022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Every year, over 130 million infants are born throughout the world. 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Taking appropriate care of babies, especially for first-time parents, is a huge task. The fundamental reason is because the significance of newborn screams is difficult to decipher.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Crying is how infants interact with the outside world. Based on their own experiences, experienced parents, caregivers, physicians, and nurses can recognise the screams. 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These cries can be put into a machine learning model to figure out why they're crying.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434750" y="385551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There are numerous works done on this field for synthesising the audio files and decoding it.</a:t>
            </a:r>
            <a:br>
              <a:rPr lang="en-US"/>
            </a:br>
            <a:r>
              <a:rPr lang="en-US"/>
              <a:t>There have been work done which was able to classify the the reason of the cry with the help of classical machine learning algorithm like SVM (Support Vector Machine) , KNN (k-Nearest Neighbour), Linear Regression etc.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Due to the advancement in technology, we have robust hardware on our disposal which are able to run much taxing applications compared to past.</a:t>
            </a:r>
            <a:br>
              <a:rPr lang="en-US"/>
            </a:br>
            <a:r>
              <a:rPr lang="en-US"/>
              <a:t>So, we decided to try and decode the baby cries with the help of recent deep learning classification algorithm.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Motivation and Problem Statement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Infants communicate with the outer world via crying. Experienced people can recognise the cries based on their own experiences.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Taking proper care of newborns is a tremendous undertaking, especially for first-time parents. 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main reason is because it's tough to discern the importance of infant screaming.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Deep Learning on the other hand is a computer algorithm which is adept at a particular task and have performance similar to that of humans or much more than them with consistency.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We are trying to make use of these model to decode the baby cries and help the parents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 of the Work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Collecting data samples from crying babies by recording sound in the form of a wav file.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Preprocessing the data by extracting features from the sound files for the classical models and creating spectrograms for the newer models.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the categorization of the cause of infant crying, training the model on the retrieved characteristics.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Comparing various models for the purpose of determining the optimal model for classifying newborn cries.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Deploy and use it to classify the baby cries in real world scenarios.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628650" y="222251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628650" y="1547950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 b="1"/>
              <a:t>k-Nearest Neighbours (KNNs)</a:t>
            </a:r>
            <a:endParaRPr sz="2500" b="1"/>
          </a:p>
          <a:p>
            <a:pPr marL="45720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K-Nearest Neighbour is one of the simplest Machine Learning algorithms based on Supervised Learning technique.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K-NN algorithm assumes the similarity between the new case/data and available cases and put the new case into the category that is most similar to the available categories.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3772125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628650" y="1595200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b="1"/>
              <a:t>Support Vector Machine</a:t>
            </a:r>
            <a:endParaRPr b="1"/>
          </a:p>
          <a:p>
            <a:pPr marL="457200" lvl="0" indent="-342900" algn="l" rtl="0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Support Vector Machine(SVM) is a supervised machine learning algorithm used for both classification and regression. Though we say regression problems as well its best suited for classification.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objective of SVM algorithm is to find a hyperplane in an N-dimensional space that distinctly classifies the data points.</a:t>
            </a:r>
            <a:endParaRPr/>
          </a:p>
          <a:p>
            <a:pPr marL="13716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950" y="3429000"/>
            <a:ext cx="4849050" cy="32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628650" y="222251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628650" y="1547950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 b="1"/>
              <a:t>Deep Convolutional Neural Networks</a:t>
            </a:r>
            <a:endParaRPr sz="2500" b="1"/>
          </a:p>
          <a:p>
            <a:pPr marL="45720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ResNet</a:t>
            </a:r>
            <a:endParaRPr b="1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Deeper neural networks are more difficult to train because as the number of layers increases one encounters a problem known as vanishing gradients.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Residual connections are introduced which ensures that the gradients of beginning layers are still preserved and forwarded which resulted in better performance from the models.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000" y="4117550"/>
            <a:ext cx="3983999" cy="22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3143250" y="6480400"/>
            <a:ext cx="262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Fig. Residual connection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</Words>
  <Application>Microsoft Office PowerPoint</Application>
  <PresentationFormat>On-screen Show (4:3)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Noto Sans Symbols</vt:lpstr>
      <vt:lpstr>Times New Roman</vt:lpstr>
      <vt:lpstr>Office Theme</vt:lpstr>
      <vt:lpstr>PowerPoint Presentation</vt:lpstr>
      <vt:lpstr>TABLE OF CONTENTS</vt:lpstr>
      <vt:lpstr>Introduction</vt:lpstr>
      <vt:lpstr>Background</vt:lpstr>
      <vt:lpstr>Research Motivation and Problem Statement</vt:lpstr>
      <vt:lpstr>Objectives of the Work</vt:lpstr>
      <vt:lpstr>Literature Survey</vt:lpstr>
      <vt:lpstr>Literature Survey</vt:lpstr>
      <vt:lpstr>Literature Survey</vt:lpstr>
      <vt:lpstr>Literature Survey</vt:lpstr>
      <vt:lpstr>Literature Survey</vt:lpstr>
      <vt:lpstr>System Requirements</vt:lpstr>
      <vt:lpstr>Design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Gaurav Raj Shah</cp:lastModifiedBy>
  <cp:revision>2</cp:revision>
  <dcterms:modified xsi:type="dcterms:W3CDTF">2022-01-19T08:51:24Z</dcterms:modified>
</cp:coreProperties>
</file>