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C1382C-60A4-4B09-8F76-5F0FF623A12B}">
  <a:tblStyle styleId="{C9C1382C-60A4-4B09-8F76-5F0FF623A12B}"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94671"/>
  </p:normalViewPr>
  <p:slideViewPr>
    <p:cSldViewPr snapToGrid="0" snapToObjects="1">
      <p:cViewPr>
        <p:scale>
          <a:sx n="220" d="100"/>
          <a:sy n="220" d="100"/>
        </p:scale>
        <p:origin x="-1152" y="-2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342400" y="72600"/>
            <a:ext cx="4329000" cy="975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400"/>
              <a:t>Controlled Delivery Power Grid - Simulating the Server</a:t>
            </a:r>
          </a:p>
          <a:p>
            <a:pPr lvl="0" algn="ctr" rtl="0">
              <a:spcBef>
                <a:spcPts val="0"/>
              </a:spcBef>
              <a:buNone/>
            </a:pPr>
            <a:r>
              <a:rPr lang="en" sz="1400">
                <a:solidFill>
                  <a:srgbClr val="D9D9D9"/>
                </a:solidFill>
              </a:rPr>
              <a:t>Haard Shah, Matthew Petrula</a:t>
            </a:r>
          </a:p>
          <a:p>
            <a:pPr lvl="0" algn="ctr" rtl="0">
              <a:spcBef>
                <a:spcPts val="0"/>
              </a:spcBef>
              <a:buNone/>
            </a:pPr>
            <a:r>
              <a:rPr lang="en" sz="1000"/>
              <a:t>Networking Research Laboratory</a:t>
            </a:r>
          </a:p>
          <a:p>
            <a:pPr lvl="0" algn="ctr" rtl="0">
              <a:spcBef>
                <a:spcPts val="0"/>
              </a:spcBef>
              <a:buNone/>
            </a:pPr>
            <a:r>
              <a:rPr lang="en" sz="800"/>
              <a:t>Advisor: Prof. Roberto Rojas-Cessa</a:t>
            </a:r>
          </a:p>
          <a:p>
            <a:pPr lvl="0" algn="ctr" rtl="0">
              <a:spcBef>
                <a:spcPts val="0"/>
              </a:spcBef>
              <a:buNone/>
            </a:pPr>
            <a:r>
              <a:rPr lang="en" sz="1000"/>
              <a:t>Department of Electrical and Computer Engineering, NJIT</a:t>
            </a:r>
          </a:p>
        </p:txBody>
      </p:sp>
      <p:sp>
        <p:nvSpPr>
          <p:cNvPr id="60" name="Shape 60"/>
          <p:cNvSpPr txBox="1">
            <a:spLocks noGrp="1"/>
          </p:cNvSpPr>
          <p:nvPr>
            <p:ph type="body" idx="1"/>
          </p:nvPr>
        </p:nvSpPr>
        <p:spPr>
          <a:xfrm>
            <a:off x="74000" y="4402975"/>
            <a:ext cx="2182800" cy="6798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700" dirty="0" smtClean="0"/>
              <a:t>This project aims to test a new efficient policy for the request of energy so as to reduce the number of issued requests</a:t>
            </a:r>
            <a:r>
              <a:rPr lang="en" sz="700" dirty="0" smtClean="0"/>
              <a:t>.</a:t>
            </a:r>
            <a:r>
              <a:rPr lang="en-US" sz="700" dirty="0" smtClean="0"/>
              <a:t> By simulation, we aim to find the effect on the amount of energy granted to requesting loads.</a:t>
            </a:r>
            <a:endParaRPr lang="en" sz="700" dirty="0"/>
          </a:p>
        </p:txBody>
      </p:sp>
      <p:sp>
        <p:nvSpPr>
          <p:cNvPr id="61" name="Shape 61"/>
          <p:cNvSpPr txBox="1">
            <a:spLocks noGrp="1"/>
          </p:cNvSpPr>
          <p:nvPr>
            <p:ph type="body" idx="1"/>
          </p:nvPr>
        </p:nvSpPr>
        <p:spPr>
          <a:xfrm>
            <a:off x="74000" y="1230200"/>
            <a:ext cx="2182800" cy="2877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700"/>
              <a:t>While the power grid has become more integrated and complex, its underlying concept has not changed much in the last 150yrs. The problems of the current system may be traced to two issues: Energy is consumed in discretionary amounts and time and power lines are permanently energized. While these properties have been proven robust, they are not optimal for power delivery and energy generation, and make the power grid prone to blackouts. Therefore, we propose a different and radical approach, called digital power grid, where the power delivery is controlled as distributed energy packets. Such an approach requires a fusion of networks and power systems, which transmit data and power respectively. The digital grid operates in a proactive mode based on loads sending requests for energy before the energy provider grants those requests, if there is enough energy for them. While this approach furnishes new advantages in the management of energy delivery, it also generates some questions. Therefore, we study response time and scalability in this simulation.</a:t>
            </a:r>
          </a:p>
        </p:txBody>
      </p:sp>
      <p:sp>
        <p:nvSpPr>
          <p:cNvPr id="62" name="Shape 62"/>
          <p:cNvSpPr txBox="1">
            <a:spLocks noGrp="1"/>
          </p:cNvSpPr>
          <p:nvPr>
            <p:ph type="body" idx="1"/>
          </p:nvPr>
        </p:nvSpPr>
        <p:spPr>
          <a:xfrm>
            <a:off x="74000" y="946400"/>
            <a:ext cx="21828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100">
                <a:solidFill>
                  <a:srgbClr val="FFFFFF"/>
                </a:solidFill>
              </a:rPr>
              <a:t>Abstract</a:t>
            </a:r>
          </a:p>
        </p:txBody>
      </p:sp>
      <p:sp>
        <p:nvSpPr>
          <p:cNvPr id="63" name="Shape 63"/>
          <p:cNvSpPr txBox="1">
            <a:spLocks noGrp="1"/>
          </p:cNvSpPr>
          <p:nvPr>
            <p:ph type="body" idx="1"/>
          </p:nvPr>
        </p:nvSpPr>
        <p:spPr>
          <a:xfrm>
            <a:off x="74000" y="4108225"/>
            <a:ext cx="21828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100" dirty="0" smtClean="0">
                <a:solidFill>
                  <a:srgbClr val="FFFFFF"/>
                </a:solidFill>
              </a:rPr>
              <a:t>Research Objective</a:t>
            </a:r>
            <a:endParaRPr lang="en" sz="1100" dirty="0">
              <a:solidFill>
                <a:srgbClr val="FFFFFF"/>
              </a:solidFill>
            </a:endParaRPr>
          </a:p>
        </p:txBody>
      </p:sp>
      <p:sp>
        <p:nvSpPr>
          <p:cNvPr id="64" name="Shape 64"/>
          <p:cNvSpPr txBox="1">
            <a:spLocks noGrp="1"/>
          </p:cNvSpPr>
          <p:nvPr>
            <p:ph type="body" idx="1"/>
          </p:nvPr>
        </p:nvSpPr>
        <p:spPr>
          <a:xfrm>
            <a:off x="6757000" y="3823925"/>
            <a:ext cx="22965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100">
                <a:solidFill>
                  <a:srgbClr val="FFFFFF"/>
                </a:solidFill>
              </a:rPr>
              <a:t>Areas of Improvement</a:t>
            </a:r>
          </a:p>
        </p:txBody>
      </p:sp>
      <p:sp>
        <p:nvSpPr>
          <p:cNvPr id="65" name="Shape 65"/>
          <p:cNvSpPr txBox="1">
            <a:spLocks noGrp="1"/>
          </p:cNvSpPr>
          <p:nvPr>
            <p:ph type="body" idx="1"/>
          </p:nvPr>
        </p:nvSpPr>
        <p:spPr>
          <a:xfrm>
            <a:off x="6757000" y="4107721"/>
            <a:ext cx="2296500" cy="975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700" dirty="0"/>
          </a:p>
        </p:txBody>
      </p:sp>
      <p:pic>
        <p:nvPicPr>
          <p:cNvPr id="66" name="Shape 66"/>
          <p:cNvPicPr preferRelativeResize="0"/>
          <p:nvPr/>
        </p:nvPicPr>
        <p:blipFill>
          <a:blip r:embed="rId3">
            <a:alphaModFix/>
          </a:blip>
          <a:stretch>
            <a:fillRect/>
          </a:stretch>
        </p:blipFill>
        <p:spPr>
          <a:xfrm>
            <a:off x="743825" y="72550"/>
            <a:ext cx="808924" cy="808924"/>
          </a:xfrm>
          <a:prstGeom prst="rect">
            <a:avLst/>
          </a:prstGeom>
          <a:noFill/>
          <a:ln>
            <a:noFill/>
          </a:ln>
        </p:spPr>
      </p:pic>
      <p:pic>
        <p:nvPicPr>
          <p:cNvPr id="67" name="Shape 67"/>
          <p:cNvPicPr preferRelativeResize="0"/>
          <p:nvPr/>
        </p:nvPicPr>
        <p:blipFill>
          <a:blip r:embed="rId4">
            <a:alphaModFix/>
          </a:blip>
          <a:stretch>
            <a:fillRect/>
          </a:stretch>
        </p:blipFill>
        <p:spPr>
          <a:xfrm>
            <a:off x="7504550" y="72550"/>
            <a:ext cx="808924" cy="808924"/>
          </a:xfrm>
          <a:prstGeom prst="rect">
            <a:avLst/>
          </a:prstGeom>
          <a:noFill/>
          <a:ln>
            <a:noFill/>
          </a:ln>
        </p:spPr>
      </p:pic>
      <p:sp>
        <p:nvSpPr>
          <p:cNvPr id="68" name="Shape 68"/>
          <p:cNvSpPr txBox="1">
            <a:spLocks noGrp="1"/>
          </p:cNvSpPr>
          <p:nvPr>
            <p:ph type="body" idx="1"/>
          </p:nvPr>
        </p:nvSpPr>
        <p:spPr>
          <a:xfrm>
            <a:off x="2342400" y="1458187"/>
            <a:ext cx="4329000" cy="5046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700"/>
              <a:t>We simulated a server of different capacities providing power to 100 clients. Clients could request discrete energy amounts  between 0 and 20 units, based on some probability parameter which we swept from 0 to 1 in 5% increments. The server was set to grant 1 unit of energy per request as it arises in each time slot.</a:t>
            </a:r>
          </a:p>
        </p:txBody>
      </p:sp>
      <p:sp>
        <p:nvSpPr>
          <p:cNvPr id="69" name="Shape 69"/>
          <p:cNvSpPr txBox="1">
            <a:spLocks noGrp="1"/>
          </p:cNvSpPr>
          <p:nvPr>
            <p:ph type="body" idx="1"/>
          </p:nvPr>
        </p:nvSpPr>
        <p:spPr>
          <a:xfrm>
            <a:off x="6757000" y="946400"/>
            <a:ext cx="22965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100" dirty="0" smtClean="0">
                <a:solidFill>
                  <a:schemeClr val="dk1"/>
                </a:solidFill>
              </a:rPr>
              <a:t>Discussion of Results</a:t>
            </a:r>
            <a:endParaRPr lang="en" sz="1100" dirty="0">
              <a:solidFill>
                <a:schemeClr val="dk1"/>
              </a:solidFill>
            </a:endParaRPr>
          </a:p>
        </p:txBody>
      </p:sp>
      <p:sp>
        <p:nvSpPr>
          <p:cNvPr id="70" name="Shape 70"/>
          <p:cNvSpPr txBox="1">
            <a:spLocks noGrp="1"/>
          </p:cNvSpPr>
          <p:nvPr>
            <p:ph type="body" idx="1"/>
          </p:nvPr>
        </p:nvSpPr>
        <p:spPr>
          <a:xfrm>
            <a:off x="6757000" y="1230203"/>
            <a:ext cx="2296500" cy="975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700" dirty="0" smtClean="0"/>
              <a:t>Because loads can request up to 20 time slots of energy in each request, we expect to achieve 100% satisfaction of requests. However, the results with smaller capacities show that customers already achieve this level of satisfaction despite providing smaller capacities that the maximum expected.</a:t>
            </a:r>
            <a:endParaRPr lang="en" sz="700" dirty="0"/>
          </a:p>
        </p:txBody>
      </p:sp>
      <p:sp>
        <p:nvSpPr>
          <p:cNvPr id="71" name="Shape 71"/>
          <p:cNvSpPr txBox="1">
            <a:spLocks noGrp="1"/>
          </p:cNvSpPr>
          <p:nvPr>
            <p:ph type="body" idx="1"/>
          </p:nvPr>
        </p:nvSpPr>
        <p:spPr>
          <a:xfrm>
            <a:off x="2342400" y="2843600"/>
            <a:ext cx="43290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100">
                <a:solidFill>
                  <a:srgbClr val="FFFFFF"/>
                </a:solidFill>
              </a:rPr>
              <a:t>Results for Server Capacities: {50, 60, 70, 80, 90, 100}</a:t>
            </a:r>
          </a:p>
        </p:txBody>
      </p:sp>
      <p:sp>
        <p:nvSpPr>
          <p:cNvPr id="72" name="Shape 72"/>
          <p:cNvSpPr txBox="1">
            <a:spLocks noGrp="1"/>
          </p:cNvSpPr>
          <p:nvPr>
            <p:ph type="body" idx="1"/>
          </p:nvPr>
        </p:nvSpPr>
        <p:spPr>
          <a:xfrm>
            <a:off x="2342400" y="1962787"/>
            <a:ext cx="43290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100">
                <a:solidFill>
                  <a:srgbClr val="FFFFFF"/>
                </a:solidFill>
              </a:rPr>
              <a:t>Benchmarks</a:t>
            </a:r>
          </a:p>
        </p:txBody>
      </p:sp>
      <p:sp>
        <p:nvSpPr>
          <p:cNvPr id="73" name="Shape 73"/>
          <p:cNvSpPr txBox="1">
            <a:spLocks noGrp="1"/>
          </p:cNvSpPr>
          <p:nvPr>
            <p:ph type="body" idx="1"/>
          </p:nvPr>
        </p:nvSpPr>
        <p:spPr>
          <a:xfrm>
            <a:off x="2342400" y="2246587"/>
            <a:ext cx="4329000" cy="5970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273050" rtl="0">
              <a:spcBef>
                <a:spcPts val="0"/>
              </a:spcBef>
              <a:buSzPct val="100000"/>
            </a:pPr>
            <a:r>
              <a:rPr lang="en" sz="700" dirty="0"/>
              <a:t>Proportion of granted requests for all time and for short periods</a:t>
            </a:r>
          </a:p>
          <a:p>
            <a:pPr marL="914400" lvl="1" indent="-273050" rtl="0">
              <a:spcBef>
                <a:spcPts val="0"/>
              </a:spcBef>
              <a:buSzPct val="100000"/>
            </a:pPr>
            <a:r>
              <a:rPr lang="en" sz="700" dirty="0"/>
              <a:t>Satisfaction ratio (SR) = total served requests / total generated requests</a:t>
            </a:r>
          </a:p>
          <a:p>
            <a:pPr marL="914400" lvl="1" indent="-273050" rtl="0">
              <a:spcBef>
                <a:spcPts val="0"/>
              </a:spcBef>
              <a:buSzPct val="100000"/>
            </a:pPr>
            <a:r>
              <a:rPr lang="en" sz="700" dirty="0"/>
              <a:t>SR per time slot = total time slots satisfied / generated time slots</a:t>
            </a:r>
          </a:p>
          <a:p>
            <a:pPr marL="457200" lvl="0" indent="-273050" rtl="0">
              <a:spcBef>
                <a:spcPts val="0"/>
              </a:spcBef>
              <a:buSzPct val="100000"/>
            </a:pPr>
            <a:r>
              <a:rPr lang="en" sz="700" dirty="0"/>
              <a:t>Calculated the average waiting time for each client</a:t>
            </a:r>
          </a:p>
          <a:p>
            <a:pPr lvl="0" rtl="0">
              <a:spcBef>
                <a:spcPts val="0"/>
              </a:spcBef>
              <a:buNone/>
            </a:pPr>
            <a:endParaRPr dirty="0"/>
          </a:p>
        </p:txBody>
      </p:sp>
      <p:pic>
        <p:nvPicPr>
          <p:cNvPr id="75" name="Shape 75"/>
          <p:cNvPicPr preferRelativeResize="0"/>
          <p:nvPr/>
        </p:nvPicPr>
        <p:blipFill>
          <a:blip r:embed="rId5">
            <a:alphaModFix/>
          </a:blip>
          <a:stretch>
            <a:fillRect/>
          </a:stretch>
        </p:blipFill>
        <p:spPr>
          <a:xfrm>
            <a:off x="2342400" y="3176987"/>
            <a:ext cx="4328998" cy="679800"/>
          </a:xfrm>
          <a:prstGeom prst="rect">
            <a:avLst/>
          </a:prstGeom>
          <a:noFill/>
          <a:ln>
            <a:noFill/>
          </a:ln>
        </p:spPr>
      </p:pic>
      <p:pic>
        <p:nvPicPr>
          <p:cNvPr id="76" name="Shape 76"/>
          <p:cNvPicPr preferRelativeResize="0"/>
          <p:nvPr/>
        </p:nvPicPr>
        <p:blipFill>
          <a:blip r:embed="rId6">
            <a:alphaModFix/>
          </a:blip>
          <a:stretch>
            <a:fillRect/>
          </a:stretch>
        </p:blipFill>
        <p:spPr>
          <a:xfrm>
            <a:off x="4542250" y="3906399"/>
            <a:ext cx="2129149" cy="1177249"/>
          </a:xfrm>
          <a:prstGeom prst="rect">
            <a:avLst/>
          </a:prstGeom>
          <a:noFill/>
          <a:ln>
            <a:noFill/>
          </a:ln>
        </p:spPr>
      </p:pic>
      <p:pic>
        <p:nvPicPr>
          <p:cNvPr id="77" name="Shape 77"/>
          <p:cNvPicPr preferRelativeResize="0"/>
          <p:nvPr/>
        </p:nvPicPr>
        <p:blipFill>
          <a:blip r:embed="rId7">
            <a:alphaModFix/>
          </a:blip>
          <a:stretch>
            <a:fillRect/>
          </a:stretch>
        </p:blipFill>
        <p:spPr>
          <a:xfrm>
            <a:off x="2342400" y="3906399"/>
            <a:ext cx="2129150" cy="1177249"/>
          </a:xfrm>
          <a:prstGeom prst="rect">
            <a:avLst/>
          </a:prstGeom>
          <a:noFill/>
          <a:ln>
            <a:noFill/>
          </a:ln>
        </p:spPr>
      </p:pic>
      <p:sp>
        <p:nvSpPr>
          <p:cNvPr id="78" name="Shape 78"/>
          <p:cNvSpPr txBox="1">
            <a:spLocks noGrp="1"/>
          </p:cNvSpPr>
          <p:nvPr>
            <p:ph type="body" idx="1"/>
          </p:nvPr>
        </p:nvSpPr>
        <p:spPr>
          <a:xfrm>
            <a:off x="2342400" y="1174400"/>
            <a:ext cx="43290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100">
                <a:solidFill>
                  <a:srgbClr val="FFFFFF"/>
                </a:solidFill>
              </a:rPr>
              <a:t>Simulation Overview</a:t>
            </a:r>
          </a:p>
        </p:txBody>
      </p:sp>
      <p:sp>
        <p:nvSpPr>
          <p:cNvPr id="79" name="Shape 79"/>
          <p:cNvSpPr txBox="1">
            <a:spLocks noGrp="1"/>
          </p:cNvSpPr>
          <p:nvPr>
            <p:ph type="body" idx="1"/>
          </p:nvPr>
        </p:nvSpPr>
        <p:spPr>
          <a:xfrm>
            <a:off x="6757000" y="2210800"/>
            <a:ext cx="2296500" cy="283800"/>
          </a:xfrm>
          <a:prstGeom prst="rect">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100" dirty="0" smtClean="0">
                <a:solidFill>
                  <a:srgbClr val="FFFFFF"/>
                </a:solidFill>
              </a:rPr>
              <a:t>Conclusions</a:t>
            </a:r>
            <a:endParaRPr lang="en" sz="1100" dirty="0">
              <a:solidFill>
                <a:srgbClr val="FFFFFF"/>
              </a:solidFill>
            </a:endParaRPr>
          </a:p>
        </p:txBody>
      </p:sp>
      <p:sp>
        <p:nvSpPr>
          <p:cNvPr id="80" name="Shape 80"/>
          <p:cNvSpPr txBox="1">
            <a:spLocks noGrp="1"/>
          </p:cNvSpPr>
          <p:nvPr>
            <p:ph type="body" idx="1"/>
          </p:nvPr>
        </p:nvSpPr>
        <p:spPr>
          <a:xfrm>
            <a:off x="6757000" y="2497553"/>
            <a:ext cx="2296500" cy="13263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900" dirty="0" smtClean="0"/>
              <a:t>The Controlled Delivery Power grid aims to control the delivery of energy proactively. Here, we tested a new approach for requesting energy through a parallel data network. Our results showed that energy requests are mostly satisfied without having to allocate maximum energy capacity.</a:t>
            </a:r>
            <a:endParaRPr sz="900"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494</Words>
  <Application>Microsoft Macintosh PowerPoint</Application>
  <PresentationFormat>On-screen Show (16:9)</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Average</vt:lpstr>
      <vt:lpstr>Oswald</vt:lpstr>
      <vt:lpstr>slate</vt:lpstr>
      <vt:lpstr>Controlled Delivery Power Grid - Simulating the Server Haard Shah, Matthew Petrula Networking Research Laboratory Advisor: Prof. Roberto Rojas-Cessa Department of Electrical and Computer Engineering, NJIT</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Controlled Delivery Power Grid - Simulating the Server Haard Shah, Matthew Petrula Networking Research Laboratory Advisor: Prof. Roberto Rojas-Cessa Department of Electrical and Computer Engineering, NJIT</dc:title>
  <cp:lastModifiedBy>Microsoft Office User</cp:lastModifiedBy>
  <cp:revision>5</cp:revision>
  <dcterms:modified xsi:type="dcterms:W3CDTF">2017-07-27T01:26:14Z</dcterms:modified>
</cp:coreProperties>
</file>