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84" r:id="rId3"/>
    <p:sldId id="272" r:id="rId4"/>
    <p:sldId id="273" r:id="rId5"/>
    <p:sldId id="274" r:id="rId6"/>
    <p:sldId id="277" r:id="rId7"/>
    <p:sldId id="285" r:id="rId8"/>
    <p:sldId id="286" r:id="rId9"/>
    <p:sldId id="278" r:id="rId10"/>
    <p:sldId id="279" r:id="rId11"/>
    <p:sldId id="280" r:id="rId12"/>
    <p:sldId id="289" r:id="rId13"/>
    <p:sldId id="281" r:id="rId14"/>
    <p:sldId id="287" r:id="rId15"/>
    <p:sldId id="288" r:id="rId16"/>
    <p:sldId id="283" r:id="rId17"/>
  </p:sldIdLst>
  <p:sldSz cx="9144000" cy="6858000" type="screen4x3"/>
  <p:notesSz cx="6858000" cy="9144000"/>
  <p:defaultTextStyle>
    <a:defPPr>
      <a:defRPr lang="fr-FR"/>
    </a:defPPr>
    <a:lvl1pPr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2F2"/>
    <a:srgbClr val="D4E3F7"/>
    <a:srgbClr val="DDDDDD"/>
    <a:srgbClr val="EAEAEA"/>
    <a:srgbClr val="96B8D6"/>
    <a:srgbClr val="B4CCE2"/>
    <a:srgbClr val="003399"/>
    <a:srgbClr val="99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8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7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67AE762-A0A9-4505-B3FE-0660E52D0E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5DF4BD-AEA9-4E22-A3CE-254ECFC39CA2}" type="slidenum">
              <a:rPr lang="en-GB"/>
              <a:pPr/>
              <a:t>1</a:t>
            </a:fld>
            <a:endParaRPr lang="en-GB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7AF6F-AEC9-4D39-9C7F-0F602747B423}" type="slidenum">
              <a:rPr lang="en-GB"/>
              <a:pPr/>
              <a:t>3</a:t>
            </a:fld>
            <a:endParaRPr lang="en-GB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86FD4-72CA-4BC8-BE39-D55A5734763F}" type="slidenum">
              <a:rPr lang="en-GB"/>
              <a:pPr/>
              <a:t>4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82745E-31D6-428A-AA7F-813DBF30E4C3}" type="slidenum">
              <a:rPr lang="en-GB"/>
              <a:pPr/>
              <a:t>5</a:t>
            </a:fld>
            <a:endParaRPr lang="en-GB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9715A6-F48B-4C15-9C3D-83E57F02BA85}" type="slidenum">
              <a:rPr lang="en-GB"/>
              <a:pPr/>
              <a:t>7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9715A6-F48B-4C15-9C3D-83E57F02BA85}" type="slidenum">
              <a:rPr lang="en-GB"/>
              <a:pPr/>
              <a:t>8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circ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3375" y="3938588"/>
            <a:ext cx="3730625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24"/>
          <p:cNvSpPr>
            <a:spLocks noChangeArrowheads="1"/>
          </p:cNvSpPr>
          <p:nvPr userDrawn="1"/>
        </p:nvSpPr>
        <p:spPr bwMode="auto">
          <a:xfrm>
            <a:off x="250825" y="188913"/>
            <a:ext cx="1295400" cy="1295400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73138" y="2735263"/>
            <a:ext cx="7312025" cy="1074737"/>
          </a:xfrm>
          <a:solidFill>
            <a:schemeClr val="bg1"/>
          </a:solidFill>
        </p:spPr>
        <p:txBody>
          <a:bodyPr/>
          <a:lstStyle>
            <a:lvl1pPr algn="ctr">
              <a:defRPr sz="4000">
                <a:solidFill>
                  <a:srgbClr val="00339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7275" y="327025"/>
            <a:ext cx="1736725" cy="5249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7100" y="327025"/>
            <a:ext cx="5057775" cy="5249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27025"/>
            <a:ext cx="69469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98763" y="1538288"/>
            <a:ext cx="6165850" cy="4038600"/>
          </a:xfrm>
        </p:spPr>
        <p:txBody>
          <a:bodyPr/>
          <a:lstStyle/>
          <a:p>
            <a:pPr lvl="0"/>
            <a:endParaRPr lang="en-IN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27025"/>
            <a:ext cx="69469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8763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7888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8763" y="1538288"/>
            <a:ext cx="3006725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7888" y="1538288"/>
            <a:ext cx="3006725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4" descr="circle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3890963"/>
            <a:ext cx="38100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8763" y="1538288"/>
            <a:ext cx="61658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7100" y="327025"/>
            <a:ext cx="6946900" cy="1017588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title style</a:t>
            </a:r>
          </a:p>
        </p:txBody>
      </p:sp>
      <p:sp>
        <p:nvSpPr>
          <p:cNvPr id="1060" name="Rectangle 36"/>
          <p:cNvSpPr>
            <a:spLocks noChangeArrowheads="1"/>
          </p:cNvSpPr>
          <p:nvPr userDrawn="1"/>
        </p:nvSpPr>
        <p:spPr bwMode="auto">
          <a:xfrm>
            <a:off x="1371600" y="6324600"/>
            <a:ext cx="136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003399"/>
                </a:solidFill>
              </a:rPr>
              <a:t>www.company.com</a:t>
            </a:r>
            <a:endParaRPr lang="fr-FR">
              <a:solidFill>
                <a:srgbClr val="003399"/>
              </a:solidFill>
            </a:endParaRPr>
          </a:p>
        </p:txBody>
      </p:sp>
      <p:sp>
        <p:nvSpPr>
          <p:cNvPr id="1061" name="Oval 37"/>
          <p:cNvSpPr>
            <a:spLocks noChangeArrowheads="1"/>
          </p:cNvSpPr>
          <p:nvPr userDrawn="1"/>
        </p:nvSpPr>
        <p:spPr bwMode="auto">
          <a:xfrm>
            <a:off x="250825" y="188913"/>
            <a:ext cx="1295400" cy="1295400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sz="20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Char char="–"/>
        <a:defRPr sz="16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4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Assignment Classification Engine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8472" y="675251"/>
            <a:ext cx="81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haroni" pitchFamily="2" charset="-79"/>
                <a:cs typeface="Aharoni" pitchFamily="2" charset="-79"/>
              </a:rPr>
              <a:t>ACE</a:t>
            </a:r>
            <a:endParaRPr lang="en-IN" sz="2000" u="sng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Product Demo</a:t>
            </a:r>
            <a:endParaRPr lang="en-IN" dirty="0"/>
          </a:p>
        </p:txBody>
      </p:sp>
      <p:pic>
        <p:nvPicPr>
          <p:cNvPr id="30724" name="Picture 4" descr="C:\Users\Admin\Desktop\images 272\product_dem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6105" y="2082019"/>
            <a:ext cx="3502147" cy="3502147"/>
          </a:xfrm>
          <a:prstGeom prst="rect">
            <a:avLst/>
          </a:prstGeom>
          <a:noFill/>
        </p:spPr>
      </p:pic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 bwMode="auto">
          <a:xfrm>
            <a:off x="1420837" y="6330462"/>
            <a:ext cx="1322363" cy="28135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18472" y="675251"/>
            <a:ext cx="81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haroni" pitchFamily="2" charset="-79"/>
                <a:cs typeface="Aharoni" pitchFamily="2" charset="-79"/>
              </a:rPr>
              <a:t>ACE</a:t>
            </a:r>
            <a:endParaRPr lang="en-IN" sz="2000" u="sng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8763" y="1538288"/>
            <a:ext cx="5698123" cy="4038600"/>
          </a:xfrm>
        </p:spPr>
        <p:txBody>
          <a:bodyPr/>
          <a:lstStyle/>
          <a:p>
            <a:r>
              <a:rPr lang="en-US" dirty="0" smtClean="0"/>
              <a:t>Faster than traditional classification systems.</a:t>
            </a:r>
          </a:p>
          <a:p>
            <a:r>
              <a:rPr lang="en-US" dirty="0" smtClean="0"/>
              <a:t>Scalable to considerable large data sets.</a:t>
            </a:r>
          </a:p>
          <a:p>
            <a:r>
              <a:rPr lang="en-US" dirty="0" smtClean="0"/>
              <a:t>Automated classification makes it user-friendly.</a:t>
            </a:r>
          </a:p>
          <a:p>
            <a:r>
              <a:rPr lang="en-US" dirty="0" smtClean="0"/>
              <a:t>Larger the number of files faster the classification.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31746" name="Picture 2" descr="C:\Users\Admin\Desktop\images 272\images (4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533" y="5041862"/>
            <a:ext cx="4184480" cy="181613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 bwMode="auto">
          <a:xfrm>
            <a:off x="1420837" y="6330462"/>
            <a:ext cx="1322363" cy="28135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18472" y="675251"/>
            <a:ext cx="81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haroni" pitchFamily="2" charset="-79"/>
                <a:cs typeface="Aharoni" pitchFamily="2" charset="-79"/>
              </a:rPr>
              <a:t>ACE</a:t>
            </a:r>
            <a:endParaRPr lang="en-IN" sz="2000" u="sng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58265" y="1538288"/>
            <a:ext cx="3038621" cy="7380629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auto">
          <a:xfrm>
            <a:off x="1420837" y="6330462"/>
            <a:ext cx="1322363" cy="28135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18472" y="675251"/>
            <a:ext cx="81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haroni" pitchFamily="2" charset="-79"/>
                <a:cs typeface="Aharoni" pitchFamily="2" charset="-79"/>
              </a:rPr>
              <a:t>ACE</a:t>
            </a:r>
            <a:endParaRPr lang="en-IN" sz="2000" u="sng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9894" y="1738973"/>
            <a:ext cx="51530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AutoShape 5" descr="Inline image 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6645" y="4366334"/>
            <a:ext cx="54578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 Areas</a:t>
            </a:r>
            <a:endParaRPr lang="en-IN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8763" y="1538288"/>
            <a:ext cx="5698123" cy="4038600"/>
          </a:xfrm>
        </p:spPr>
        <p:txBody>
          <a:bodyPr/>
          <a:lstStyle/>
          <a:p>
            <a:r>
              <a:rPr lang="en-US" dirty="0" smtClean="0"/>
              <a:t>Real-Time application implementation such as tweets and news feeds.</a:t>
            </a:r>
          </a:p>
          <a:p>
            <a:r>
              <a:rPr lang="en-US" dirty="0" smtClean="0"/>
              <a:t>Classifying web pages such as pages in Wikipedia based on required category.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420837" y="6330462"/>
            <a:ext cx="1322363" cy="28135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18472" y="675251"/>
            <a:ext cx="81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haroni" pitchFamily="2" charset="-79"/>
                <a:cs typeface="Aharoni" pitchFamily="2" charset="-79"/>
              </a:rPr>
              <a:t>ACE</a:t>
            </a:r>
            <a:endParaRPr lang="en-IN" sz="2000" u="sng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IN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8763" y="1538288"/>
            <a:ext cx="5698123" cy="4038600"/>
          </a:xfrm>
        </p:spPr>
        <p:txBody>
          <a:bodyPr/>
          <a:lstStyle/>
          <a:p>
            <a:r>
              <a:rPr lang="en-US" dirty="0" smtClean="0"/>
              <a:t>Classification of files.</a:t>
            </a:r>
          </a:p>
          <a:p>
            <a:r>
              <a:rPr lang="en-US" dirty="0" smtClean="0"/>
              <a:t>Automated distribution of graded assignments.</a:t>
            </a:r>
          </a:p>
          <a:p>
            <a:r>
              <a:rPr lang="en-US" dirty="0" smtClean="0"/>
              <a:t>Include a plagiarism tool.</a:t>
            </a:r>
          </a:p>
          <a:p>
            <a:r>
              <a:rPr lang="en-US" dirty="0" smtClean="0"/>
              <a:t>Move the data to the cloud.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420837" y="6330462"/>
            <a:ext cx="1322363" cy="28135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18472" y="675251"/>
            <a:ext cx="81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haroni" pitchFamily="2" charset="-79"/>
                <a:cs typeface="Aharoni" pitchFamily="2" charset="-79"/>
              </a:rPr>
              <a:t>ACE</a:t>
            </a:r>
            <a:endParaRPr lang="en-IN" sz="2000" u="sng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8763" y="1538288"/>
            <a:ext cx="5698123" cy="4038600"/>
          </a:xfrm>
        </p:spPr>
        <p:txBody>
          <a:bodyPr/>
          <a:lstStyle/>
          <a:p>
            <a:r>
              <a:rPr lang="en-US" dirty="0" smtClean="0"/>
              <a:t>ACE-one of the fastest classification engine.</a:t>
            </a:r>
          </a:p>
          <a:p>
            <a:r>
              <a:rPr lang="en-US" dirty="0" smtClean="0"/>
              <a:t>Scalable for large data sets.</a:t>
            </a:r>
          </a:p>
          <a:p>
            <a:r>
              <a:rPr lang="en-US" dirty="0" smtClean="0"/>
              <a:t>Apache Mahout makes work very simple  and less time consuming.</a:t>
            </a:r>
          </a:p>
          <a:p>
            <a:r>
              <a:rPr lang="en-US" dirty="0" smtClean="0"/>
              <a:t>With so much of big data around,</a:t>
            </a:r>
          </a:p>
          <a:p>
            <a:r>
              <a:rPr lang="en-US" dirty="0" smtClean="0"/>
              <a:t>Analysis and classification of this data is the need of the hour.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420837" y="6330462"/>
            <a:ext cx="1322363" cy="28135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18472" y="675251"/>
            <a:ext cx="81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haroni" pitchFamily="2" charset="-79"/>
                <a:cs typeface="Aharoni" pitchFamily="2" charset="-79"/>
              </a:rPr>
              <a:t>ACE</a:t>
            </a:r>
            <a:endParaRPr lang="en-IN" sz="2000" u="sng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Questions!</a:t>
            </a:r>
            <a:endParaRPr lang="en-IN" dirty="0"/>
          </a:p>
        </p:txBody>
      </p:sp>
      <p:pic>
        <p:nvPicPr>
          <p:cNvPr id="32771" name="Picture 3" descr="C:\Users\Admin\Desktop\images 272\ques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276" y="1642574"/>
            <a:ext cx="3810000" cy="47625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 bwMode="auto">
          <a:xfrm>
            <a:off x="1420837" y="6330462"/>
            <a:ext cx="1322363" cy="28135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18472" y="675251"/>
            <a:ext cx="81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haroni" pitchFamily="2" charset="-79"/>
                <a:cs typeface="Aharoni" pitchFamily="2" charset="-79"/>
              </a:rPr>
              <a:t>ACE</a:t>
            </a:r>
            <a:endParaRPr lang="en-IN" sz="2000" u="sng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18472" y="675251"/>
            <a:ext cx="81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haroni" pitchFamily="2" charset="-79"/>
                <a:cs typeface="Aharoni" pitchFamily="2" charset="-79"/>
              </a:rPr>
              <a:t>ACE</a:t>
            </a:r>
            <a:endParaRPr lang="en-IN" sz="2000" u="sng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20837" y="6330462"/>
            <a:ext cx="1322363" cy="28135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I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19643" y="1702191"/>
            <a:ext cx="6386732" cy="402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150000"/>
              <a:buFontTx/>
              <a:buChar char="•"/>
              <a:tabLst/>
              <a:defRPr/>
            </a:pPr>
            <a:r>
              <a:rPr lang="en-GB" sz="2400" b="0" kern="0" noProof="0" dirty="0" smtClean="0">
                <a:solidFill>
                  <a:srgbClr val="003399"/>
                </a:solidFill>
                <a:latin typeface="+mn-lt"/>
              </a:rPr>
              <a:t> Organizing files in a system with volumes of data is a tedious process in any given system.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150000"/>
              <a:buFontTx/>
              <a:buChar char="•"/>
              <a:tabLst/>
              <a:defRPr/>
            </a:pPr>
            <a:endParaRPr lang="en-GB" sz="2400" b="0" kern="0" noProof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150000"/>
              <a:buFontTx/>
              <a:buChar char="•"/>
              <a:tabLst/>
              <a:defRPr/>
            </a:pPr>
            <a:r>
              <a:rPr lang="en-GB" sz="2400" b="0" kern="0" noProof="0" dirty="0" smtClean="0">
                <a:solidFill>
                  <a:srgbClr val="003399"/>
                </a:solidFill>
                <a:latin typeface="+mn-lt"/>
              </a:rPr>
              <a:t>To implement a classification engine to help professors in classifying documents based on their interest groups.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Challenges in File Classification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Classification of huge collection of files.</a:t>
            </a:r>
          </a:p>
          <a:p>
            <a:pPr eaLnBrk="1" hangingPunct="1"/>
            <a:r>
              <a:rPr lang="en-GB" dirty="0" smtClean="0"/>
              <a:t>Categorizing the contents into their labelled directories</a:t>
            </a:r>
          </a:p>
          <a:p>
            <a:pPr eaLnBrk="1" hangingPunct="1"/>
            <a:r>
              <a:rPr lang="en-GB" dirty="0" smtClean="0"/>
              <a:t>Classifying unstructured information using text analytic algorithms.</a:t>
            </a:r>
          </a:p>
          <a:p>
            <a:pPr eaLnBrk="1" hangingPunct="1"/>
            <a:r>
              <a:rPr lang="en-GB" dirty="0" smtClean="0"/>
              <a:t>Train Machines to classify content based on various categories.</a:t>
            </a: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 bwMode="auto">
          <a:xfrm>
            <a:off x="1420837" y="6330462"/>
            <a:ext cx="1322363" cy="28135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IN"/>
          </a:p>
        </p:txBody>
      </p:sp>
      <p:pic>
        <p:nvPicPr>
          <p:cNvPr id="5128" name="Picture 8" descr="C:\Users\Admin\Desktop\images 272\ClassificationANDPolic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7351" y="4678461"/>
            <a:ext cx="6565900" cy="192563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8472" y="675251"/>
            <a:ext cx="81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haroni" pitchFamily="2" charset="-79"/>
                <a:cs typeface="Aharoni" pitchFamily="2" charset="-79"/>
              </a:rPr>
              <a:t>ACE</a:t>
            </a:r>
            <a:endParaRPr lang="en-IN" sz="2000" u="sng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Why use Mahout?</a:t>
            </a: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75206" y="1580491"/>
            <a:ext cx="61658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150000"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Machine Learning Capabilities.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150000"/>
              <a:buFontTx/>
              <a:buChar char="•"/>
              <a:tabLst/>
              <a:defRPr/>
            </a:pPr>
            <a:r>
              <a:rPr lang="en-GB" sz="2400" b="0" kern="0" dirty="0" smtClean="0">
                <a:solidFill>
                  <a:srgbClr val="003399"/>
                </a:solidFill>
                <a:latin typeface="+mn-lt"/>
              </a:rPr>
              <a:t>Can Work on Large sets of data.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150000"/>
              <a:buFontTx/>
              <a:buChar char="•"/>
              <a:tabLst/>
              <a:defRPr/>
            </a:pPr>
            <a:r>
              <a:rPr lang="en-GB" sz="2400" b="0" kern="0" dirty="0" smtClean="0">
                <a:solidFill>
                  <a:srgbClr val="003399"/>
                </a:solidFill>
                <a:latin typeface="+mn-lt"/>
              </a:rPr>
              <a:t>Core Algorithms designed to work on Clustering, Classification and Collaborative Filtering.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150000"/>
              <a:buFontTx/>
              <a:buChar char="•"/>
              <a:tabLst/>
              <a:defRPr/>
            </a:pPr>
            <a:r>
              <a:rPr lang="en-GB" sz="2400" b="0" kern="0" dirty="0" smtClean="0">
                <a:solidFill>
                  <a:srgbClr val="003399"/>
                </a:solidFill>
                <a:latin typeface="+mn-lt"/>
              </a:rPr>
              <a:t>Can run on single node and non Hadoop clusters.</a:t>
            </a:r>
          </a:p>
          <a:p>
            <a:pPr marL="342900" lvl="0" indent="-342900" algn="l">
              <a:spcBef>
                <a:spcPct val="20000"/>
              </a:spcBef>
              <a:buClr>
                <a:srgbClr val="99CC00"/>
              </a:buClr>
              <a:buSzPct val="150000"/>
            </a:pPr>
            <a:r>
              <a:rPr lang="en-IN" sz="2400" b="0" dirty="0" smtClean="0"/>
              <a:t>.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11" name="Picture 2" descr="C:\Users\Admin\Desktop\images 272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6306" y="4753830"/>
            <a:ext cx="3133725" cy="132397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 bwMode="auto">
          <a:xfrm>
            <a:off x="1420837" y="6330462"/>
            <a:ext cx="1322363" cy="28135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8472" y="675251"/>
            <a:ext cx="81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haroni" pitchFamily="2" charset="-79"/>
                <a:cs typeface="Aharoni" pitchFamily="2" charset="-79"/>
              </a:rPr>
              <a:t>ACE</a:t>
            </a:r>
            <a:endParaRPr lang="en-IN" sz="2000" u="sng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7100" y="411163"/>
            <a:ext cx="6946900" cy="1017587"/>
          </a:xfrm>
        </p:spPr>
        <p:txBody>
          <a:bodyPr/>
          <a:lstStyle/>
          <a:p>
            <a:pPr eaLnBrk="1" hangingPunct="1"/>
            <a:r>
              <a:rPr lang="en-GB" dirty="0" smtClean="0"/>
              <a:t>Why use Mahout?</a:t>
            </a:r>
            <a:endParaRPr lang="en-US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2349" y="3910818"/>
            <a:ext cx="5341318" cy="294718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9551" y="1266092"/>
            <a:ext cx="5321914" cy="263769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1420837" y="6330462"/>
            <a:ext cx="1322363" cy="28135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18472" y="675251"/>
            <a:ext cx="81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haroni" pitchFamily="2" charset="-79"/>
                <a:cs typeface="Aharoni" pitchFamily="2" charset="-79"/>
              </a:rPr>
              <a:t>ACE</a:t>
            </a:r>
            <a:endParaRPr lang="en-IN" sz="2000" u="sng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 -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8762" y="1538288"/>
            <a:ext cx="6049815" cy="4038600"/>
          </a:xfrm>
        </p:spPr>
        <p:txBody>
          <a:bodyPr/>
          <a:lstStyle/>
          <a:p>
            <a:r>
              <a:rPr lang="en-US" dirty="0" smtClean="0"/>
              <a:t>Work on different document types word and </a:t>
            </a:r>
            <a:r>
              <a:rPr lang="en-US" dirty="0" err="1" smtClean="0"/>
              <a:t>pdf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Three Types of classification</a:t>
            </a:r>
          </a:p>
          <a:p>
            <a:pPr lvl="1"/>
            <a:r>
              <a:rPr lang="en-US" dirty="0" smtClean="0"/>
              <a:t>Based on Document Type.</a:t>
            </a:r>
          </a:p>
          <a:p>
            <a:pPr lvl="1"/>
            <a:r>
              <a:rPr lang="en-US" dirty="0" smtClean="0"/>
              <a:t>Based on Content.</a:t>
            </a:r>
          </a:p>
          <a:p>
            <a:pPr lvl="1"/>
            <a:r>
              <a:rPr lang="en-US" dirty="0" smtClean="0"/>
              <a:t>Based on Content and Document Type.</a:t>
            </a:r>
            <a:endParaRPr lang="en-IN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auto">
          <a:xfrm>
            <a:off x="1420837" y="6330462"/>
            <a:ext cx="1322363" cy="28135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18472" y="675251"/>
            <a:ext cx="81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haroni" pitchFamily="2" charset="-79"/>
                <a:cs typeface="Aharoni" pitchFamily="2" charset="-79"/>
              </a:rPr>
              <a:t>ACE</a:t>
            </a:r>
            <a:endParaRPr lang="en-IN" sz="2000" u="sng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Flow of Events</a:t>
            </a:r>
            <a:endParaRPr lang="en-US" dirty="0" smtClean="0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 bwMode="auto">
          <a:xfrm>
            <a:off x="1420837" y="6330462"/>
            <a:ext cx="1322363" cy="28135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18472" y="675251"/>
            <a:ext cx="81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haroni" pitchFamily="2" charset="-79"/>
                <a:cs typeface="Aharoni" pitchFamily="2" charset="-79"/>
              </a:rPr>
              <a:t>ACE</a:t>
            </a:r>
            <a:endParaRPr lang="en-IN" sz="2000" u="sng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546253" y="3108960"/>
            <a:ext cx="1533378" cy="28136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671668" y="3474720"/>
            <a:ext cx="1223889" cy="182880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3847515" y="4185138"/>
            <a:ext cx="506437" cy="745589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7" name="Picture 2" descr="C:\Users\Admin\Desktop\images 272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0830" y="1813685"/>
            <a:ext cx="2903464" cy="1323975"/>
          </a:xfrm>
          <a:prstGeom prst="rect">
            <a:avLst/>
          </a:prstGeom>
          <a:noFill/>
        </p:spPr>
      </p:pic>
      <p:pic>
        <p:nvPicPr>
          <p:cNvPr id="37892" name="Picture 4" descr="https://encrypted-tbn3.gstatic.com/images?q=tbn:ANd9GcRzEXfOvBgj-H9JR1MOyVD2D10_zHtMuJgNQgtE0yCkLfe1-LZ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8923" y="1376875"/>
            <a:ext cx="2143125" cy="2143125"/>
          </a:xfrm>
          <a:prstGeom prst="rect">
            <a:avLst/>
          </a:prstGeom>
          <a:noFill/>
        </p:spPr>
      </p:pic>
      <p:pic>
        <p:nvPicPr>
          <p:cNvPr id="37894" name="Picture 6" descr="https://encrypted-tbn0.gstatic.com/images?q=tbn:ANd9GcSMfpww6lDjrJSey4tZMlwJ8wGtREHCa9xkwkbU82A68w9dDpE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501506"/>
            <a:ext cx="1885950" cy="2419351"/>
          </a:xfrm>
          <a:prstGeom prst="rect">
            <a:avLst/>
          </a:prstGeom>
          <a:noFill/>
        </p:spPr>
      </p:pic>
      <p:pic>
        <p:nvPicPr>
          <p:cNvPr id="37896" name="Picture 8" descr="https://encrypted-tbn3.gstatic.com/images?q=tbn:ANd9GcT-p9R4c_etLmB124WUAdOCnn5auiOuUp-4POP2dI3JHveTjN96C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34344" y="4447149"/>
            <a:ext cx="2724150" cy="1676400"/>
          </a:xfrm>
          <a:prstGeom prst="rect">
            <a:avLst/>
          </a:prstGeom>
          <a:noFill/>
        </p:spPr>
      </p:pic>
      <p:pic>
        <p:nvPicPr>
          <p:cNvPr id="37898" name="Picture 10" descr="https://encrypted-tbn2.gstatic.com/images?q=tbn:ANd9GcSNwaCEhgQ_-OOBPB1bUw7C8A7indbRKa0A3qNzt3N56k6SMWrOKQ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25384" y="4414911"/>
            <a:ext cx="2867025" cy="1590675"/>
          </a:xfrm>
          <a:prstGeom prst="rect">
            <a:avLst/>
          </a:prstGeom>
          <a:noFill/>
        </p:spPr>
      </p:pic>
      <p:pic>
        <p:nvPicPr>
          <p:cNvPr id="37900" name="Picture 12" descr="https://encrypted-tbn3.gstatic.com/images?q=tbn:ANd9GcSOAWAcBM8GTua-VVs-Gqfs_CuWSQyhZlzhxrZjm8LdcDzHJH2QUw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8794" y="4424924"/>
            <a:ext cx="1714500" cy="1714500"/>
          </a:xfrm>
          <a:prstGeom prst="rect">
            <a:avLst/>
          </a:prstGeom>
          <a:noFill/>
        </p:spPr>
      </p:pic>
      <p:cxnSp>
        <p:nvCxnSpPr>
          <p:cNvPr id="28" name="Straight Arrow Connector 27"/>
          <p:cNvCxnSpPr>
            <a:stCxn id="37894" idx="3"/>
          </p:cNvCxnSpPr>
          <p:nvPr/>
        </p:nvCxnSpPr>
        <p:spPr bwMode="auto">
          <a:xfrm flipV="1">
            <a:off x="1885950" y="2658794"/>
            <a:ext cx="407084" cy="52388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ight Arrow 29"/>
          <p:cNvSpPr/>
          <p:nvPr/>
        </p:nvSpPr>
        <p:spPr bwMode="auto">
          <a:xfrm>
            <a:off x="1378634" y="2588455"/>
            <a:ext cx="745588" cy="196948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5287108" y="2698652"/>
            <a:ext cx="745588" cy="196948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Left Arrow 32"/>
          <p:cNvSpPr/>
          <p:nvPr/>
        </p:nvSpPr>
        <p:spPr bwMode="auto">
          <a:xfrm>
            <a:off x="5838092" y="5050302"/>
            <a:ext cx="618979" cy="225083"/>
          </a:xfrm>
          <a:prstGeom prst="lef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Left Arrow 33"/>
          <p:cNvSpPr/>
          <p:nvPr/>
        </p:nvSpPr>
        <p:spPr bwMode="auto">
          <a:xfrm>
            <a:off x="2135945" y="5118296"/>
            <a:ext cx="916744" cy="241495"/>
          </a:xfrm>
          <a:prstGeom prst="lef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7132321" y="3376245"/>
            <a:ext cx="281354" cy="1209821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Flow of Events</a:t>
            </a:r>
            <a:endParaRPr lang="en-US" dirty="0" smtClean="0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 bwMode="auto">
          <a:xfrm>
            <a:off x="1420837" y="6330462"/>
            <a:ext cx="1322363" cy="28135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18472" y="675251"/>
            <a:ext cx="81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haroni" pitchFamily="2" charset="-79"/>
                <a:cs typeface="Aharoni" pitchFamily="2" charset="-79"/>
              </a:rPr>
              <a:t>ACE</a:t>
            </a:r>
            <a:endParaRPr lang="en-IN" sz="2000" u="sng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546253" y="3108960"/>
            <a:ext cx="1533378" cy="28136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671668" y="3474720"/>
            <a:ext cx="1223889" cy="182880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3847515" y="4185138"/>
            <a:ext cx="506437" cy="745589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1308295" y="2067951"/>
            <a:ext cx="1350499" cy="81592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TRAINING DATA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697458" y="2093741"/>
            <a:ext cx="1350499" cy="81592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TRAINING ALGORITHM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128823" y="2189870"/>
            <a:ext cx="1350499" cy="81592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MODEL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705688" y="3802966"/>
            <a:ext cx="1350499" cy="81592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MODEL FILE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10442" y="3814688"/>
            <a:ext cx="1350499" cy="81592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CLASSIFICATION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70450" y="3831100"/>
            <a:ext cx="1350499" cy="81592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TEST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DATA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flipV="1">
            <a:off x="2743200" y="2391508"/>
            <a:ext cx="717452" cy="56270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ight Arrow 34"/>
          <p:cNvSpPr/>
          <p:nvPr/>
        </p:nvSpPr>
        <p:spPr bwMode="auto">
          <a:xfrm>
            <a:off x="2672862" y="2433711"/>
            <a:ext cx="984738" cy="168812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>
            <a:off x="5104229" y="2403231"/>
            <a:ext cx="984738" cy="168812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0" name="Right Arrow 39"/>
          <p:cNvSpPr/>
          <p:nvPr/>
        </p:nvSpPr>
        <p:spPr bwMode="auto">
          <a:xfrm>
            <a:off x="1742050" y="4119490"/>
            <a:ext cx="984738" cy="168812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4021016" y="4119489"/>
            <a:ext cx="984738" cy="168812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10800000" flipV="1">
            <a:off x="3938955" y="3038622"/>
            <a:ext cx="2250831" cy="534572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3924886" y="3010486"/>
            <a:ext cx="2208628" cy="745588"/>
          </a:xfrm>
          <a:prstGeom prst="straightConnector1">
            <a:avLst/>
          </a:prstGeom>
          <a:solidFill>
            <a:schemeClr val="bg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IN" dirty="0"/>
          </a:p>
        </p:txBody>
      </p:sp>
      <p:pic>
        <p:nvPicPr>
          <p:cNvPr id="29698" name="Picture 2" descr="C:\Users\Admin\Desktop\images 272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909" y="1729277"/>
            <a:ext cx="3133725" cy="1323975"/>
          </a:xfrm>
          <a:prstGeom prst="rect">
            <a:avLst/>
          </a:prstGeom>
          <a:noFill/>
        </p:spPr>
      </p:pic>
      <p:pic>
        <p:nvPicPr>
          <p:cNvPr id="29699" name="Picture 3" descr="C:\Users\Admin\Desktop\images 272\images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75" y="3054033"/>
            <a:ext cx="2714625" cy="1685925"/>
          </a:xfrm>
          <a:prstGeom prst="rect">
            <a:avLst/>
          </a:prstGeom>
          <a:noFill/>
        </p:spPr>
      </p:pic>
      <p:pic>
        <p:nvPicPr>
          <p:cNvPr id="29700" name="Picture 4" descr="C:\Users\Admin\Desktop\images 272\images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4669" y="3334434"/>
            <a:ext cx="2457450" cy="1857375"/>
          </a:xfrm>
          <a:prstGeom prst="rect">
            <a:avLst/>
          </a:prstGeom>
          <a:noFill/>
        </p:spPr>
      </p:pic>
      <p:pic>
        <p:nvPicPr>
          <p:cNvPr id="29701" name="Picture 5" descr="C:\Users\Admin\Desktop\images 272\hadoopelephant_rg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23890" y="5827883"/>
            <a:ext cx="4356442" cy="1030117"/>
          </a:xfrm>
          <a:prstGeom prst="rect">
            <a:avLst/>
          </a:prstGeom>
          <a:noFill/>
        </p:spPr>
      </p:pic>
      <p:pic>
        <p:nvPicPr>
          <p:cNvPr id="29702" name="Picture 6" descr="C:\Users\Admin\Desktop\images 272\images (3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80085" y="5120639"/>
            <a:ext cx="2411808" cy="1268144"/>
          </a:xfrm>
          <a:prstGeom prst="rect">
            <a:avLst/>
          </a:prstGeom>
          <a:noFill/>
        </p:spPr>
      </p:pic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9" name="Picture 2" descr="C:\Users\Admin\Desktop\linux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62575" y="1646579"/>
            <a:ext cx="3781425" cy="1209675"/>
          </a:xfrm>
          <a:prstGeom prst="rect">
            <a:avLst/>
          </a:prstGeom>
          <a:noFill/>
        </p:spPr>
      </p:pic>
      <p:pic>
        <p:nvPicPr>
          <p:cNvPr id="11" name="Picture 2" descr="C:\Users\Admin\Desktop\images 272\images dsf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75249" y="3439306"/>
            <a:ext cx="971550" cy="9715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18472" y="675251"/>
            <a:ext cx="81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Aharoni" pitchFamily="2" charset="-79"/>
                <a:cs typeface="Aharoni" pitchFamily="2" charset="-79"/>
              </a:rPr>
              <a:t>ACE</a:t>
            </a:r>
            <a:endParaRPr lang="en-IN" sz="2000" u="sng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80"/>
      </a:dk1>
      <a:lt1>
        <a:srgbClr val="FFFFFF"/>
      </a:lt1>
      <a:dk2>
        <a:srgbClr val="FFFFFF"/>
      </a:dk2>
      <a:lt2>
        <a:srgbClr val="808080"/>
      </a:lt2>
      <a:accent1>
        <a:srgbClr val="B4D7EB"/>
      </a:accent1>
      <a:accent2>
        <a:srgbClr val="183883"/>
      </a:accent2>
      <a:accent3>
        <a:srgbClr val="FFFFFF"/>
      </a:accent3>
      <a:accent4>
        <a:srgbClr val="00006C"/>
      </a:accent4>
      <a:accent5>
        <a:srgbClr val="D6E8F3"/>
      </a:accent5>
      <a:accent6>
        <a:srgbClr val="153276"/>
      </a:accent6>
      <a:hlink>
        <a:srgbClr val="365B91"/>
      </a:hlink>
      <a:folHlink>
        <a:srgbClr val="97C6E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328</Words>
  <Application>Microsoft Office PowerPoint</Application>
  <PresentationFormat>On-screen Show (4:3)</PresentationFormat>
  <Paragraphs>81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Assignment Classification Engine</vt:lpstr>
      <vt:lpstr>Problem Statement</vt:lpstr>
      <vt:lpstr>Challenges in File Classification</vt:lpstr>
      <vt:lpstr>Why use Mahout?</vt:lpstr>
      <vt:lpstr>Why use Mahout?</vt:lpstr>
      <vt:lpstr>Our Application - Overview</vt:lpstr>
      <vt:lpstr>Flow of Events</vt:lpstr>
      <vt:lpstr>Flow of Events</vt:lpstr>
      <vt:lpstr>Technologies Used</vt:lpstr>
      <vt:lpstr> Product Demo</vt:lpstr>
      <vt:lpstr>Why ACE</vt:lpstr>
      <vt:lpstr>Why ACE</vt:lpstr>
      <vt:lpstr>Other Application Areas</vt:lpstr>
      <vt:lpstr>FUTURE ENHANCEMENTS</vt:lpstr>
      <vt:lpstr>CONCLUSION</vt:lpstr>
      <vt:lpstr>Questions!</vt:lpstr>
    </vt:vector>
  </TitlesOfParts>
  <Company>Presentation Magazine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Bubbles Template</dc:title>
  <dc:creator>Presentation Magazine</dc:creator>
  <cp:lastModifiedBy>User</cp:lastModifiedBy>
  <cp:revision>113</cp:revision>
  <dcterms:created xsi:type="dcterms:W3CDTF">2005-02-28T14:06:28Z</dcterms:created>
  <dcterms:modified xsi:type="dcterms:W3CDTF">2013-05-02T03:10:03Z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