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91" r:id="rId3"/>
    <p:sldId id="285" r:id="rId4"/>
    <p:sldId id="382" r:id="rId5"/>
    <p:sldId id="269" r:id="rId6"/>
    <p:sldId id="271" r:id="rId7"/>
    <p:sldId id="259" r:id="rId8"/>
    <p:sldId id="287" r:id="rId9"/>
    <p:sldId id="262" r:id="rId10"/>
    <p:sldId id="311" r:id="rId11"/>
    <p:sldId id="387" r:id="rId12"/>
    <p:sldId id="381" r:id="rId13"/>
    <p:sldId id="263" r:id="rId14"/>
    <p:sldId id="264" r:id="rId15"/>
    <p:sldId id="331" r:id="rId16"/>
    <p:sldId id="386" r:id="rId17"/>
    <p:sldId id="337" r:id="rId18"/>
    <p:sldId id="357" r:id="rId19"/>
    <p:sldId id="3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6008"/>
    <a:srgbClr val="F76B12"/>
    <a:srgbClr val="EC6B12"/>
    <a:srgbClr val="EC760A"/>
    <a:srgbClr val="F66B12"/>
    <a:srgbClr val="FB6B12"/>
    <a:srgbClr val="E96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elkamp" userId="f568a93b7a6ec86a" providerId="LiveId" clId="{644F39D2-77D1-45DA-90FD-D9E6BBC9FDE5}"/>
    <pc:docChg chg="modSld">
      <pc:chgData name="Art Telkamp" userId="f568a93b7a6ec86a" providerId="LiveId" clId="{644F39D2-77D1-45DA-90FD-D9E6BBC9FDE5}" dt="2021-04-04T16:34:07.926" v="7" actId="20577"/>
      <pc:docMkLst>
        <pc:docMk/>
      </pc:docMkLst>
      <pc:sldChg chg="modSp">
        <pc:chgData name="Art Telkamp" userId="f568a93b7a6ec86a" providerId="LiveId" clId="{644F39D2-77D1-45DA-90FD-D9E6BBC9FDE5}" dt="2021-04-04T16:34:07.926" v="7" actId="20577"/>
        <pc:sldMkLst>
          <pc:docMk/>
          <pc:sldMk cId="790668589" sldId="381"/>
        </pc:sldMkLst>
        <pc:spChg chg="mod">
          <ac:chgData name="Art Telkamp" userId="f568a93b7a6ec86a" providerId="LiveId" clId="{644F39D2-77D1-45DA-90FD-D9E6BBC9FDE5}" dt="2021-04-04T16:34:07.926" v="7" actId="20577"/>
          <ac:spMkLst>
            <pc:docMk/>
            <pc:sldMk cId="790668589" sldId="381"/>
            <ac:spMk id="3" creationId="{43B66252-E657-4436-9309-138BE1FFB6C2}"/>
          </ac:spMkLst>
        </pc:spChg>
        <pc:spChg chg="mod">
          <ac:chgData name="Art Telkamp" userId="f568a93b7a6ec86a" providerId="LiveId" clId="{644F39D2-77D1-45DA-90FD-D9E6BBC9FDE5}" dt="2021-04-04T16:15:17.117" v="5" actId="20577"/>
          <ac:spMkLst>
            <pc:docMk/>
            <pc:sldMk cId="790668589" sldId="381"/>
            <ac:spMk id="7" creationId="{F6853D52-886B-4DB0-B98B-599440166617}"/>
          </ac:spMkLst>
        </pc:spChg>
      </pc:sldChg>
    </pc:docChg>
  </pc:docChgLst>
  <pc:docChgLst>
    <pc:chgData name="Art Telkamp" userId="f568a93b7a6ec86a" providerId="LiveId" clId="{7516B57A-1E5B-4360-9D5F-F71FAB71BD9F}"/>
    <pc:docChg chg="custSel modSld">
      <pc:chgData name="Art Telkamp" userId="f568a93b7a6ec86a" providerId="LiveId" clId="{7516B57A-1E5B-4360-9D5F-F71FAB71BD9F}" dt="2019-09-12T00:11:58.624" v="465" actId="1037"/>
      <pc:docMkLst>
        <pc:docMk/>
      </pc:docMkLst>
      <pc:sldChg chg="addSp delSp modSp">
        <pc:chgData name="Art Telkamp" userId="f568a93b7a6ec86a" providerId="LiveId" clId="{7516B57A-1E5B-4360-9D5F-F71FAB71BD9F}" dt="2019-09-11T23:44:48.737" v="388" actId="478"/>
        <pc:sldMkLst>
          <pc:docMk/>
          <pc:sldMk cId="3456771356" sldId="285"/>
        </pc:sldMkLst>
        <pc:spChg chg="add mod">
          <ac:chgData name="Art Telkamp" userId="f568a93b7a6ec86a" providerId="LiveId" clId="{7516B57A-1E5B-4360-9D5F-F71FAB71BD9F}" dt="2019-09-11T23:37:23.449" v="377" actId="1036"/>
          <ac:spMkLst>
            <pc:docMk/>
            <pc:sldMk cId="3456771356" sldId="285"/>
            <ac:spMk id="7" creationId="{E530CB60-51C3-4AF9-AF5A-B3FC331D290D}"/>
          </ac:spMkLst>
        </pc:spChg>
        <pc:spChg chg="add mod">
          <ac:chgData name="Art Telkamp" userId="f568a93b7a6ec86a" providerId="LiveId" clId="{7516B57A-1E5B-4360-9D5F-F71FAB71BD9F}" dt="2019-09-11T23:37:23.449" v="377" actId="1036"/>
          <ac:spMkLst>
            <pc:docMk/>
            <pc:sldMk cId="3456771356" sldId="285"/>
            <ac:spMk id="9" creationId="{C3F8C408-15EE-41A8-BECB-388A71DE194E}"/>
          </ac:spMkLst>
        </pc:spChg>
        <pc:spChg chg="add mod">
          <ac:chgData name="Art Telkamp" userId="f568a93b7a6ec86a" providerId="LiveId" clId="{7516B57A-1E5B-4360-9D5F-F71FAB71BD9F}" dt="2019-09-11T23:37:23.449" v="377" actId="1036"/>
          <ac:spMkLst>
            <pc:docMk/>
            <pc:sldMk cId="3456771356" sldId="285"/>
            <ac:spMk id="11" creationId="{352C2914-A566-4416-B044-F63A77B52927}"/>
          </ac:spMkLst>
        </pc:spChg>
        <pc:spChg chg="add del mod">
          <ac:chgData name="Art Telkamp" userId="f568a93b7a6ec86a" providerId="LiveId" clId="{7516B57A-1E5B-4360-9D5F-F71FAB71BD9F}" dt="2019-09-11T23:23:00.436" v="58" actId="478"/>
          <ac:spMkLst>
            <pc:docMk/>
            <pc:sldMk cId="3456771356" sldId="285"/>
            <ac:spMk id="12" creationId="{D5A7F58B-7572-4362-8293-25D82D4BB515}"/>
          </ac:spMkLst>
        </pc:spChg>
        <pc:spChg chg="add mod">
          <ac:chgData name="Art Telkamp" userId="f568a93b7a6ec86a" providerId="LiveId" clId="{7516B57A-1E5B-4360-9D5F-F71FAB71BD9F}" dt="2019-09-11T23:37:23.449" v="377" actId="1036"/>
          <ac:spMkLst>
            <pc:docMk/>
            <pc:sldMk cId="3456771356" sldId="285"/>
            <ac:spMk id="13" creationId="{ED652E53-C4F1-4EB8-BF67-824F0EE42381}"/>
          </ac:spMkLst>
        </pc:spChg>
        <pc:spChg chg="add mod">
          <ac:chgData name="Art Telkamp" userId="f568a93b7a6ec86a" providerId="LiveId" clId="{7516B57A-1E5B-4360-9D5F-F71FAB71BD9F}" dt="2019-09-11T23:37:23.449" v="377" actId="1036"/>
          <ac:spMkLst>
            <pc:docMk/>
            <pc:sldMk cId="3456771356" sldId="285"/>
            <ac:spMk id="14" creationId="{2E6B1C12-9E37-4668-9D68-9A0D6930E215}"/>
          </ac:spMkLst>
        </pc:spChg>
        <pc:picChg chg="add del mod">
          <ac:chgData name="Art Telkamp" userId="f568a93b7a6ec86a" providerId="LiveId" clId="{7516B57A-1E5B-4360-9D5F-F71FAB71BD9F}" dt="2019-09-11T23:44:48.737" v="388" actId="478"/>
          <ac:picMkLst>
            <pc:docMk/>
            <pc:sldMk cId="3456771356" sldId="285"/>
            <ac:picMk id="15" creationId="{78D331D5-4F28-4445-B68E-CF7240F937F6}"/>
          </ac:picMkLst>
        </pc:picChg>
        <pc:cxnChg chg="add del mod">
          <ac:chgData name="Art Telkamp" userId="f568a93b7a6ec86a" providerId="LiveId" clId="{7516B57A-1E5B-4360-9D5F-F71FAB71BD9F}" dt="2019-09-11T23:44:46.525" v="387" actId="478"/>
          <ac:cxnSpMkLst>
            <pc:docMk/>
            <pc:sldMk cId="3456771356" sldId="285"/>
            <ac:cxnSpMk id="17" creationId="{D20DDE47-F982-4189-816F-68C4865DF614}"/>
          </ac:cxnSpMkLst>
        </pc:cxnChg>
      </pc:sldChg>
      <pc:sldChg chg="addSp delSp modSp">
        <pc:chgData name="Art Telkamp" userId="f568a93b7a6ec86a" providerId="LiveId" clId="{7516B57A-1E5B-4360-9D5F-F71FAB71BD9F}" dt="2019-09-12T00:11:58.624" v="465" actId="1037"/>
        <pc:sldMkLst>
          <pc:docMk/>
          <pc:sldMk cId="790668589" sldId="381"/>
        </pc:sldMkLst>
        <pc:spChg chg="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4" creationId="{A851AC62-4836-4B72-90FD-6D9E538B95A9}"/>
          </ac:spMkLst>
        </pc:spChg>
        <pc:spChg chg="add 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6" creationId="{967E8767-E292-4C5F-AFC1-403794DA1EDA}"/>
          </ac:spMkLst>
        </pc:spChg>
        <pc:spChg chg="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22" creationId="{8B30A06B-A41C-459D-AC28-3F38927EBDE8}"/>
          </ac:spMkLst>
        </pc:spChg>
        <pc:spChg chg="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23" creationId="{C7B710E8-180E-4688-83F5-765207DF0D3A}"/>
          </ac:spMkLst>
        </pc:spChg>
        <pc:spChg chg="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27" creationId="{AB9AB026-5468-4B61-BCCF-ECB9D64B9116}"/>
          </ac:spMkLst>
        </pc:spChg>
        <pc:spChg chg="mod">
          <ac:chgData name="Art Telkamp" userId="f568a93b7a6ec86a" providerId="LiveId" clId="{7516B57A-1E5B-4360-9D5F-F71FAB71BD9F}" dt="2019-09-12T00:11:58.624" v="465" actId="1037"/>
          <ac:spMkLst>
            <pc:docMk/>
            <pc:sldMk cId="790668589" sldId="381"/>
            <ac:spMk id="28" creationId="{E06EEBF9-2C0F-4DB5-B45E-5280F8F7184A}"/>
          </ac:spMkLst>
        </pc:spChg>
        <pc:cxnChg chg="add del mod">
          <ac:chgData name="Art Telkamp" userId="f568a93b7a6ec86a" providerId="LiveId" clId="{7516B57A-1E5B-4360-9D5F-F71FAB71BD9F}" dt="2019-09-12T00:10:43.215" v="434" actId="478"/>
          <ac:cxnSpMkLst>
            <pc:docMk/>
            <pc:sldMk cId="790668589" sldId="381"/>
            <ac:cxnSpMk id="10" creationId="{B5A9233F-3117-41E3-9E53-9128C112D116}"/>
          </ac:cxnSpMkLst>
        </pc:cxnChg>
        <pc:cxnChg chg="add del mod">
          <ac:chgData name="Art Telkamp" userId="f568a93b7a6ec86a" providerId="LiveId" clId="{7516B57A-1E5B-4360-9D5F-F71FAB71BD9F}" dt="2019-09-12T00:11:19.997" v="454" actId="478"/>
          <ac:cxnSpMkLst>
            <pc:docMk/>
            <pc:sldMk cId="790668589" sldId="381"/>
            <ac:cxnSpMk id="13" creationId="{C62087DB-1F21-428E-8A7B-EB14745CFA87}"/>
          </ac:cxnSpMkLst>
        </pc:cxnChg>
      </pc:sldChg>
    </pc:docChg>
  </pc:docChgLst>
  <pc:docChgLst>
    <pc:chgData name="Art Telkamp" userId="f568a93b7a6ec86a" providerId="LiveId" clId="{54397977-578A-43B2-8257-5707B4B6850A}"/>
    <pc:docChg chg="custSel addSld modSld">
      <pc:chgData name="Art Telkamp" userId="f568a93b7a6ec86a" providerId="LiveId" clId="{54397977-578A-43B2-8257-5707B4B6850A}" dt="2019-10-21T00:59:39.948" v="106" actId="1076"/>
      <pc:docMkLst>
        <pc:docMk/>
      </pc:docMkLst>
      <pc:sldChg chg="addSp delSp modSp add">
        <pc:chgData name="Art Telkamp" userId="f568a93b7a6ec86a" providerId="LiveId" clId="{54397977-578A-43B2-8257-5707B4B6850A}" dt="2019-10-21T00:59:39.948" v="106" actId="1076"/>
        <pc:sldMkLst>
          <pc:docMk/>
          <pc:sldMk cId="2641689793" sldId="387"/>
        </pc:sldMkLst>
        <pc:spChg chg="mod">
          <ac:chgData name="Art Telkamp" userId="f568a93b7a6ec86a" providerId="LiveId" clId="{54397977-578A-43B2-8257-5707B4B6850A}" dt="2019-10-21T00:55:44.365" v="90" actId="1076"/>
          <ac:spMkLst>
            <pc:docMk/>
            <pc:sldMk cId="2641689793" sldId="387"/>
            <ac:spMk id="5" creationId="{AC879386-8F08-4A05-AAF1-ECB78157735A}"/>
          </ac:spMkLst>
        </pc:spChg>
        <pc:spChg chg="mod">
          <ac:chgData name="Art Telkamp" userId="f568a93b7a6ec86a" providerId="LiveId" clId="{54397977-578A-43B2-8257-5707B4B6850A}" dt="2019-10-21T00:55:44.365" v="90" actId="1076"/>
          <ac:spMkLst>
            <pc:docMk/>
            <pc:sldMk cId="2641689793" sldId="387"/>
            <ac:spMk id="6" creationId="{43DCB818-E536-4B39-A703-6296C84B46B7}"/>
          </ac:spMkLst>
        </pc:spChg>
        <pc:spChg chg="mod">
          <ac:chgData name="Art Telkamp" userId="f568a93b7a6ec86a" providerId="LiveId" clId="{54397977-578A-43B2-8257-5707B4B6850A}" dt="2019-10-21T00:55:44.365" v="90" actId="1076"/>
          <ac:spMkLst>
            <pc:docMk/>
            <pc:sldMk cId="2641689793" sldId="387"/>
            <ac:spMk id="8" creationId="{F953B6A8-566A-4B69-B9E1-C9971E86F88B}"/>
          </ac:spMkLst>
        </pc:spChg>
        <pc:spChg chg="del">
          <ac:chgData name="Art Telkamp" userId="f568a93b7a6ec86a" providerId="LiveId" clId="{54397977-578A-43B2-8257-5707B4B6850A}" dt="2019-10-21T00:55:02.689" v="81" actId="478"/>
          <ac:spMkLst>
            <pc:docMk/>
            <pc:sldMk cId="2641689793" sldId="387"/>
            <ac:spMk id="9" creationId="{A1FE16BD-9235-4C41-A6AA-AAF52387CE2C}"/>
          </ac:spMkLst>
        </pc:spChg>
        <pc:spChg chg="add mod">
          <ac:chgData name="Art Telkamp" userId="f568a93b7a6ec86a" providerId="LiveId" clId="{54397977-578A-43B2-8257-5707B4B6850A}" dt="2019-10-21T00:56:22.852" v="98" actId="1076"/>
          <ac:spMkLst>
            <pc:docMk/>
            <pc:sldMk cId="2641689793" sldId="387"/>
            <ac:spMk id="16" creationId="{71BE08FC-1984-4C93-A781-AE47220ACCB5}"/>
          </ac:spMkLst>
        </pc:spChg>
        <pc:spChg chg="add mod">
          <ac:chgData name="Art Telkamp" userId="f568a93b7a6ec86a" providerId="LiveId" clId="{54397977-578A-43B2-8257-5707B4B6850A}" dt="2019-10-21T00:59:39.948" v="106" actId="1076"/>
          <ac:spMkLst>
            <pc:docMk/>
            <pc:sldMk cId="2641689793" sldId="387"/>
            <ac:spMk id="18" creationId="{2B4A158A-6E9C-41B6-9C31-9032ED382D64}"/>
          </ac:spMkLst>
        </pc:spChg>
        <pc:grpChg chg="add mod">
          <ac:chgData name="Art Telkamp" userId="f568a93b7a6ec86a" providerId="LiveId" clId="{54397977-578A-43B2-8257-5707B4B6850A}" dt="2019-10-21T00:56:07.231" v="95" actId="164"/>
          <ac:grpSpMkLst>
            <pc:docMk/>
            <pc:sldMk cId="2641689793" sldId="387"/>
            <ac:grpSpMk id="14" creationId="{39BFF148-579B-4FBA-9023-D21FF47DF8B3}"/>
          </ac:grpSpMkLst>
        </pc:grpChg>
        <pc:picChg chg="add mod">
          <ac:chgData name="Art Telkamp" userId="f568a93b7a6ec86a" providerId="LiveId" clId="{54397977-578A-43B2-8257-5707B4B6850A}" dt="2019-10-21T00:56:07.231" v="95" actId="164"/>
          <ac:picMkLst>
            <pc:docMk/>
            <pc:sldMk cId="2641689793" sldId="387"/>
            <ac:picMk id="2" creationId="{CB05F753-35EF-4F9E-9F77-4AE21498549A}"/>
          </ac:picMkLst>
        </pc:picChg>
        <pc:picChg chg="del">
          <ac:chgData name="Art Telkamp" userId="f568a93b7a6ec86a" providerId="LiveId" clId="{54397977-578A-43B2-8257-5707B4B6850A}" dt="2019-10-21T00:50:52.330" v="1" actId="478"/>
          <ac:picMkLst>
            <pc:docMk/>
            <pc:sldMk cId="2641689793" sldId="387"/>
            <ac:picMk id="10" creationId="{F5E0AF32-8ACB-4F57-9D62-A43715C40D36}"/>
          </ac:picMkLst>
        </pc:picChg>
        <pc:picChg chg="del">
          <ac:chgData name="Art Telkamp" userId="f568a93b7a6ec86a" providerId="LiveId" clId="{54397977-578A-43B2-8257-5707B4B6850A}" dt="2019-10-21T00:50:52.330" v="1" actId="478"/>
          <ac:picMkLst>
            <pc:docMk/>
            <pc:sldMk cId="2641689793" sldId="387"/>
            <ac:picMk id="11" creationId="{9815BF0E-5D9D-41D5-94BD-0B77D8897F2D}"/>
          </ac:picMkLst>
        </pc:picChg>
        <pc:cxnChg chg="add mod">
          <ac:chgData name="Art Telkamp" userId="f568a93b7a6ec86a" providerId="LiveId" clId="{54397977-578A-43B2-8257-5707B4B6850A}" dt="2019-10-21T00:56:07.231" v="95" actId="164"/>
          <ac:cxnSpMkLst>
            <pc:docMk/>
            <pc:sldMk cId="2641689793" sldId="387"/>
            <ac:cxnSpMk id="4" creationId="{4B7BF703-1165-4460-B7E8-9BB8ECEC8DD4}"/>
          </ac:cxnSpMkLst>
        </pc:cxnChg>
        <pc:cxnChg chg="del">
          <ac:chgData name="Art Telkamp" userId="f568a93b7a6ec86a" providerId="LiveId" clId="{54397977-578A-43B2-8257-5707B4B6850A}" dt="2019-10-21T00:54:58.273" v="78" actId="478"/>
          <ac:cxnSpMkLst>
            <pc:docMk/>
            <pc:sldMk cId="2641689793" sldId="387"/>
            <ac:cxnSpMk id="13" creationId="{4FE15AA5-3456-45A2-BB14-E40A9F9FE363}"/>
          </ac:cxnSpMkLst>
        </pc:cxnChg>
        <pc:cxnChg chg="del">
          <ac:chgData name="Art Telkamp" userId="f568a93b7a6ec86a" providerId="LiveId" clId="{54397977-578A-43B2-8257-5707B4B6850A}" dt="2019-10-21T00:54:59.538" v="79" actId="478"/>
          <ac:cxnSpMkLst>
            <pc:docMk/>
            <pc:sldMk cId="2641689793" sldId="387"/>
            <ac:cxnSpMk id="15" creationId="{C2D62F85-8368-42DC-8A94-EDE0F251BA57}"/>
          </ac:cxnSpMkLst>
        </pc:cxnChg>
        <pc:cxnChg chg="del">
          <ac:chgData name="Art Telkamp" userId="f568a93b7a6ec86a" providerId="LiveId" clId="{54397977-578A-43B2-8257-5707B4B6850A}" dt="2019-10-21T00:55:01.009" v="80" actId="478"/>
          <ac:cxnSpMkLst>
            <pc:docMk/>
            <pc:sldMk cId="2641689793" sldId="387"/>
            <ac:cxnSpMk id="17" creationId="{D8696E4B-17DC-4A93-9579-3249CA15AE5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elkamp\Desktop\Time%20Series%20Analysis\MA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elkamp\Desktop\Time%20Series%20Analysis\MA%20Mo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Symbol" panose="05050102010706020507" pitchFamily="18" charset="2"/>
              </a:rPr>
              <a:t>m</a:t>
            </a:r>
            <a:r>
              <a:rPr lang="en-US" sz="1400" b="0" i="0" baseline="0">
                <a:effectLst/>
              </a:rPr>
              <a:t> = 0, b</a:t>
            </a:r>
            <a:r>
              <a:rPr lang="en-US" sz="1400" b="0" i="0" baseline="-25000">
                <a:effectLst/>
              </a:rPr>
              <a:t>1</a:t>
            </a:r>
            <a:r>
              <a:rPr lang="en-US" sz="1400" b="0" i="0" baseline="0">
                <a:effectLst/>
              </a:rPr>
              <a:t> = 1, </a:t>
            </a:r>
            <a:r>
              <a:rPr lang="en-US" sz="1400" b="0" i="0" baseline="0">
                <a:effectLst/>
                <a:latin typeface="Symbol" panose="05050102010706020507" pitchFamily="18" charset="2"/>
              </a:rPr>
              <a:t>s</a:t>
            </a:r>
            <a:r>
              <a:rPr lang="en-US" sz="1400" b="0" i="0" baseline="0">
                <a:effectLst/>
              </a:rPr>
              <a:t> = 1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17466360"/>
        <c:axId val="617464720"/>
      </c:scatterChart>
      <c:valAx>
        <c:axId val="61746636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64720"/>
        <c:crosses val="autoZero"/>
        <c:crossBetween val="midCat"/>
        <c:majorUnit val="10"/>
      </c:valAx>
      <c:valAx>
        <c:axId val="6174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66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Symbol" panose="05050102010706020507" pitchFamily="18" charset="2"/>
              </a:rPr>
              <a:t>m</a:t>
            </a:r>
            <a:r>
              <a:rPr lang="en-US" sz="1400" b="0" i="0" baseline="0">
                <a:effectLst/>
              </a:rPr>
              <a:t> = 0, b</a:t>
            </a:r>
            <a:r>
              <a:rPr lang="en-US" sz="1400" b="0" i="0" baseline="-25000">
                <a:effectLst/>
              </a:rPr>
              <a:t>1</a:t>
            </a:r>
            <a:r>
              <a:rPr lang="en-US" sz="1400" b="0" i="0" baseline="0">
                <a:effectLst/>
              </a:rPr>
              <a:t> = 1, </a:t>
            </a:r>
            <a:r>
              <a:rPr lang="en-US" sz="1400" b="0" i="0" baseline="0">
                <a:effectLst/>
                <a:latin typeface="Symbol" panose="05050102010706020507" pitchFamily="18" charset="2"/>
              </a:rPr>
              <a:t>s</a:t>
            </a:r>
            <a:r>
              <a:rPr lang="en-US" sz="1400" b="0" i="0" baseline="-25000">
                <a:effectLst/>
                <a:latin typeface="+mn-lt"/>
              </a:rPr>
              <a:t>e</a:t>
            </a:r>
            <a:r>
              <a:rPr lang="en-US" sz="1400" b="0" i="0" baseline="0">
                <a:effectLst/>
              </a:rPr>
              <a:t> = 1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Graph!$C$13:$C$113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Graph!$E$13:$E$113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1.5701310093373875</c:v>
                </c:pt>
                <c:pt idx="4">
                  <c:v>2.6779824652297437</c:v>
                </c:pt>
                <c:pt idx="5">
                  <c:v>-1.0278813119372083</c:v>
                </c:pt>
                <c:pt idx="6">
                  <c:v>-1.545229625496634</c:v>
                </c:pt>
                <c:pt idx="7">
                  <c:v>1.4969087195618758</c:v>
                </c:pt>
                <c:pt idx="8">
                  <c:v>1.5359726101730282</c:v>
                </c:pt>
                <c:pt idx="9">
                  <c:v>-0.1721803406073219</c:v>
                </c:pt>
                <c:pt idx="10">
                  <c:v>9.7576736169846301E-2</c:v>
                </c:pt>
                <c:pt idx="11">
                  <c:v>2.143864312119121</c:v>
                </c:pt>
                <c:pt idx="12">
                  <c:v>1.5451909849236989</c:v>
                </c:pt>
                <c:pt idx="13">
                  <c:v>0.14133702233041445</c:v>
                </c:pt>
                <c:pt idx="14">
                  <c:v>-1.2252448793604409</c:v>
                </c:pt>
                <c:pt idx="15">
                  <c:v>-1.1464542270896179</c:v>
                </c:pt>
                <c:pt idx="16">
                  <c:v>-2.1903942128226328</c:v>
                </c:pt>
                <c:pt idx="17">
                  <c:v>0.52386343599451068</c:v>
                </c:pt>
                <c:pt idx="18">
                  <c:v>3.1939284894709181</c:v>
                </c:pt>
                <c:pt idx="19">
                  <c:v>-0.32257371312313443</c:v>
                </c:pt>
                <c:pt idx="20">
                  <c:v>0.15310558350843695</c:v>
                </c:pt>
                <c:pt idx="21">
                  <c:v>3.6248970256828668</c:v>
                </c:pt>
                <c:pt idx="22">
                  <c:v>2.9575844429215863</c:v>
                </c:pt>
                <c:pt idx="23">
                  <c:v>0.42903983780244104</c:v>
                </c:pt>
                <c:pt idx="24">
                  <c:v>-0.23474811466620196</c:v>
                </c:pt>
                <c:pt idx="25">
                  <c:v>1.8161675911416255</c:v>
                </c:pt>
                <c:pt idx="26">
                  <c:v>2.4460673257346488</c:v>
                </c:pt>
                <c:pt idx="27">
                  <c:v>0.85954369473702197</c:v>
                </c:pt>
                <c:pt idx="28">
                  <c:v>-0.29333119437944838</c:v>
                </c:pt>
                <c:pt idx="29">
                  <c:v>-1.4946074259084607</c:v>
                </c:pt>
                <c:pt idx="30">
                  <c:v>0.39675075489010869</c:v>
                </c:pt>
                <c:pt idx="31">
                  <c:v>0.50513887569052318</c:v>
                </c:pt>
                <c:pt idx="32">
                  <c:v>-0.53372811377612672</c:v>
                </c:pt>
                <c:pt idx="33">
                  <c:v>0.53560677880457641</c:v>
                </c:pt>
                <c:pt idx="34">
                  <c:v>1.6666263151456298</c:v>
                </c:pt>
                <c:pt idx="35">
                  <c:v>2.1332480007935941</c:v>
                </c:pt>
                <c:pt idx="36">
                  <c:v>2.4767234632232702</c:v>
                </c:pt>
                <c:pt idx="37">
                  <c:v>2.0859113937752709</c:v>
                </c:pt>
                <c:pt idx="38">
                  <c:v>1.9405853191605666</c:v>
                </c:pt>
                <c:pt idx="39">
                  <c:v>3.2357730850789137</c:v>
                </c:pt>
                <c:pt idx="40">
                  <c:v>3.1629395831689822</c:v>
                </c:pt>
                <c:pt idx="41">
                  <c:v>1.714776516427706</c:v>
                </c:pt>
                <c:pt idx="42">
                  <c:v>-0.9307945329257592</c:v>
                </c:pt>
                <c:pt idx="43">
                  <c:v>-0.51186184863312267</c:v>
                </c:pt>
                <c:pt idx="44">
                  <c:v>1.3788295263977353</c:v>
                </c:pt>
                <c:pt idx="45">
                  <c:v>1.3134139010724222</c:v>
                </c:pt>
                <c:pt idx="46">
                  <c:v>2.7169960228720442</c:v>
                </c:pt>
                <c:pt idx="47">
                  <c:v>2.1542954422404272</c:v>
                </c:pt>
                <c:pt idx="48">
                  <c:v>0.46206137104629535</c:v>
                </c:pt>
                <c:pt idx="49">
                  <c:v>1.8976303972975332</c:v>
                </c:pt>
                <c:pt idx="50">
                  <c:v>1.1358508949141821</c:v>
                </c:pt>
                <c:pt idx="51">
                  <c:v>-0.57887811848630388</c:v>
                </c:pt>
                <c:pt idx="52">
                  <c:v>0.45461085728441758</c:v>
                </c:pt>
                <c:pt idx="53">
                  <c:v>0.96359974097815071</c:v>
                </c:pt>
                <c:pt idx="54">
                  <c:v>0.68441946413665955</c:v>
                </c:pt>
                <c:pt idx="55">
                  <c:v>-0.33099015079466332</c:v>
                </c:pt>
                <c:pt idx="56">
                  <c:v>1.2477779401730893</c:v>
                </c:pt>
                <c:pt idx="57">
                  <c:v>2.6107493231837138</c:v>
                </c:pt>
                <c:pt idx="58">
                  <c:v>0.97352884058276534</c:v>
                </c:pt>
                <c:pt idx="59">
                  <c:v>-0.24860799039969464</c:v>
                </c:pt>
                <c:pt idx="60">
                  <c:v>-6.8749656050176022E-2</c:v>
                </c:pt>
                <c:pt idx="61">
                  <c:v>1.547195549713543</c:v>
                </c:pt>
                <c:pt idx="62">
                  <c:v>1.0362422898180856</c:v>
                </c:pt>
                <c:pt idx="63">
                  <c:v>0.99327034550604221</c:v>
                </c:pt>
                <c:pt idx="64">
                  <c:v>0.54772734043965243</c:v>
                </c:pt>
                <c:pt idx="65">
                  <c:v>-0.4548500474315692</c:v>
                </c:pt>
                <c:pt idx="66">
                  <c:v>0.14166153296104947</c:v>
                </c:pt>
                <c:pt idx="67">
                  <c:v>0.60017770716035623</c:v>
                </c:pt>
                <c:pt idx="68">
                  <c:v>-0.54221584488508356</c:v>
                </c:pt>
                <c:pt idx="69">
                  <c:v>-0.40086716728960115</c:v>
                </c:pt>
                <c:pt idx="70">
                  <c:v>4.9529213262835936E-2</c:v>
                </c:pt>
                <c:pt idx="71">
                  <c:v>-0.59275385649180001</c:v>
                </c:pt>
                <c:pt idx="72">
                  <c:v>-0.88508110323383926</c:v>
                </c:pt>
                <c:pt idx="73">
                  <c:v>0.23105786109194926</c:v>
                </c:pt>
                <c:pt idx="74">
                  <c:v>1.6906621173767551</c:v>
                </c:pt>
                <c:pt idx="75">
                  <c:v>2.7329908099722244E-2</c:v>
                </c:pt>
                <c:pt idx="76">
                  <c:v>0.49963083559190502</c:v>
                </c:pt>
                <c:pt idx="77">
                  <c:v>1.9600439967962933</c:v>
                </c:pt>
                <c:pt idx="78">
                  <c:v>2.185475864242481E-2</c:v>
                </c:pt>
                <c:pt idx="79">
                  <c:v>-0.88328703935851305</c:v>
                </c:pt>
                <c:pt idx="80">
                  <c:v>1.135579515383641</c:v>
                </c:pt>
                <c:pt idx="81">
                  <c:v>2.2310089680844944</c:v>
                </c:pt>
                <c:pt idx="82">
                  <c:v>0.83575429532388967</c:v>
                </c:pt>
                <c:pt idx="83">
                  <c:v>1.4623465341042525</c:v>
                </c:pt>
                <c:pt idx="84">
                  <c:v>1.5247743157409503</c:v>
                </c:pt>
                <c:pt idx="85">
                  <c:v>-0.42916362018877519</c:v>
                </c:pt>
                <c:pt idx="86">
                  <c:v>0.26401768922167052</c:v>
                </c:pt>
                <c:pt idx="87">
                  <c:v>0.73546776214756038</c:v>
                </c:pt>
                <c:pt idx="88">
                  <c:v>2.3914627050869841</c:v>
                </c:pt>
                <c:pt idx="89">
                  <c:v>2.7502464101364295</c:v>
                </c:pt>
                <c:pt idx="90">
                  <c:v>1.2288872323887188</c:v>
                </c:pt>
                <c:pt idx="91">
                  <c:v>1.083336478215549</c:v>
                </c:pt>
                <c:pt idx="92">
                  <c:v>0.18982510313606171</c:v>
                </c:pt>
                <c:pt idx="93">
                  <c:v>0.8901340492427392</c:v>
                </c:pt>
                <c:pt idx="94">
                  <c:v>1.9600447387488167</c:v>
                </c:pt>
                <c:pt idx="95">
                  <c:v>0.53482995384910925</c:v>
                </c:pt>
                <c:pt idx="96">
                  <c:v>-1.0074449879382148</c:v>
                </c:pt>
                <c:pt idx="97">
                  <c:v>-0.46684719136904396</c:v>
                </c:pt>
                <c:pt idx="98">
                  <c:v>1.0514444567820267</c:v>
                </c:pt>
                <c:pt idx="99">
                  <c:v>0.21293780140459495</c:v>
                </c:pt>
                <c:pt idx="100">
                  <c:v>0.47637513831144174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97-4118-8766-5B1A15138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66360"/>
        <c:axId val="617464720"/>
      </c:scatterChart>
      <c:valAx>
        <c:axId val="61746636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64720"/>
        <c:crosses val="autoZero"/>
        <c:crossBetween val="midCat"/>
        <c:majorUnit val="10"/>
      </c:valAx>
      <c:valAx>
        <c:axId val="6174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66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44A-2C10-4961-A144-E926EF698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DAB69-3ADF-4389-9392-39CA0F7F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7308-F5B1-4FBD-86B8-C4878CDF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731D-DD7C-4C4E-BEA6-35CC6ACE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22A7-E453-427A-8CEE-3E467E7F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12DC-6184-423C-BA5E-C0F1397E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AF02E-2BA3-4DDE-8761-94B34FE8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F80B-B664-4A74-A840-701F1DE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3768-4C4E-465A-98A3-FBCF68A0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A818-902E-450A-BD15-086E4DE7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D5362-2CA0-478D-BDCC-11BE87649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AF9A-7A60-4A7E-A768-F9A92278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D859-B888-42CF-B3D5-235209D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B02E-FBE3-465D-B271-0C5AA21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A84E-F629-414E-8426-0230372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3B56-3687-4A76-96F6-6DF8EAB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A731-C3B4-4BD2-AD5D-248708CB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8C7D-9D10-448D-BF3A-0A78E3CA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71B6-B5E1-4F2F-ABDF-A9BFF1B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24FE-2C35-4852-AD20-B23E7DE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43D9-FE02-4000-B6D5-8B88B518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116C-B2E5-4286-9ABF-4CB81A27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9AB5-6FFF-4D22-AD85-BF24012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DA54-1324-4C0D-B33D-75F261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3936-C6B4-485B-9E54-89B6A59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592B-9A90-4539-9D1F-36A56C75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D677-4917-4704-841A-7284B0342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B3BB-87D2-4F39-A207-2E5C4C37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848F-2652-496A-B8A6-CA9FE88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A7F5-3F8A-4C6D-B70B-71110554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3173-8DF5-480F-A41B-DAD07EC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30A-DE65-467C-9C00-1E01CD2A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AEB3-F9DB-4DF7-8E7A-EFB6CD21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AA75-41E8-469A-B19B-0C2A1DEB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21442-605F-4914-B0FA-54AA6060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12704-9436-4CBF-9594-4E89F92EA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4C21E-8769-4016-89D0-44E59727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553C8-CBF5-4387-A8E6-414A830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04C63-5ED1-4406-9937-DD00AE70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C21-4881-4226-83B3-51E8DAF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8F2E1-A80F-40E7-9941-E0714BFE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260B-87B7-4090-B408-BD045C2D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1F92-2B14-438A-A34D-8348DF11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5D011-BA0C-47C1-B252-DC1D962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D2385-559D-4982-B2C9-35588818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EA41-B3FB-497C-97F0-BFB48FA2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FF84-9F10-4AF9-8976-02F4503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EF50-C6A8-4ADA-987D-17A576DB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74AD-B2CC-4F4A-B553-6C9A8F10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CA8A-65EF-4CB5-8B05-2BD35F88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F679-E58C-4ED7-A687-1353D5A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5EF8-5AE9-4A97-9F59-254F9E3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C92C-9AB6-432C-9A93-B50D1034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6EAFA-2AE2-46CC-9AA5-DFF539EB2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6D5B-AC51-4D2E-9C43-A939B73F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E36F-9BE3-4A1E-9788-6FB4908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4554-E386-4761-9C74-4FBBC203BF5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2BFA-E860-4E64-8C3E-F3191A2E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C628-49B5-45F7-9FED-040DEF6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BAE2-0142-4963-B290-ABDAEAEA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5845"/>
            <a:ext cx="10515600" cy="476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6D82-8324-46B6-B10E-72A1FEE4C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4554-E386-4761-9C74-4FBBC203BF5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11FB-F9F8-40E9-A7C2-EBB42916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EAC8-389F-4987-90EB-1F40817F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2BE1-AA65-4843-831C-A896FF02F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C1BD-0390-46C4-8489-D2C9CB249094}"/>
              </a:ext>
            </a:extLst>
          </p:cNvPr>
          <p:cNvSpPr/>
          <p:nvPr userDrawn="1"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EE6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1F297-B71E-45D3-923D-9C11B8C23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4693" t="20502" r="20583" b="11845"/>
          <a:stretch/>
        </p:blipFill>
        <p:spPr>
          <a:xfrm>
            <a:off x="10609007" y="68824"/>
            <a:ext cx="1120878" cy="95372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DF45F-E122-48B1-BF66-A1ABA753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"/>
            <a:ext cx="10333703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3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798-268D-4AC2-BBD7-79FBA1E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&amp; MA Processes</a:t>
            </a:r>
          </a:p>
        </p:txBody>
      </p:sp>
    </p:spTree>
    <p:extLst>
      <p:ext uri="{BB962C8B-B14F-4D97-AF65-F5344CB8AC3E}">
        <p14:creationId xmlns:p14="http://schemas.microsoft.com/office/powerpoint/2010/main" val="29998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CB818-E536-4B39-A703-6296C84B46B7}"/>
              </a:ext>
            </a:extLst>
          </p:cNvPr>
          <p:cNvSpPr txBox="1"/>
          <p:nvPr/>
        </p:nvSpPr>
        <p:spPr>
          <a:xfrm>
            <a:off x="4980325" y="1308010"/>
            <a:ext cx="210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e</a:t>
            </a:r>
            <a:r>
              <a:rPr lang="en-US" baseline="-25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79386-8F08-4A05-AAF1-ECB78157735A}"/>
              </a:ext>
            </a:extLst>
          </p:cNvPr>
          <p:cNvSpPr txBox="1"/>
          <p:nvPr/>
        </p:nvSpPr>
        <p:spPr>
          <a:xfrm>
            <a:off x="3623162" y="2318967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drift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B6A8-566A-4B69-B9E1-C9971E86F88B}"/>
              </a:ext>
            </a:extLst>
          </p:cNvPr>
          <p:cNvSpPr txBox="1"/>
          <p:nvPr/>
        </p:nvSpPr>
        <p:spPr>
          <a:xfrm>
            <a:off x="5525776" y="231896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E16BD-9235-4C41-A6AA-AAF52387CE2C}"/>
              </a:ext>
            </a:extLst>
          </p:cNvPr>
          <p:cNvSpPr txBox="1"/>
          <p:nvPr/>
        </p:nvSpPr>
        <p:spPr>
          <a:xfrm>
            <a:off x="6648007" y="2305450"/>
            <a:ext cx="356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e</a:t>
            </a:r>
            <a:r>
              <a:rPr lang="en-US" baseline="-25000" dirty="0"/>
              <a:t>t</a:t>
            </a:r>
            <a:r>
              <a:rPr lang="en-US" dirty="0"/>
              <a:t> =	random “step”</a:t>
            </a:r>
          </a:p>
          <a:p>
            <a:pPr defTabSz="457200"/>
            <a:r>
              <a:rPr lang="en-US" dirty="0"/>
              <a:t>	(can be gaussian distribution 	or random unit steps, i.e. -1,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0AF32-8ACB-4F57-9D62-A43715C4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36" y="3575182"/>
            <a:ext cx="4584589" cy="2755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5BF0E-5D9D-41D5-94BD-0B77D889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4" y="3575183"/>
            <a:ext cx="4584589" cy="27556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15AA5-3456-45A2-BB14-E40A9F9FE363}"/>
              </a:ext>
            </a:extLst>
          </p:cNvPr>
          <p:cNvCxnSpPr>
            <a:cxnSpLocks/>
          </p:cNvCxnSpPr>
          <p:nvPr/>
        </p:nvCxnSpPr>
        <p:spPr>
          <a:xfrm flipV="1">
            <a:off x="4768645" y="1691148"/>
            <a:ext cx="678426" cy="6390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62F85-8368-42DC-8A94-EDE0F251BA57}"/>
              </a:ext>
            </a:extLst>
          </p:cNvPr>
          <p:cNvCxnSpPr>
            <a:cxnSpLocks/>
          </p:cNvCxnSpPr>
          <p:nvPr/>
        </p:nvCxnSpPr>
        <p:spPr>
          <a:xfrm flipV="1">
            <a:off x="5900733" y="1691526"/>
            <a:ext cx="0" cy="6387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696E4B-17DC-4A93-9579-3249CA15AE5D}"/>
              </a:ext>
            </a:extLst>
          </p:cNvPr>
          <p:cNvCxnSpPr>
            <a:cxnSpLocks/>
          </p:cNvCxnSpPr>
          <p:nvPr/>
        </p:nvCxnSpPr>
        <p:spPr>
          <a:xfrm flipH="1" flipV="1">
            <a:off x="6695768" y="1700981"/>
            <a:ext cx="471949" cy="5801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DCBB2-AB4F-4494-BE28-DA72656C91E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AR(1) process example: The Random Walk</a:t>
            </a:r>
          </a:p>
        </p:txBody>
      </p:sp>
    </p:spTree>
    <p:extLst>
      <p:ext uri="{BB962C8B-B14F-4D97-AF65-F5344CB8AC3E}">
        <p14:creationId xmlns:p14="http://schemas.microsoft.com/office/powerpoint/2010/main" val="25857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CB818-E536-4B39-A703-6296C84B46B7}"/>
              </a:ext>
            </a:extLst>
          </p:cNvPr>
          <p:cNvSpPr txBox="1"/>
          <p:nvPr/>
        </p:nvSpPr>
        <p:spPr>
          <a:xfrm>
            <a:off x="535663" y="2374115"/>
            <a:ext cx="210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e</a:t>
            </a:r>
            <a:r>
              <a:rPr lang="en-US" baseline="-25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79386-8F08-4A05-AAF1-ECB78157735A}"/>
              </a:ext>
            </a:extLst>
          </p:cNvPr>
          <p:cNvSpPr txBox="1"/>
          <p:nvPr/>
        </p:nvSpPr>
        <p:spPr>
          <a:xfrm>
            <a:off x="2740407" y="237411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B6A8-566A-4B69-B9E1-C9971E86F88B}"/>
              </a:ext>
            </a:extLst>
          </p:cNvPr>
          <p:cNvSpPr txBox="1"/>
          <p:nvPr/>
        </p:nvSpPr>
        <p:spPr>
          <a:xfrm>
            <a:off x="2740407" y="274934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DCBB2-AB4F-4494-BE28-DA72656C91E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AR(1) process example: The Random Walk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BFF148-579B-4FBA-9023-D21FF47DF8B3}"/>
              </a:ext>
            </a:extLst>
          </p:cNvPr>
          <p:cNvGrpSpPr/>
          <p:nvPr/>
        </p:nvGrpSpPr>
        <p:grpSpPr>
          <a:xfrm>
            <a:off x="4087106" y="1463422"/>
            <a:ext cx="7685139" cy="5055477"/>
            <a:chOff x="4087106" y="1463422"/>
            <a:chExt cx="7685139" cy="50554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B05F753-35EF-4F9E-9F77-4AE21498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106" y="1463422"/>
              <a:ext cx="7685139" cy="5055477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7BF703-1165-4460-B7E8-9BB8ECEC8DD4}"/>
                </a:ext>
              </a:extLst>
            </p:cNvPr>
            <p:cNvCxnSpPr>
              <a:cxnSpLocks/>
            </p:cNvCxnSpPr>
            <p:nvPr/>
          </p:nvCxnSpPr>
          <p:spPr>
            <a:xfrm>
              <a:off x="4798936" y="3842112"/>
              <a:ext cx="6843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BE08FC-1984-4C93-A781-AE47220ACCB5}"/>
              </a:ext>
            </a:extLst>
          </p:cNvPr>
          <p:cNvSpPr txBox="1"/>
          <p:nvPr/>
        </p:nvSpPr>
        <p:spPr>
          <a:xfrm>
            <a:off x="535663" y="3739322"/>
            <a:ext cx="316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The random walk can result in positive or negative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A158A-6E9C-41B6-9C31-9032ED382D64}"/>
              </a:ext>
            </a:extLst>
          </p:cNvPr>
          <p:cNvSpPr txBox="1"/>
          <p:nvPr/>
        </p:nvSpPr>
        <p:spPr>
          <a:xfrm>
            <a:off x="2740407" y="311867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-25000" dirty="0"/>
              <a:t>e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64168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BDCBB2-AB4F-4494-BE28-DA72656C91EB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Dependence on past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E6F107-2CCD-4E82-9481-92E075B468DE}"/>
                  </a:ext>
                </a:extLst>
              </p:cNvPr>
              <p:cNvSpPr txBox="1"/>
              <p:nvPr/>
            </p:nvSpPr>
            <p:spPr>
              <a:xfrm>
                <a:off x="4174859" y="4159879"/>
                <a:ext cx="5578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E6F107-2CCD-4E82-9481-92E075B4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59" y="4159879"/>
                <a:ext cx="5578514" cy="276999"/>
              </a:xfrm>
              <a:prstGeom prst="rect">
                <a:avLst/>
              </a:prstGeom>
              <a:blipFill>
                <a:blip r:embed="rId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66252-E657-4436-9309-138BE1FFB6C2}"/>
                  </a:ext>
                </a:extLst>
              </p:cNvPr>
              <p:cNvSpPr txBox="1"/>
              <p:nvPr/>
            </p:nvSpPr>
            <p:spPr>
              <a:xfrm>
                <a:off x="3914464" y="4669006"/>
                <a:ext cx="3900490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66252-E657-4436-9309-138BE1FF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64" y="4669006"/>
                <a:ext cx="3900490" cy="784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CCEBC2-394B-4E3C-9220-8F8C669FD6F1}"/>
                  </a:ext>
                </a:extLst>
              </p:cNvPr>
              <p:cNvSpPr txBox="1"/>
              <p:nvPr/>
            </p:nvSpPr>
            <p:spPr>
              <a:xfrm>
                <a:off x="3867131" y="1388904"/>
                <a:ext cx="2289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CCEBC2-394B-4E3C-9220-8F8C669F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31" y="1388904"/>
                <a:ext cx="2289601" cy="276999"/>
              </a:xfrm>
              <a:prstGeom prst="rect">
                <a:avLst/>
              </a:prstGeom>
              <a:blipFill>
                <a:blip r:embed="rId4"/>
                <a:stretch>
                  <a:fillRect l="-2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851AC62-4836-4B72-90FD-6D9E538B95A9}"/>
              </a:ext>
            </a:extLst>
          </p:cNvPr>
          <p:cNvSpPr txBox="1"/>
          <p:nvPr/>
        </p:nvSpPr>
        <p:spPr>
          <a:xfrm>
            <a:off x="2316843" y="1342737"/>
            <a:ext cx="15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AR(1) process: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AEE59-CB06-4993-AE17-4C16A323C1C9}"/>
              </a:ext>
            </a:extLst>
          </p:cNvPr>
          <p:cNvSpPr txBox="1"/>
          <p:nvPr/>
        </p:nvSpPr>
        <p:spPr>
          <a:xfrm>
            <a:off x="8393537" y="13427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eqn</a:t>
            </a:r>
            <a:r>
              <a:rPr lang="en-US" dirty="0"/>
              <a:t>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06503-9F45-4DAA-839B-035EF9B61DC9}"/>
                  </a:ext>
                </a:extLst>
              </p:cNvPr>
              <p:cNvSpPr txBox="1"/>
              <p:nvPr/>
            </p:nvSpPr>
            <p:spPr>
              <a:xfrm>
                <a:off x="3867131" y="1784146"/>
                <a:ext cx="2735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06503-9F45-4DAA-839B-035EF9B6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31" y="1784146"/>
                <a:ext cx="2735236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B30A06B-A41C-459D-AC28-3F38927EBDE8}"/>
              </a:ext>
            </a:extLst>
          </p:cNvPr>
          <p:cNvSpPr txBox="1"/>
          <p:nvPr/>
        </p:nvSpPr>
        <p:spPr>
          <a:xfrm>
            <a:off x="2576401" y="1737979"/>
            <a:ext cx="126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Backdating: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8BDDB-D482-4FE2-85B6-0F9F2C745B14}"/>
              </a:ext>
            </a:extLst>
          </p:cNvPr>
          <p:cNvSpPr txBox="1"/>
          <p:nvPr/>
        </p:nvSpPr>
        <p:spPr>
          <a:xfrm>
            <a:off x="8393537" y="1737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eqn</a:t>
            </a:r>
            <a:r>
              <a:rPr lang="en-US" dirty="0"/>
              <a:t>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E105B-D0A8-4B1F-ADF7-658E35E3AB3A}"/>
                  </a:ext>
                </a:extLst>
              </p:cNvPr>
              <p:cNvSpPr txBox="1"/>
              <p:nvPr/>
            </p:nvSpPr>
            <p:spPr>
              <a:xfrm>
                <a:off x="3867131" y="2179389"/>
                <a:ext cx="2735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E105B-D0A8-4B1F-ADF7-658E35E3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31" y="2179389"/>
                <a:ext cx="2735236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7B710E8-180E-4688-83F5-765207DF0D3A}"/>
              </a:ext>
            </a:extLst>
          </p:cNvPr>
          <p:cNvSpPr txBox="1"/>
          <p:nvPr/>
        </p:nvSpPr>
        <p:spPr>
          <a:xfrm>
            <a:off x="2022853" y="2133222"/>
            <a:ext cx="18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Backdating again: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79F2E7-1E17-4164-B7C0-50DD57119A41}"/>
              </a:ext>
            </a:extLst>
          </p:cNvPr>
          <p:cNvSpPr txBox="1"/>
          <p:nvPr/>
        </p:nvSpPr>
        <p:spPr>
          <a:xfrm>
            <a:off x="8393537" y="21332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eqn</a:t>
            </a:r>
            <a:r>
              <a:rPr lang="en-US" dirty="0"/>
              <a:t>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CAEEB3-F623-4809-A062-6D1E1D3CE2FC}"/>
                  </a:ext>
                </a:extLst>
              </p:cNvPr>
              <p:cNvSpPr txBox="1"/>
              <p:nvPr/>
            </p:nvSpPr>
            <p:spPr>
              <a:xfrm>
                <a:off x="3858339" y="2819623"/>
                <a:ext cx="3919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CAEEB3-F623-4809-A062-6D1E1D3CE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339" y="2819623"/>
                <a:ext cx="3919343" cy="276999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B9AB026-5468-4B61-BCCF-ECB9D64B9116}"/>
              </a:ext>
            </a:extLst>
          </p:cNvPr>
          <p:cNvSpPr txBox="1"/>
          <p:nvPr/>
        </p:nvSpPr>
        <p:spPr>
          <a:xfrm>
            <a:off x="772702" y="2773456"/>
            <a:ext cx="30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Substituting </a:t>
            </a:r>
            <a:r>
              <a:rPr lang="en-US" dirty="0" err="1"/>
              <a:t>eqn</a:t>
            </a:r>
            <a:r>
              <a:rPr lang="en-US" dirty="0"/>
              <a:t> 2 into </a:t>
            </a:r>
            <a:r>
              <a:rPr lang="en-US" dirty="0" err="1"/>
              <a:t>eqn</a:t>
            </a:r>
            <a:r>
              <a:rPr lang="en-US" dirty="0"/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46C103-519D-4B85-8CED-F92F2C1DBB41}"/>
                  </a:ext>
                </a:extLst>
              </p:cNvPr>
              <p:cNvSpPr txBox="1"/>
              <p:nvPr/>
            </p:nvSpPr>
            <p:spPr>
              <a:xfrm>
                <a:off x="3858339" y="3757424"/>
                <a:ext cx="5688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46C103-519D-4B85-8CED-F92F2C1D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339" y="3757424"/>
                <a:ext cx="5688673" cy="276999"/>
              </a:xfrm>
              <a:prstGeom prst="rect">
                <a:avLst/>
              </a:prstGeom>
              <a:blipFill>
                <a:blip r:embed="rId8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06EEBF9-2C0F-4DB5-B45E-5280F8F7184A}"/>
              </a:ext>
            </a:extLst>
          </p:cNvPr>
          <p:cNvSpPr txBox="1"/>
          <p:nvPr/>
        </p:nvSpPr>
        <p:spPr>
          <a:xfrm>
            <a:off x="888119" y="3711257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Substituting </a:t>
            </a:r>
            <a:r>
              <a:rPr lang="en-US" dirty="0" err="1"/>
              <a:t>eqn</a:t>
            </a:r>
            <a:r>
              <a:rPr lang="en-US" dirty="0"/>
              <a:t> 3 into </a:t>
            </a:r>
            <a:r>
              <a:rPr lang="en-US" dirty="0" err="1"/>
              <a:t>eqn</a:t>
            </a:r>
            <a:r>
              <a:rPr lang="en-US" dirty="0"/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2AF9E-43B7-4755-BCAA-2B48CFA75AEA}"/>
                  </a:ext>
                </a:extLst>
              </p:cNvPr>
              <p:cNvSpPr txBox="1"/>
              <p:nvPr/>
            </p:nvSpPr>
            <p:spPr>
              <a:xfrm>
                <a:off x="4104523" y="3208042"/>
                <a:ext cx="3846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2AF9E-43B7-4755-BCAA-2B48CFA7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23" y="3208042"/>
                <a:ext cx="3846566" cy="276999"/>
              </a:xfrm>
              <a:prstGeom prst="rect">
                <a:avLst/>
              </a:prstGeom>
              <a:blipFill>
                <a:blip r:embed="rId9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05F6A6E-EAC2-4016-A6DB-3BE7348C8D83}"/>
              </a:ext>
            </a:extLst>
          </p:cNvPr>
          <p:cNvSpPr txBox="1"/>
          <p:nvPr/>
        </p:nvSpPr>
        <p:spPr>
          <a:xfrm>
            <a:off x="8393537" y="316187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eqn</a:t>
            </a:r>
            <a:r>
              <a:rPr lang="en-US" dirty="0"/>
              <a:t>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0470-2E10-487D-9AD5-5B819302BDEE}"/>
              </a:ext>
            </a:extLst>
          </p:cNvPr>
          <p:cNvSpPr txBox="1"/>
          <p:nvPr/>
        </p:nvSpPr>
        <p:spPr>
          <a:xfrm>
            <a:off x="8393537" y="4936589"/>
            <a:ext cx="299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k = number of lags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53D52-886B-4DB0-B98B-599440166617}"/>
                  </a:ext>
                </a:extLst>
              </p:cNvPr>
              <p:cNvSpPr txBox="1"/>
              <p:nvPr/>
            </p:nvSpPr>
            <p:spPr>
              <a:xfrm>
                <a:off x="4256088" y="5609952"/>
                <a:ext cx="2101537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853D52-886B-4DB0-B98B-59944016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8" y="5609952"/>
                <a:ext cx="2101537" cy="784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310B6B-3D45-447F-A741-0F0AD89E2446}"/>
              </a:ext>
            </a:extLst>
          </p:cNvPr>
          <p:cNvSpPr txBox="1"/>
          <p:nvPr/>
        </p:nvSpPr>
        <p:spPr>
          <a:xfrm>
            <a:off x="6725935" y="5817669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|a</a:t>
            </a:r>
            <a:r>
              <a:rPr lang="en-US" baseline="-25000" dirty="0"/>
              <a:t>1</a:t>
            </a:r>
            <a:r>
              <a:rPr lang="en-US" dirty="0"/>
              <a:t>| &lt;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E8767-E292-4C5F-AFC1-403794DA1EDA}"/>
              </a:ext>
            </a:extLst>
          </p:cNvPr>
          <p:cNvSpPr txBox="1"/>
          <p:nvPr/>
        </p:nvSpPr>
        <p:spPr>
          <a:xfrm>
            <a:off x="1459350" y="5845377"/>
            <a:ext cx="238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Note the Taylor Series:</a:t>
            </a:r>
          </a:p>
        </p:txBody>
      </p:sp>
    </p:spTree>
    <p:extLst>
      <p:ext uri="{BB962C8B-B14F-4D97-AF65-F5344CB8AC3E}">
        <p14:creationId xmlns:p14="http://schemas.microsoft.com/office/powerpoint/2010/main" val="79066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D6EC2B-D9D3-43DE-957C-3E325D126997}"/>
              </a:ext>
            </a:extLst>
          </p:cNvPr>
          <p:cNvSpPr txBox="1"/>
          <p:nvPr/>
        </p:nvSpPr>
        <p:spPr>
          <a:xfrm>
            <a:off x="7499886" y="1040695"/>
            <a:ext cx="28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 (MA)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09139-41F0-4B44-BE9A-E629E7D618C0}"/>
              </a:ext>
            </a:extLst>
          </p:cNvPr>
          <p:cNvSpPr txBox="1"/>
          <p:nvPr/>
        </p:nvSpPr>
        <p:spPr>
          <a:xfrm>
            <a:off x="7335931" y="2292599"/>
            <a:ext cx="31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 + e</a:t>
            </a:r>
            <a:r>
              <a:rPr lang="en-US" baseline="-25000" dirty="0"/>
              <a:t>t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e</a:t>
            </a:r>
            <a:r>
              <a:rPr lang="en-US" baseline="-25000" dirty="0"/>
              <a:t>t-1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e</a:t>
            </a:r>
            <a:r>
              <a:rPr lang="en-US" baseline="-25000" dirty="0"/>
              <a:t>t-2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q</a:t>
            </a:r>
            <a:r>
              <a:rPr lang="en-US" dirty="0" err="1"/>
              <a:t>e</a:t>
            </a:r>
            <a:r>
              <a:rPr lang="en-US" baseline="-25000" dirty="0" err="1"/>
              <a:t>t</a:t>
            </a:r>
            <a:r>
              <a:rPr lang="en-US" baseline="-25000" dirty="0"/>
              <a:t>-q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B75AB-1B3D-49BD-857C-BF0DB17B2B70}"/>
              </a:ext>
            </a:extLst>
          </p:cNvPr>
          <p:cNvSpPr txBox="1"/>
          <p:nvPr/>
        </p:nvSpPr>
        <p:spPr>
          <a:xfrm>
            <a:off x="7197139" y="2815451"/>
            <a:ext cx="359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 is dependent on current and past error values (plus the series mean)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0B26B-4C19-4335-BF91-7A058D620338}"/>
              </a:ext>
            </a:extLst>
          </p:cNvPr>
          <p:cNvSpPr txBox="1"/>
          <p:nvPr/>
        </p:nvSpPr>
        <p:spPr>
          <a:xfrm>
            <a:off x="7335515" y="3466083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MA(1) model: 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 + e</a:t>
            </a:r>
            <a:r>
              <a:rPr lang="en-US" baseline="-25000" dirty="0"/>
              <a:t>t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e</a:t>
            </a:r>
            <a:r>
              <a:rPr lang="en-US" baseline="-25000" dirty="0"/>
              <a:t>t-1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A9151-91A1-425F-8B8E-F3AC7EDD632C}"/>
                  </a:ext>
                </a:extLst>
              </p:cNvPr>
              <p:cNvSpPr txBox="1"/>
              <p:nvPr/>
            </p:nvSpPr>
            <p:spPr>
              <a:xfrm>
                <a:off x="7716516" y="1488447"/>
                <a:ext cx="243823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A9151-91A1-425F-8B8E-F3AC7ED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516" y="1488447"/>
                <a:ext cx="243823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62B7162-19B7-43C4-847B-98615AF19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857095"/>
              </p:ext>
            </p:extLst>
          </p:nvPr>
        </p:nvGraphicFramePr>
        <p:xfrm>
          <a:off x="6649632" y="4001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2B7162-19B7-43C4-847B-98615AF19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933460"/>
              </p:ext>
            </p:extLst>
          </p:nvPr>
        </p:nvGraphicFramePr>
        <p:xfrm>
          <a:off x="6649632" y="4001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99753B-46A4-4906-B2FF-497B4B7A75F1}"/>
              </a:ext>
            </a:extLst>
          </p:cNvPr>
          <p:cNvSpPr/>
          <p:nvPr/>
        </p:nvSpPr>
        <p:spPr>
          <a:xfrm>
            <a:off x="401914" y="18309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Brownlee, p. 200: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autoregression</a:t>
            </a:r>
            <a:r>
              <a:rPr lang="en-US" dirty="0"/>
              <a:t> of the residual error time series is called a Moving Average (MA)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confusing because it has nothing to do with the moving average smoothing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it as the sibling to the autoregressive (AR) process, except on lagged residual error rather than lagged raw observations.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E3D1E-3922-458E-953C-52D9E1120588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Moving Average (MA) model</a:t>
            </a:r>
          </a:p>
        </p:txBody>
      </p:sp>
    </p:spTree>
    <p:extLst>
      <p:ext uri="{BB962C8B-B14F-4D97-AF65-F5344CB8AC3E}">
        <p14:creationId xmlns:p14="http://schemas.microsoft.com/office/powerpoint/2010/main" val="55251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D4581F-3226-4BA2-AB98-2E1FB3A6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74" y="2121404"/>
            <a:ext cx="4560203" cy="281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A3CAB8-542A-43EE-89B4-3670CF5B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88" y="2121404"/>
            <a:ext cx="4560203" cy="281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3CF050-1324-459A-AA7A-F53EDDE65826}"/>
              </a:ext>
            </a:extLst>
          </p:cNvPr>
          <p:cNvSpPr txBox="1"/>
          <p:nvPr/>
        </p:nvSpPr>
        <p:spPr>
          <a:xfrm>
            <a:off x="1482571" y="5129159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Turning on higher order q terms tends to drag out, and increase, the effect of the immediate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8BC29-1E8B-415F-8E2A-891EBB758D39}"/>
              </a:ext>
            </a:extLst>
          </p:cNvPr>
          <p:cNvSpPr txBox="1"/>
          <p:nvPr/>
        </p:nvSpPr>
        <p:spPr>
          <a:xfrm>
            <a:off x="4485642" y="212140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/>
              <a:t>, b</a:t>
            </a:r>
            <a:r>
              <a:rPr lang="en-US" sz="1400" baseline="-25000" dirty="0"/>
              <a:t>2</a:t>
            </a:r>
            <a:r>
              <a:rPr lang="en-US" sz="1400" dirty="0"/>
              <a:t>, b</a:t>
            </a:r>
            <a:r>
              <a:rPr lang="en-US" sz="1400" baseline="-25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A81F3-0F68-419C-A94A-A0ADC9E6DCA3}"/>
              </a:ext>
            </a:extLst>
          </p:cNvPr>
          <p:cNvSpPr txBox="1"/>
          <p:nvPr/>
        </p:nvSpPr>
        <p:spPr>
          <a:xfrm>
            <a:off x="6730753" y="5129159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 effect of an exogenous shock does not persist as it does in the AR model.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16183-4F17-4813-896D-CC7D9A728853}"/>
              </a:ext>
            </a:extLst>
          </p:cNvPr>
          <p:cNvSpPr txBox="1"/>
          <p:nvPr/>
        </p:nvSpPr>
        <p:spPr>
          <a:xfrm>
            <a:off x="4699263" y="1360444"/>
            <a:ext cx="31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 + e</a:t>
            </a:r>
            <a:r>
              <a:rPr lang="en-US" baseline="-25000" dirty="0"/>
              <a:t>t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e</a:t>
            </a:r>
            <a:r>
              <a:rPr lang="en-US" baseline="-25000" dirty="0"/>
              <a:t>t-1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e</a:t>
            </a:r>
            <a:r>
              <a:rPr lang="en-US" baseline="-25000" dirty="0"/>
              <a:t>t-2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q</a:t>
            </a:r>
            <a:r>
              <a:rPr lang="en-US" dirty="0" err="1"/>
              <a:t>e</a:t>
            </a:r>
            <a:r>
              <a:rPr lang="en-US" baseline="-25000" dirty="0" err="1"/>
              <a:t>t</a:t>
            </a:r>
            <a:r>
              <a:rPr lang="en-US" baseline="-25000" dirty="0"/>
              <a:t>-q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EBB20-9C46-468B-BC37-C38D53314E19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Moving Average (MA) model</a:t>
            </a:r>
          </a:p>
        </p:txBody>
      </p:sp>
    </p:spTree>
    <p:extLst>
      <p:ext uri="{BB962C8B-B14F-4D97-AF65-F5344CB8AC3E}">
        <p14:creationId xmlns:p14="http://schemas.microsoft.com/office/powerpoint/2010/main" val="32561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44497E-D2AA-4575-A42A-698286D86F65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ARMA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1BD2-092A-4608-AA2B-4148AF967044}"/>
                  </a:ext>
                </a:extLst>
              </p:cNvPr>
              <p:cNvSpPr txBox="1"/>
              <p:nvPr/>
            </p:nvSpPr>
            <p:spPr>
              <a:xfrm>
                <a:off x="5243944" y="4312060"/>
                <a:ext cx="38173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1BD2-092A-4608-AA2B-4148AF96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44" y="4312060"/>
                <a:ext cx="38173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F18E5C-1E5E-4DEB-9E54-59063F5BBA85}"/>
              </a:ext>
            </a:extLst>
          </p:cNvPr>
          <p:cNvSpPr txBox="1"/>
          <p:nvPr/>
        </p:nvSpPr>
        <p:spPr>
          <a:xfrm>
            <a:off x="3056258" y="450551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03B3A-4FB4-4262-89CF-AB8ADDF2188E}"/>
                  </a:ext>
                </a:extLst>
              </p:cNvPr>
              <p:cNvSpPr txBox="1"/>
              <p:nvPr/>
            </p:nvSpPr>
            <p:spPr>
              <a:xfrm>
                <a:off x="5243944" y="3107289"/>
                <a:ext cx="243823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03B3A-4FB4-4262-89CF-AB8ADDF2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44" y="3107289"/>
                <a:ext cx="243823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031ABF-E4A8-4457-A276-F85DC5188DC5}"/>
                  </a:ext>
                </a:extLst>
              </p:cNvPr>
              <p:cNvSpPr txBox="1"/>
              <p:nvPr/>
            </p:nvSpPr>
            <p:spPr>
              <a:xfrm>
                <a:off x="5243944" y="1913507"/>
                <a:ext cx="254294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031ABF-E4A8-4457-A276-F85DC51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44" y="1913507"/>
                <a:ext cx="254294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AD36D6-67E0-4505-A26A-3B15AD24EDC1}"/>
              </a:ext>
            </a:extLst>
          </p:cNvPr>
          <p:cNvSpPr txBox="1"/>
          <p:nvPr/>
        </p:nvSpPr>
        <p:spPr>
          <a:xfrm>
            <a:off x="3056258" y="330073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MA(q) model: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CB87C-9826-4249-8657-BCB652E2285A}"/>
              </a:ext>
            </a:extLst>
          </p:cNvPr>
          <p:cNvSpPr txBox="1"/>
          <p:nvPr/>
        </p:nvSpPr>
        <p:spPr>
          <a:xfrm>
            <a:off x="3056258" y="21069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AR(p) model:</a:t>
            </a:r>
          </a:p>
        </p:txBody>
      </p:sp>
    </p:spTree>
    <p:extLst>
      <p:ext uri="{BB962C8B-B14F-4D97-AF65-F5344CB8AC3E}">
        <p14:creationId xmlns:p14="http://schemas.microsoft.com/office/powerpoint/2010/main" val="16331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51E45C-878F-4E2E-860D-C8BC9A103029}"/>
              </a:ext>
            </a:extLst>
          </p:cNvPr>
          <p:cNvSpPr/>
          <p:nvPr/>
        </p:nvSpPr>
        <p:spPr>
          <a:xfrm>
            <a:off x="333580" y="185077"/>
            <a:ext cx="10173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Methods by which to simulate an ARMA series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901F8A-198F-4F86-8EFD-1AAEDDE11130}"/>
              </a:ext>
            </a:extLst>
          </p:cNvPr>
          <p:cNvGrpSpPr/>
          <p:nvPr/>
        </p:nvGrpSpPr>
        <p:grpSpPr>
          <a:xfrm>
            <a:off x="655644" y="901938"/>
            <a:ext cx="4391526" cy="5770985"/>
            <a:chOff x="523758" y="-114274"/>
            <a:chExt cx="4660019" cy="61238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80BB9A-AC96-4986-B151-390BF23CC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" t="15513" r="61346" b="19358"/>
            <a:stretch/>
          </p:blipFill>
          <p:spPr>
            <a:xfrm>
              <a:off x="541438" y="-114274"/>
              <a:ext cx="4642339" cy="446649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3615BC-24E5-4449-AAC8-44B0EFD7D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3" t="30000" r="61346" b="43718"/>
            <a:stretch/>
          </p:blipFill>
          <p:spPr>
            <a:xfrm>
              <a:off x="523758" y="4207120"/>
              <a:ext cx="4659923" cy="180242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61D3143-F767-4FFC-8E60-14B5DDBD7884}"/>
              </a:ext>
            </a:extLst>
          </p:cNvPr>
          <p:cNvSpPr/>
          <p:nvPr/>
        </p:nvSpPr>
        <p:spPr>
          <a:xfrm>
            <a:off x="2172548" y="3505660"/>
            <a:ext cx="5567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White noise generator first introduced in Brownlee Ch. 10.4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 = list() and </a:t>
            </a:r>
            <a:r>
              <a:rPr lang="en-US" sz="1600" dirty="0" err="1">
                <a:solidFill>
                  <a:srgbClr val="FF0000"/>
                </a:solidFill>
              </a:rPr>
              <a:t>x.append</a:t>
            </a:r>
            <a:r>
              <a:rPr lang="en-US" sz="1600" dirty="0">
                <a:solidFill>
                  <a:srgbClr val="FF0000"/>
                </a:solidFill>
              </a:rPr>
              <a:t>(value) first introduced in Brownlee Ch. 9.6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34971-E781-43D4-BD33-DF237492CA4E}"/>
              </a:ext>
            </a:extLst>
          </p:cNvPr>
          <p:cNvSpPr/>
          <p:nvPr/>
        </p:nvSpPr>
        <p:spPr>
          <a:xfrm>
            <a:off x="3993348" y="5331684"/>
            <a:ext cx="1668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Alternate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B3223-B96B-418E-8512-11A92C63B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955" y="1243503"/>
            <a:ext cx="3440799" cy="23183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620BFA-DE10-4E68-85CA-A56B7F29B5DD}"/>
              </a:ext>
            </a:extLst>
          </p:cNvPr>
          <p:cNvSpPr/>
          <p:nvPr/>
        </p:nvSpPr>
        <p:spPr>
          <a:xfrm>
            <a:off x="10003360" y="1243503"/>
            <a:ext cx="881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0   0.000000</a:t>
            </a:r>
          </a:p>
          <a:p>
            <a:r>
              <a:rPr lang="en-US" sz="800" dirty="0"/>
              <a:t>1   0.000000</a:t>
            </a:r>
          </a:p>
          <a:p>
            <a:r>
              <a:rPr lang="en-US" sz="800" dirty="0"/>
              <a:t>2   0.000000</a:t>
            </a:r>
          </a:p>
          <a:p>
            <a:r>
              <a:rPr lang="en-US" sz="800" dirty="0"/>
              <a:t>3   0.145425</a:t>
            </a:r>
          </a:p>
          <a:p>
            <a:r>
              <a:rPr lang="en-US" sz="800" dirty="0"/>
              <a:t>4   0.935497</a:t>
            </a:r>
          </a:p>
          <a:p>
            <a:r>
              <a:rPr lang="en-US" sz="800" dirty="0"/>
              <a:t>5   0.569157</a:t>
            </a:r>
          </a:p>
          <a:p>
            <a:r>
              <a:rPr lang="en-US" sz="800" dirty="0"/>
              <a:t>6   1.513351</a:t>
            </a:r>
          </a:p>
          <a:p>
            <a:r>
              <a:rPr lang="en-US" sz="800" dirty="0"/>
              <a:t>7   0.940826</a:t>
            </a:r>
          </a:p>
          <a:p>
            <a:r>
              <a:rPr lang="en-US" sz="800" dirty="0"/>
              <a:t>8   0.409831</a:t>
            </a:r>
          </a:p>
          <a:p>
            <a:r>
              <a:rPr lang="en-US" sz="800" dirty="0"/>
              <a:t>9   0.121435</a:t>
            </a:r>
          </a:p>
          <a:p>
            <a:r>
              <a:rPr lang="en-US" sz="800" dirty="0"/>
              <a:t>10  0.012752</a:t>
            </a:r>
          </a:p>
          <a:p>
            <a:r>
              <a:rPr lang="en-US" sz="800" dirty="0"/>
              <a:t>11 -1.157428</a:t>
            </a:r>
          </a:p>
          <a:p>
            <a:r>
              <a:rPr lang="en-US" sz="800" dirty="0"/>
              <a:t>12 -1.679176</a:t>
            </a:r>
          </a:p>
          <a:p>
            <a:r>
              <a:rPr lang="en-US" sz="800" dirty="0"/>
              <a:t>13 -1.471900</a:t>
            </a:r>
          </a:p>
          <a:p>
            <a:r>
              <a:rPr lang="en-US" sz="800" dirty="0"/>
              <a:t>14  0.706878</a:t>
            </a:r>
          </a:p>
          <a:p>
            <a:r>
              <a:rPr lang="en-US" sz="800" dirty="0"/>
              <a:t>15  0.608007</a:t>
            </a:r>
          </a:p>
          <a:p>
            <a:r>
              <a:rPr lang="en-US" sz="800" dirty="0"/>
              <a:t>16 -0.322488</a:t>
            </a:r>
          </a:p>
          <a:p>
            <a:r>
              <a:rPr lang="en-US" sz="800" dirty="0"/>
              <a:t>17 -1.858313</a:t>
            </a:r>
          </a:p>
          <a:p>
            <a:r>
              <a:rPr lang="en-US" sz="800" dirty="0"/>
              <a:t>18 -2.991274</a:t>
            </a:r>
          </a:p>
          <a:p>
            <a:r>
              <a:rPr lang="en-US" sz="800" dirty="0"/>
              <a:t>19 -2.240464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5CB20E-FD21-4B21-A6E2-95147B6B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55" y="4222186"/>
            <a:ext cx="3440799" cy="23183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F0AF20-93D7-47FA-880A-249A9C2E857B}"/>
              </a:ext>
            </a:extLst>
          </p:cNvPr>
          <p:cNvSpPr/>
          <p:nvPr/>
        </p:nvSpPr>
        <p:spPr>
          <a:xfrm>
            <a:off x="10003360" y="4118378"/>
            <a:ext cx="9437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0   0.000000</a:t>
            </a:r>
          </a:p>
          <a:p>
            <a:r>
              <a:rPr lang="en-US" sz="800" dirty="0"/>
              <a:t>1   0.000000</a:t>
            </a:r>
          </a:p>
          <a:p>
            <a:r>
              <a:rPr lang="en-US" sz="800" dirty="0"/>
              <a:t>2   0.000000</a:t>
            </a:r>
          </a:p>
          <a:p>
            <a:r>
              <a:rPr lang="en-US" sz="800" dirty="0"/>
              <a:t>3  -0.794418</a:t>
            </a:r>
          </a:p>
          <a:p>
            <a:r>
              <a:rPr lang="en-US" sz="800" dirty="0"/>
              <a:t>4   0.892467</a:t>
            </a:r>
          </a:p>
          <a:p>
            <a:r>
              <a:rPr lang="en-US" sz="800" dirty="0"/>
              <a:t>5   3.268146</a:t>
            </a:r>
          </a:p>
          <a:p>
            <a:r>
              <a:rPr lang="en-US" sz="800" dirty="0"/>
              <a:t>6  -0.512865</a:t>
            </a:r>
          </a:p>
          <a:p>
            <a:r>
              <a:rPr lang="en-US" sz="800" dirty="0"/>
              <a:t>7  -0.773048</a:t>
            </a:r>
          </a:p>
          <a:p>
            <a:r>
              <a:rPr lang="en-US" sz="800" dirty="0"/>
              <a:t>8   1.986505</a:t>
            </a:r>
          </a:p>
          <a:p>
            <a:r>
              <a:rPr lang="en-US" sz="800" dirty="0"/>
              <a:t>9   0.106711</a:t>
            </a:r>
          </a:p>
          <a:p>
            <a:r>
              <a:rPr lang="en-US" sz="800" dirty="0"/>
              <a:t>10 -1.130031</a:t>
            </a:r>
          </a:p>
          <a:p>
            <a:r>
              <a:rPr lang="en-US" sz="800" dirty="0"/>
              <a:t>11 -1.998328</a:t>
            </a:r>
          </a:p>
          <a:p>
            <a:r>
              <a:rPr lang="en-US" sz="800" dirty="0"/>
              <a:t>12 -2.063573</a:t>
            </a:r>
          </a:p>
          <a:p>
            <a:r>
              <a:rPr lang="en-US" sz="800" dirty="0"/>
              <a:t>13 -1.153034</a:t>
            </a:r>
          </a:p>
          <a:p>
            <a:r>
              <a:rPr lang="en-US" sz="800" dirty="0"/>
              <a:t>14 -1.198421</a:t>
            </a:r>
          </a:p>
          <a:p>
            <a:r>
              <a:rPr lang="en-US" sz="800" dirty="0"/>
              <a:t>15 -1.070876</a:t>
            </a:r>
          </a:p>
          <a:p>
            <a:r>
              <a:rPr lang="en-US" sz="800" dirty="0"/>
              <a:t>16 -0.834856</a:t>
            </a:r>
          </a:p>
          <a:p>
            <a:r>
              <a:rPr lang="en-US" sz="800" dirty="0"/>
              <a:t>17 -0.911171</a:t>
            </a:r>
          </a:p>
          <a:p>
            <a:r>
              <a:rPr lang="en-US" sz="800" dirty="0"/>
              <a:t>18 -0.948963</a:t>
            </a:r>
          </a:p>
          <a:p>
            <a:r>
              <a:rPr lang="en-US" sz="800" dirty="0"/>
              <a:t>19 -0.611806</a:t>
            </a:r>
          </a:p>
        </p:txBody>
      </p:sp>
    </p:spTree>
    <p:extLst>
      <p:ext uri="{BB962C8B-B14F-4D97-AF65-F5344CB8AC3E}">
        <p14:creationId xmlns:p14="http://schemas.microsoft.com/office/powerpoint/2010/main" val="12124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44497E-D2AA-4575-A42A-698286D86F65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Lag Operator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1BD2-092A-4608-AA2B-4148AF967044}"/>
                  </a:ext>
                </a:extLst>
              </p:cNvPr>
              <p:cNvSpPr txBox="1"/>
              <p:nvPr/>
            </p:nvSpPr>
            <p:spPr>
              <a:xfrm>
                <a:off x="5844606" y="3745046"/>
                <a:ext cx="38173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1BD2-092A-4608-AA2B-4148AF96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06" y="3745046"/>
                <a:ext cx="38173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F18E5C-1E5E-4DEB-9E54-59063F5BBA85}"/>
              </a:ext>
            </a:extLst>
          </p:cNvPr>
          <p:cNvSpPr txBox="1"/>
          <p:nvPr/>
        </p:nvSpPr>
        <p:spPr>
          <a:xfrm>
            <a:off x="3917475" y="393849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B0234-53A6-4126-BBB6-440C1C57838F}"/>
                  </a:ext>
                </a:extLst>
              </p:cNvPr>
              <p:cNvSpPr txBox="1"/>
              <p:nvPr/>
            </p:nvSpPr>
            <p:spPr>
              <a:xfrm>
                <a:off x="5844606" y="4922503"/>
                <a:ext cx="377212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B0234-53A6-4126-BBB6-440C1C57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06" y="4922503"/>
                <a:ext cx="377212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29F4CF-5FE3-4AE0-8811-6EF6202F0723}"/>
                  </a:ext>
                </a:extLst>
              </p:cNvPr>
              <p:cNvSpPr/>
              <p:nvPr/>
            </p:nvSpPr>
            <p:spPr>
              <a:xfrm>
                <a:off x="3126187" y="2210066"/>
                <a:ext cx="1397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29F4CF-5FE3-4AE0-8811-6EF6202F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87" y="2210066"/>
                <a:ext cx="139730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9136AF-D03C-4EB9-A021-140456012002}"/>
                  </a:ext>
                </a:extLst>
              </p:cNvPr>
              <p:cNvSpPr/>
              <p:nvPr/>
            </p:nvSpPr>
            <p:spPr>
              <a:xfrm>
                <a:off x="3173219" y="1643374"/>
                <a:ext cx="1303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9136AF-D03C-4EB9-A021-140456012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19" y="1643374"/>
                <a:ext cx="130324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0533B0-3819-4A8F-AE83-49E291397B79}"/>
                  </a:ext>
                </a:extLst>
              </p:cNvPr>
              <p:cNvSpPr/>
              <p:nvPr/>
            </p:nvSpPr>
            <p:spPr>
              <a:xfrm>
                <a:off x="3112081" y="2776758"/>
                <a:ext cx="1425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0533B0-3819-4A8F-AE83-49E291397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81" y="2776758"/>
                <a:ext cx="142551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4FD8A-5AE8-467D-8C4A-A3EB8CC890B3}"/>
              </a:ext>
            </a:extLst>
          </p:cNvPr>
          <p:cNvCxnSpPr>
            <a:cxnSpLocks/>
          </p:cNvCxnSpPr>
          <p:nvPr/>
        </p:nvCxnSpPr>
        <p:spPr>
          <a:xfrm>
            <a:off x="7491846" y="4307829"/>
            <a:ext cx="415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0BEDE-E010-4B3A-92D6-1516146F9097}"/>
              </a:ext>
            </a:extLst>
          </p:cNvPr>
          <p:cNvCxnSpPr>
            <a:cxnSpLocks/>
          </p:cNvCxnSpPr>
          <p:nvPr/>
        </p:nvCxnSpPr>
        <p:spPr>
          <a:xfrm>
            <a:off x="9195998" y="4307829"/>
            <a:ext cx="3650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0C2382-A2B4-4911-A57F-4489276C3CA1}"/>
              </a:ext>
            </a:extLst>
          </p:cNvPr>
          <p:cNvCxnSpPr/>
          <p:nvPr/>
        </p:nvCxnSpPr>
        <p:spPr>
          <a:xfrm flipH="1">
            <a:off x="7690085" y="4392447"/>
            <a:ext cx="0" cy="6923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D031B9-0D80-46B2-BEE4-CD1E57740F48}"/>
              </a:ext>
            </a:extLst>
          </p:cNvPr>
          <p:cNvCxnSpPr>
            <a:cxnSpLocks/>
          </p:cNvCxnSpPr>
          <p:nvPr/>
        </p:nvCxnSpPr>
        <p:spPr>
          <a:xfrm>
            <a:off x="7490521" y="5468703"/>
            <a:ext cx="415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E596B0-FFED-49B9-A8F7-3189DD902859}"/>
              </a:ext>
            </a:extLst>
          </p:cNvPr>
          <p:cNvCxnSpPr>
            <a:cxnSpLocks/>
          </p:cNvCxnSpPr>
          <p:nvPr/>
        </p:nvCxnSpPr>
        <p:spPr>
          <a:xfrm>
            <a:off x="9145198" y="5468703"/>
            <a:ext cx="3650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45A46-58C3-4EE2-80CB-D230A5DF1282}"/>
              </a:ext>
            </a:extLst>
          </p:cNvPr>
          <p:cNvCxnSpPr/>
          <p:nvPr/>
        </p:nvCxnSpPr>
        <p:spPr>
          <a:xfrm flipH="1">
            <a:off x="9338776" y="4392447"/>
            <a:ext cx="0" cy="6923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A05255-06CE-4F7E-945D-DC67F05DEBC9}"/>
              </a:ext>
            </a:extLst>
          </p:cNvPr>
          <p:cNvSpPr txBox="1"/>
          <p:nvPr/>
        </p:nvSpPr>
        <p:spPr>
          <a:xfrm>
            <a:off x="2255417" y="3923708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8A651-2242-4C5F-9F79-C7F317E1EA34}"/>
              </a:ext>
            </a:extLst>
          </p:cNvPr>
          <p:cNvSpPr txBox="1"/>
          <p:nvPr/>
        </p:nvSpPr>
        <p:spPr>
          <a:xfrm>
            <a:off x="5344355" y="2085170"/>
            <a:ext cx="409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lag operator (L) is sometimes expressed as the “backshift” operator (B)</a:t>
            </a:r>
          </a:p>
        </p:txBody>
      </p:sp>
    </p:spTree>
    <p:extLst>
      <p:ext uri="{BB962C8B-B14F-4D97-AF65-F5344CB8AC3E}">
        <p14:creationId xmlns:p14="http://schemas.microsoft.com/office/powerpoint/2010/main" val="423267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C97FEF-E93D-4D7F-B718-7568F94F2070}"/>
              </a:ext>
            </a:extLst>
          </p:cNvPr>
          <p:cNvSpPr txBox="1"/>
          <p:nvPr/>
        </p:nvSpPr>
        <p:spPr>
          <a:xfrm>
            <a:off x="7908720" y="3460894"/>
            <a:ext cx="27714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 – L)(1 – L)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endParaRPr lang="en-US" sz="2400" baseline="-25000" dirty="0"/>
          </a:p>
          <a:p>
            <a:r>
              <a:rPr lang="en-US" sz="2400" dirty="0"/>
              <a:t>(1 – L)(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– y</a:t>
            </a:r>
            <a:r>
              <a:rPr lang="en-US" sz="2400" baseline="-25000" dirty="0"/>
              <a:t>t-1</a:t>
            </a:r>
            <a:r>
              <a:rPr lang="en-US" sz="2400" dirty="0"/>
              <a:t>)</a:t>
            </a:r>
            <a:endParaRPr lang="en-US" sz="2400" baseline="-25000" dirty="0"/>
          </a:p>
          <a:p>
            <a:r>
              <a:rPr lang="en-US" sz="2400" dirty="0"/>
              <a:t>(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– y</a:t>
            </a:r>
            <a:r>
              <a:rPr lang="en-US" sz="2400" baseline="-25000" dirty="0"/>
              <a:t>t-1</a:t>
            </a:r>
            <a:r>
              <a:rPr lang="en-US" sz="2400" dirty="0"/>
              <a:t>) – (y</a:t>
            </a:r>
            <a:r>
              <a:rPr lang="en-US" sz="2400" baseline="-25000" dirty="0"/>
              <a:t>t-1</a:t>
            </a:r>
            <a:r>
              <a:rPr lang="en-US" sz="2400" dirty="0"/>
              <a:t> – y</a:t>
            </a:r>
            <a:r>
              <a:rPr lang="en-US" sz="2400" baseline="-25000" dirty="0"/>
              <a:t>t-2</a:t>
            </a:r>
            <a:r>
              <a:rPr lang="en-US" sz="2400" dirty="0"/>
              <a:t>)</a:t>
            </a:r>
            <a:endParaRPr lang="en-US" sz="2400" baseline="-25000" dirty="0"/>
          </a:p>
          <a:p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– 2y</a:t>
            </a:r>
            <a:r>
              <a:rPr lang="en-US" sz="2400" baseline="-25000" dirty="0"/>
              <a:t>t-1</a:t>
            </a:r>
            <a:r>
              <a:rPr lang="en-US" sz="2400" dirty="0"/>
              <a:t> + y</a:t>
            </a:r>
            <a:r>
              <a:rPr lang="en-US" sz="2400" baseline="-25000" dirty="0"/>
              <a:t>t-2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A3F97-34DE-4B2B-92D3-C016BCDF29B5}"/>
              </a:ext>
            </a:extLst>
          </p:cNvPr>
          <p:cNvSpPr txBox="1"/>
          <p:nvPr/>
        </p:nvSpPr>
        <p:spPr>
          <a:xfrm>
            <a:off x="6546011" y="3460894"/>
            <a:ext cx="148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 – L)</a:t>
            </a:r>
            <a:r>
              <a:rPr lang="en-US" sz="2400" baseline="30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t</a:t>
            </a:r>
            <a:r>
              <a:rPr lang="en-US" sz="2400" dirty="0"/>
              <a:t> =</a:t>
            </a:r>
            <a:endParaRPr lang="en-US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248F-69F1-44D2-A35A-57570AE1A1FF}"/>
              </a:ext>
            </a:extLst>
          </p:cNvPr>
          <p:cNvSpPr txBox="1"/>
          <p:nvPr/>
        </p:nvSpPr>
        <p:spPr>
          <a:xfrm>
            <a:off x="6546011" y="2720134"/>
            <a:ext cx="24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 – L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= 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– y</a:t>
            </a:r>
            <a:r>
              <a:rPr lang="en-US" sz="2400" baseline="-25000" dirty="0"/>
              <a:t>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08A41-0FCD-4F27-B57E-525431A5572C}"/>
              </a:ext>
            </a:extLst>
          </p:cNvPr>
          <p:cNvSpPr/>
          <p:nvPr/>
        </p:nvSpPr>
        <p:spPr>
          <a:xfrm>
            <a:off x="333580" y="185077"/>
            <a:ext cx="10079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Lag Operator 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C4838-3988-456B-B25A-2A76DD89129E}"/>
              </a:ext>
            </a:extLst>
          </p:cNvPr>
          <p:cNvSpPr txBox="1"/>
          <p:nvPr/>
        </p:nvSpPr>
        <p:spPr>
          <a:xfrm>
            <a:off x="1438186" y="3089991"/>
            <a:ext cx="426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careful, note the difference!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DBE803-D059-4B9A-A3A9-6E162CA6C91F}"/>
              </a:ext>
            </a:extLst>
          </p:cNvPr>
          <p:cNvCxnSpPr>
            <a:cxnSpLocks/>
          </p:cNvCxnSpPr>
          <p:nvPr/>
        </p:nvCxnSpPr>
        <p:spPr>
          <a:xfrm flipV="1">
            <a:off x="5529013" y="2998706"/>
            <a:ext cx="965043" cy="271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CFDABB-EB00-4149-AA2E-21E7C8D2592C}"/>
              </a:ext>
            </a:extLst>
          </p:cNvPr>
          <p:cNvCxnSpPr>
            <a:cxnSpLocks/>
          </p:cNvCxnSpPr>
          <p:nvPr/>
        </p:nvCxnSpPr>
        <p:spPr>
          <a:xfrm>
            <a:off x="5519554" y="3386433"/>
            <a:ext cx="974502" cy="257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2E9451-62C8-4611-8EB1-E711D3DF19CE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Lag Operator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E386C-E3F5-45D4-A604-B5B3B6CD7810}"/>
                  </a:ext>
                </a:extLst>
              </p:cNvPr>
              <p:cNvSpPr txBox="1"/>
              <p:nvPr/>
            </p:nvSpPr>
            <p:spPr>
              <a:xfrm>
                <a:off x="7651055" y="1385252"/>
                <a:ext cx="318131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E386C-E3F5-45D4-A604-B5B3B6CD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55" y="1385252"/>
                <a:ext cx="318131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F43847-E97D-44D2-AA11-95C5BB07C236}"/>
                  </a:ext>
                </a:extLst>
              </p:cNvPr>
              <p:cNvSpPr txBox="1"/>
              <p:nvPr/>
            </p:nvSpPr>
            <p:spPr>
              <a:xfrm>
                <a:off x="3443342" y="1385252"/>
                <a:ext cx="197823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F43847-E97D-44D2-AA11-95C5BB07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342" y="1385252"/>
                <a:ext cx="197823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7F58C-0A11-48E0-921C-B8A54075774D}"/>
                  </a:ext>
                </a:extLst>
              </p:cNvPr>
              <p:cNvSpPr txBox="1"/>
              <p:nvPr/>
            </p:nvSpPr>
            <p:spPr>
              <a:xfrm>
                <a:off x="7666091" y="2556603"/>
                <a:ext cx="31512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7F58C-0A11-48E0-921C-B8A54075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91" y="2556603"/>
                <a:ext cx="315124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186375-F31D-4A6E-B6F4-5A2D074B4312}"/>
                  </a:ext>
                </a:extLst>
              </p:cNvPr>
              <p:cNvSpPr txBox="1"/>
              <p:nvPr/>
            </p:nvSpPr>
            <p:spPr>
              <a:xfrm>
                <a:off x="3456487" y="2556603"/>
                <a:ext cx="195194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186375-F31D-4A6E-B6F4-5A2D074B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87" y="2556603"/>
                <a:ext cx="1951945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A6463E-4600-42EB-BD6B-080D40D7A6EC}"/>
              </a:ext>
            </a:extLst>
          </p:cNvPr>
          <p:cNvSpPr txBox="1"/>
          <p:nvPr/>
        </p:nvSpPr>
        <p:spPr>
          <a:xfrm>
            <a:off x="1100834" y="15787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AR(p):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BDE5E5-8BA6-4554-AC11-9EA7B47938B1}"/>
              </a:ext>
            </a:extLst>
          </p:cNvPr>
          <p:cNvSpPr txBox="1"/>
          <p:nvPr/>
        </p:nvSpPr>
        <p:spPr>
          <a:xfrm>
            <a:off x="1100834" y="275005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MA(q):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F44A2-137A-4A0F-B81E-714BB7DE1731}"/>
              </a:ext>
            </a:extLst>
          </p:cNvPr>
          <p:cNvSpPr txBox="1"/>
          <p:nvPr/>
        </p:nvSpPr>
        <p:spPr>
          <a:xfrm>
            <a:off x="1100834" y="399625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009D30-9C1A-4536-8A52-A2FC860F025B}"/>
                  </a:ext>
                </a:extLst>
              </p:cNvPr>
              <p:cNvSpPr txBox="1"/>
              <p:nvPr/>
            </p:nvSpPr>
            <p:spPr>
              <a:xfrm>
                <a:off x="7411181" y="3802804"/>
                <a:ext cx="366106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009D30-9C1A-4536-8A52-A2FC860F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181" y="3802804"/>
                <a:ext cx="3661067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AEA30A-D14A-4CCB-8683-D00370B93C6C}"/>
                  </a:ext>
                </a:extLst>
              </p:cNvPr>
              <p:cNvSpPr txBox="1"/>
              <p:nvPr/>
            </p:nvSpPr>
            <p:spPr>
              <a:xfrm>
                <a:off x="8410076" y="4975761"/>
                <a:ext cx="166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AEA30A-D14A-4CCB-8683-D00370B9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76" y="4975761"/>
                <a:ext cx="1663276" cy="276999"/>
              </a:xfrm>
              <a:prstGeom prst="rect">
                <a:avLst/>
              </a:prstGeom>
              <a:blipFill>
                <a:blip r:embed="rId7"/>
                <a:stretch>
                  <a:fillRect l="-1471" r="-110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2D4A7B-3C3A-4E98-8577-48FDA56D4CF0}"/>
                  </a:ext>
                </a:extLst>
              </p:cNvPr>
              <p:cNvSpPr txBox="1"/>
              <p:nvPr/>
            </p:nvSpPr>
            <p:spPr>
              <a:xfrm>
                <a:off x="2847249" y="3802804"/>
                <a:ext cx="31704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2D4A7B-3C3A-4E98-8577-48FDA56D4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49" y="3802804"/>
                <a:ext cx="3170420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F6C0A-49D3-4EF4-A47D-8E5C2C98A552}"/>
                  </a:ext>
                </a:extLst>
              </p:cNvPr>
              <p:cNvSpPr txBox="1"/>
              <p:nvPr/>
            </p:nvSpPr>
            <p:spPr>
              <a:xfrm>
                <a:off x="9739058" y="5694563"/>
                <a:ext cx="125188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F6C0A-49D3-4EF4-A47D-8E5C2C98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058" y="5694563"/>
                <a:ext cx="1251881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3F4BCD-B6CD-4F78-87F8-764A168AB2C6}"/>
                  </a:ext>
                </a:extLst>
              </p:cNvPr>
              <p:cNvSpPr txBox="1"/>
              <p:nvPr/>
            </p:nvSpPr>
            <p:spPr>
              <a:xfrm>
                <a:off x="7533515" y="5694563"/>
                <a:ext cx="125188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3F4BCD-B6CD-4F78-87F8-764A168A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15" y="5694563"/>
                <a:ext cx="1251881" cy="576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1899A75-EC2A-4832-85BC-4708267B26E8}"/>
              </a:ext>
            </a:extLst>
          </p:cNvPr>
          <p:cNvSpPr txBox="1"/>
          <p:nvPr/>
        </p:nvSpPr>
        <p:spPr>
          <a:xfrm>
            <a:off x="9042927" y="579827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52869C-252C-4616-94BB-9978FD189E44}"/>
              </a:ext>
            </a:extLst>
          </p:cNvPr>
          <p:cNvSpPr/>
          <p:nvPr/>
        </p:nvSpPr>
        <p:spPr>
          <a:xfrm>
            <a:off x="6265720" y="1578702"/>
            <a:ext cx="945572" cy="36933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B0E22CC-8233-4ED7-ADDD-2431F10AAE75}"/>
              </a:ext>
            </a:extLst>
          </p:cNvPr>
          <p:cNvSpPr/>
          <p:nvPr/>
        </p:nvSpPr>
        <p:spPr>
          <a:xfrm>
            <a:off x="6265720" y="2775769"/>
            <a:ext cx="945572" cy="36933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C35BC2-45A1-4CB7-A1EC-EA2959132605}"/>
              </a:ext>
            </a:extLst>
          </p:cNvPr>
          <p:cNvSpPr/>
          <p:nvPr/>
        </p:nvSpPr>
        <p:spPr>
          <a:xfrm>
            <a:off x="6265720" y="3972836"/>
            <a:ext cx="945572" cy="36933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2BD13-1969-455B-B441-EB8E3579F2AA}"/>
              </a:ext>
            </a:extLst>
          </p:cNvPr>
          <p:cNvSpPr txBox="1"/>
          <p:nvPr/>
        </p:nvSpPr>
        <p:spPr>
          <a:xfrm>
            <a:off x="2242122" y="1519022"/>
            <a:ext cx="6813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</a:t>
            </a:r>
            <a:r>
              <a:rPr lang="en-US" sz="2000" dirty="0"/>
              <a:t>: That which generates a series of observations</a:t>
            </a:r>
          </a:p>
          <a:p>
            <a:r>
              <a:rPr lang="en-US" sz="2000" b="1" dirty="0"/>
              <a:t>Model</a:t>
            </a:r>
            <a:r>
              <a:rPr lang="en-US" sz="2000" dirty="0"/>
              <a:t>: A mathematical representation that describes a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6DCEB-A5F7-4758-8EAC-9ECCC86A9947}"/>
              </a:ext>
            </a:extLst>
          </p:cNvPr>
          <p:cNvSpPr txBox="1"/>
          <p:nvPr/>
        </p:nvSpPr>
        <p:spPr>
          <a:xfrm>
            <a:off x="2242122" y="2459714"/>
            <a:ext cx="70543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general, a series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Logarithmic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Seasonality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Cyclical over time (hourly, daily, weekly, monthly, yearly,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Stochastic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it model-able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rest of it, white noise</a:t>
            </a:r>
          </a:p>
          <a:p>
            <a:endParaRPr lang="en-US" sz="2000" dirty="0"/>
          </a:p>
          <a:p>
            <a:r>
              <a:rPr lang="en-US" sz="2000" dirty="0"/>
              <a:t>We generally want to model these effects separately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E45C-878F-4E2E-860D-C8BC9A103029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Basic time series nomenclature</a:t>
            </a:r>
          </a:p>
        </p:txBody>
      </p:sp>
    </p:spTree>
    <p:extLst>
      <p:ext uri="{BB962C8B-B14F-4D97-AF65-F5344CB8AC3E}">
        <p14:creationId xmlns:p14="http://schemas.microsoft.com/office/powerpoint/2010/main" val="63287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9226B-1D47-467C-93D9-E150E196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24" y="2597274"/>
            <a:ext cx="1886569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0827B-CD74-4DA4-B4CE-70B43B70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48" y="2597274"/>
            <a:ext cx="1993107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E34FA-06B2-49F2-95E9-A599D955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169" y="2597274"/>
            <a:ext cx="1842004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490F6-599F-4EB6-8C21-C3819F5D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853" y="2597274"/>
            <a:ext cx="1949116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8487B-1F49-48FE-A948-D79B71794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910" y="2597274"/>
            <a:ext cx="1949116" cy="1371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EBA63E-0EFD-48D0-A012-B763007573C1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Data sets used in Brownlee’s book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5AFAF5-A42E-43DB-A624-6BB7ED69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68564"/>
              </p:ext>
            </p:extLst>
          </p:nvPr>
        </p:nvGraphicFramePr>
        <p:xfrm>
          <a:off x="109868" y="4144000"/>
          <a:ext cx="11967831" cy="868196"/>
        </p:xfrm>
        <a:graphic>
          <a:graphicData uri="http://schemas.openxmlformats.org/drawingml/2006/table">
            <a:tbl>
              <a:tblPr/>
              <a:tblGrid>
                <a:gridCol w="1040026">
                  <a:extLst>
                    <a:ext uri="{9D8B030D-6E8A-4147-A177-3AD203B41FA5}">
                      <a16:colId xmlns:a16="http://schemas.microsoft.com/office/drawing/2014/main" val="2283462875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720437291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498536749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3148100350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1050751466"/>
                    </a:ext>
                  </a:extLst>
                </a:gridCol>
                <a:gridCol w="2185561">
                  <a:extLst>
                    <a:ext uri="{9D8B030D-6E8A-4147-A177-3AD203B41FA5}">
                      <a16:colId xmlns:a16="http://schemas.microsoft.com/office/drawing/2014/main" val="286526079"/>
                    </a:ext>
                  </a:extLst>
                </a:gridCol>
              </a:tblGrid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Shampoo Sales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Daily Temperatures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Sunspots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Female Births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 Passengers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14742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2820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044" marR="9044" marT="90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1053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07087"/>
                  </a:ext>
                </a:extLst>
              </a:tr>
              <a:tr h="21704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44" marR="9044" marT="9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71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E1DD0C-685E-4226-AD3C-8B9F59C55502}"/>
              </a:ext>
            </a:extLst>
          </p:cNvPr>
          <p:cNvSpPr/>
          <p:nvPr/>
        </p:nvSpPr>
        <p:spPr>
          <a:xfrm>
            <a:off x="1294124" y="1716869"/>
            <a:ext cx="794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time series exhibiting various amounts of trend, seasonality, and noise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0CB60-51C3-4AF9-AF5A-B3FC331D290D}"/>
              </a:ext>
            </a:extLst>
          </p:cNvPr>
          <p:cNvSpPr/>
          <p:nvPr/>
        </p:nvSpPr>
        <p:spPr>
          <a:xfrm>
            <a:off x="1187144" y="5071732"/>
            <a:ext cx="2095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Monthly number of shampoo sales over a 3 year period (year 1-3)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8C408-15EE-41A8-BECB-388A71DE194E}"/>
              </a:ext>
            </a:extLst>
          </p:cNvPr>
          <p:cNvSpPr/>
          <p:nvPr/>
        </p:nvSpPr>
        <p:spPr>
          <a:xfrm>
            <a:off x="3437803" y="5071732"/>
            <a:ext cx="198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Minimum daily temperatures over 10 years (1981-1990) in Melbourne, Australia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C2914-A566-4416-B044-F63A77B52927}"/>
              </a:ext>
            </a:extLst>
          </p:cNvPr>
          <p:cNvSpPr/>
          <p:nvPr/>
        </p:nvSpPr>
        <p:spPr>
          <a:xfrm>
            <a:off x="5611545" y="5071732"/>
            <a:ext cx="2009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Monthly number of observed sunspots over 235 years (1749-1983)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52E53-C4F1-4EB8-BF67-824F0EE42381}"/>
              </a:ext>
            </a:extLst>
          </p:cNvPr>
          <p:cNvSpPr/>
          <p:nvPr/>
        </p:nvSpPr>
        <p:spPr>
          <a:xfrm>
            <a:off x="7878019" y="5071732"/>
            <a:ext cx="185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Number of daily female births in California in 1959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B1C12-9E37-4668-9D68-9A0D6930E215}"/>
              </a:ext>
            </a:extLst>
          </p:cNvPr>
          <p:cNvSpPr/>
          <p:nvPr/>
        </p:nvSpPr>
        <p:spPr>
          <a:xfrm>
            <a:off x="10075997" y="5071732"/>
            <a:ext cx="185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Monthly number of airline passengers (in thousands) over 12 years (1949-1960)</a:t>
            </a:r>
          </a:p>
        </p:txBody>
      </p:sp>
    </p:spTree>
    <p:extLst>
      <p:ext uri="{BB962C8B-B14F-4D97-AF65-F5344CB8AC3E}">
        <p14:creationId xmlns:p14="http://schemas.microsoft.com/office/powerpoint/2010/main" val="34567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51E45C-878F-4E2E-860D-C8BC9A103029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General time series breakdown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6DB5BF-D080-4D3B-B372-F6FF75D173FE}"/>
              </a:ext>
            </a:extLst>
          </p:cNvPr>
          <p:cNvSpPr/>
          <p:nvPr/>
        </p:nvSpPr>
        <p:spPr>
          <a:xfrm>
            <a:off x="1740349" y="1743378"/>
            <a:ext cx="22860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73A15-5113-4D6F-8E72-B0D226C526F8}"/>
              </a:ext>
            </a:extLst>
          </p:cNvPr>
          <p:cNvSpPr/>
          <p:nvPr/>
        </p:nvSpPr>
        <p:spPr>
          <a:xfrm>
            <a:off x="4581436" y="1743378"/>
            <a:ext cx="22860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Seasonality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EE732-FBA1-495D-90CB-BF8AE0D62039}"/>
              </a:ext>
            </a:extLst>
          </p:cNvPr>
          <p:cNvSpPr/>
          <p:nvPr/>
        </p:nvSpPr>
        <p:spPr>
          <a:xfrm>
            <a:off x="4581436" y="2699301"/>
            <a:ext cx="22860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016D9-26F9-43FA-874F-8E7B169BDB2A}"/>
              </a:ext>
            </a:extLst>
          </p:cNvPr>
          <p:cNvSpPr/>
          <p:nvPr/>
        </p:nvSpPr>
        <p:spPr>
          <a:xfrm>
            <a:off x="4574522" y="3666392"/>
            <a:ext cx="22860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Stationary stochastic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326FA-E3FC-4264-9F15-3C38150E5D35}"/>
              </a:ext>
            </a:extLst>
          </p:cNvPr>
          <p:cNvSpPr/>
          <p:nvPr/>
        </p:nvSpPr>
        <p:spPr>
          <a:xfrm>
            <a:off x="7391098" y="3666392"/>
            <a:ext cx="22860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Autoregressive AR(p) and/or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Moving Average MA(q)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7C855-97EF-426F-8433-3D902E08D28F}"/>
              </a:ext>
            </a:extLst>
          </p:cNvPr>
          <p:cNvSpPr/>
          <p:nvPr/>
        </p:nvSpPr>
        <p:spPr>
          <a:xfrm>
            <a:off x="7391098" y="5403752"/>
            <a:ext cx="22860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iid</a:t>
            </a:r>
            <a:r>
              <a:rPr lang="en-US" dirty="0">
                <a:solidFill>
                  <a:schemeClr val="tx1"/>
                </a:solidFill>
              </a:rPr>
              <a:t> noise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C77DDC-4EF0-4EB9-8114-07338DE0A41A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026349" y="2086278"/>
            <a:ext cx="555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67AA2-3DDB-49D1-AB2F-551EDE724081}"/>
              </a:ext>
            </a:extLst>
          </p:cNvPr>
          <p:cNvCxnSpPr>
            <a:cxnSpLocks/>
          </p:cNvCxnSpPr>
          <p:nvPr/>
        </p:nvCxnSpPr>
        <p:spPr>
          <a:xfrm>
            <a:off x="4293733" y="2086278"/>
            <a:ext cx="0" cy="192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5E410-4788-4204-8E6C-020FE99CD6B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93733" y="3042201"/>
            <a:ext cx="2877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7C8CD-CF74-4285-B28B-8084129187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93733" y="4009292"/>
            <a:ext cx="28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645D7A-08E9-46E6-B8E3-F7986562B21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60522" y="4009292"/>
            <a:ext cx="5305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1AAB5B-E6FF-4B8F-9E73-79957BCC80E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125239" y="5746652"/>
            <a:ext cx="26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D9D963-450E-4D5A-B3B7-4473E0598BD4}"/>
              </a:ext>
            </a:extLst>
          </p:cNvPr>
          <p:cNvCxnSpPr>
            <a:cxnSpLocks/>
          </p:cNvCxnSpPr>
          <p:nvPr/>
        </p:nvCxnSpPr>
        <p:spPr>
          <a:xfrm>
            <a:off x="7125239" y="4009292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43770-C5A7-4401-B6AF-F0881D5F9546}"/>
              </a:ext>
            </a:extLst>
          </p:cNvPr>
          <p:cNvSpPr txBox="1"/>
          <p:nvPr/>
        </p:nvSpPr>
        <p:spPr>
          <a:xfrm>
            <a:off x="1710929" y="2292599"/>
            <a:ext cx="31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t + a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t</a:t>
            </a:r>
            <a:r>
              <a:rPr lang="en-US" baseline="30000" dirty="0"/>
              <a:t>3</a:t>
            </a:r>
            <a:r>
              <a:rPr lang="en-US" dirty="0"/>
              <a:t> + … + e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0E1EA-A4D6-4651-BC66-9A2A458BF17C}"/>
              </a:ext>
            </a:extLst>
          </p:cNvPr>
          <p:cNvSpPr txBox="1"/>
          <p:nvPr/>
        </p:nvSpPr>
        <p:spPr>
          <a:xfrm>
            <a:off x="1825448" y="1040695"/>
            <a:ext cx="289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Polynomial regression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6EC2B-D9D3-43DE-957C-3E325D126997}"/>
              </a:ext>
            </a:extLst>
          </p:cNvPr>
          <p:cNvSpPr txBox="1"/>
          <p:nvPr/>
        </p:nvSpPr>
        <p:spPr>
          <a:xfrm>
            <a:off x="7499886" y="1040695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Autoregressive (AR)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09139-41F0-4B44-BE9A-E629E7D618C0}"/>
              </a:ext>
            </a:extLst>
          </p:cNvPr>
          <p:cNvSpPr txBox="1"/>
          <p:nvPr/>
        </p:nvSpPr>
        <p:spPr>
          <a:xfrm>
            <a:off x="7065728" y="2292599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y</a:t>
            </a:r>
            <a:r>
              <a:rPr lang="en-US" baseline="-25000" dirty="0"/>
              <a:t>t-3</a:t>
            </a:r>
            <a:r>
              <a:rPr lang="en-US" dirty="0"/>
              <a:t> + … + e</a:t>
            </a:r>
            <a:r>
              <a:rPr lang="en-US" baseline="-250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B4E82-19BF-4C38-A287-49ADF17AD3ED}"/>
              </a:ext>
            </a:extLst>
          </p:cNvPr>
          <p:cNvSpPr txBox="1"/>
          <p:nvPr/>
        </p:nvSpPr>
        <p:spPr>
          <a:xfrm>
            <a:off x="1466001" y="2815451"/>
            <a:ext cx="361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 is a function of the independent variable t (plus a random error term)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B75AB-1B3D-49BD-857C-BF0DB17B2B70}"/>
              </a:ext>
            </a:extLst>
          </p:cNvPr>
          <p:cNvSpPr txBox="1"/>
          <p:nvPr/>
        </p:nvSpPr>
        <p:spPr>
          <a:xfrm>
            <a:off x="7064137" y="2815451"/>
            <a:ext cx="36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 is dependent on its own past data points (plus a random error term)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BD782-E2C9-41AC-865F-9B467D8DE376}"/>
              </a:ext>
            </a:extLst>
          </p:cNvPr>
          <p:cNvSpPr txBox="1"/>
          <p:nvPr/>
        </p:nvSpPr>
        <p:spPr>
          <a:xfrm>
            <a:off x="1276323" y="3466083"/>
            <a:ext cx="42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polynomial model:  y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t + e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0B26B-4C19-4335-BF91-7A058D620338}"/>
              </a:ext>
            </a:extLst>
          </p:cNvPr>
          <p:cNvSpPr txBox="1"/>
          <p:nvPr/>
        </p:nvSpPr>
        <p:spPr>
          <a:xfrm>
            <a:off x="7293707" y="3466083"/>
            <a:ext cx="31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AR(1) model: 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e</a:t>
            </a:r>
            <a:r>
              <a:rPr lang="en-US" baseline="-250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C7881E-4E4F-465A-96C9-FA24B0DB3105}"/>
                  </a:ext>
                </a:extLst>
              </p:cNvPr>
              <p:cNvSpPr txBox="1"/>
              <p:nvPr/>
            </p:nvSpPr>
            <p:spPr>
              <a:xfrm>
                <a:off x="2404485" y="1488447"/>
                <a:ext cx="173624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C7881E-4E4F-465A-96C9-FA24B0DB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85" y="1488447"/>
                <a:ext cx="1736245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A9151-91A1-425F-8B8E-F3AC7EDD632C}"/>
                  </a:ext>
                </a:extLst>
              </p:cNvPr>
              <p:cNvSpPr txBox="1"/>
              <p:nvPr/>
            </p:nvSpPr>
            <p:spPr>
              <a:xfrm>
                <a:off x="7604305" y="1488447"/>
                <a:ext cx="254294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A9151-91A1-425F-8B8E-F3AC7ED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05" y="1488447"/>
                <a:ext cx="254294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46C4523-6D84-4EEA-95D6-0BD1F4E3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29" y="3973915"/>
            <a:ext cx="4578493" cy="2755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C73228-7E0F-4D85-AF25-7A58FA8C4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13" y="3973915"/>
            <a:ext cx="4584589" cy="2749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BF3024-7758-4AC1-B1CB-F41B44436E20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OLS Regression vs. Auto-Regression</a:t>
            </a:r>
          </a:p>
        </p:txBody>
      </p:sp>
    </p:spTree>
    <p:extLst>
      <p:ext uri="{BB962C8B-B14F-4D97-AF65-F5344CB8AC3E}">
        <p14:creationId xmlns:p14="http://schemas.microsoft.com/office/powerpoint/2010/main" val="395925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EB0EC-88CC-496E-AC1A-578334405D3D}"/>
              </a:ext>
            </a:extLst>
          </p:cNvPr>
          <p:cNvSpPr txBox="1"/>
          <p:nvPr/>
        </p:nvSpPr>
        <p:spPr>
          <a:xfrm>
            <a:off x="739595" y="2231985"/>
            <a:ext cx="1090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when it comes to fitting a model to a data set, the name of the game is the same: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the underpinning model from the data series (the equation that describes the dynamics of the data series), leaving only white noise as the residual.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overfit the data (use more terms/coefficients than necessary to describe the model).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BE808-B07F-4A77-9F6A-48189A8905B3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OLS Regression vs. Auto-Regression</a:t>
            </a:r>
          </a:p>
        </p:txBody>
      </p:sp>
    </p:spTree>
    <p:extLst>
      <p:ext uri="{BB962C8B-B14F-4D97-AF65-F5344CB8AC3E}">
        <p14:creationId xmlns:p14="http://schemas.microsoft.com/office/powerpoint/2010/main" val="227286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3C752AF-1C14-4E97-8F7E-65D21C02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86" y="3675799"/>
            <a:ext cx="4584589" cy="2755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4DFE01-5665-46D0-BE59-01C7BD38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01" y="3675799"/>
            <a:ext cx="4584589" cy="27556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2931B7-C3A8-4468-AC0C-D8BB0D58CF04}"/>
              </a:ext>
            </a:extLst>
          </p:cNvPr>
          <p:cNvSpPr txBox="1"/>
          <p:nvPr/>
        </p:nvSpPr>
        <p:spPr>
          <a:xfrm>
            <a:off x="6284286" y="3959441"/>
            <a:ext cx="12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Note log scale!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CD91B-29A9-46B9-946A-38D1C6F788AF}"/>
              </a:ext>
            </a:extLst>
          </p:cNvPr>
          <p:cNvSpPr txBox="1"/>
          <p:nvPr/>
        </p:nvSpPr>
        <p:spPr>
          <a:xfrm>
            <a:off x="2047004" y="1441975"/>
            <a:ext cx="7771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AR(1) model: 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+ e</a:t>
            </a:r>
            <a:r>
              <a:rPr lang="en-US" baseline="-25000" dirty="0"/>
              <a:t>t</a:t>
            </a:r>
          </a:p>
          <a:p>
            <a:endParaRPr lang="en-US" dirty="0"/>
          </a:p>
          <a:p>
            <a:r>
              <a:rPr lang="en-US" dirty="0"/>
              <a:t>If |a</a:t>
            </a:r>
            <a:r>
              <a:rPr lang="en-US" baseline="-25000" dirty="0"/>
              <a:t>1</a:t>
            </a:r>
            <a:r>
              <a:rPr lang="en-US" dirty="0"/>
              <a:t>| &lt; 1  </a:t>
            </a:r>
            <a:r>
              <a:rPr lang="en-US" dirty="0">
                <a:sym typeface="Wingdings" panose="05000000000000000000" pitchFamily="2" charset="2"/>
              </a:rPr>
              <a:t> the series converges  the process is “stationary”</a:t>
            </a:r>
            <a:endParaRPr lang="en-US" dirty="0"/>
          </a:p>
          <a:p>
            <a:r>
              <a:rPr lang="en-US" dirty="0"/>
              <a:t>If |a</a:t>
            </a:r>
            <a:r>
              <a:rPr lang="en-US" baseline="-25000" dirty="0"/>
              <a:t>1</a:t>
            </a:r>
            <a:r>
              <a:rPr lang="en-US" dirty="0"/>
              <a:t>| ≥ 1 </a:t>
            </a:r>
            <a:r>
              <a:rPr lang="en-US" dirty="0">
                <a:sym typeface="Wingdings" panose="05000000000000000000" pitchFamily="2" charset="2"/>
              </a:rPr>
              <a:t> the series diverges  the process is “non-stationary” or “explosive”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05A45B-8265-4541-AF45-54C1F9983D83}"/>
              </a:ext>
            </a:extLst>
          </p:cNvPr>
          <p:cNvGrpSpPr/>
          <p:nvPr/>
        </p:nvGrpSpPr>
        <p:grpSpPr>
          <a:xfrm>
            <a:off x="2047004" y="2781178"/>
            <a:ext cx="4584589" cy="519694"/>
            <a:chOff x="1699697" y="2325980"/>
            <a:chExt cx="4584589" cy="519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A7990B5-2431-4B8A-88DE-CF809A5491CB}"/>
                    </a:ext>
                  </a:extLst>
                </p:cNvPr>
                <p:cNvSpPr txBox="1"/>
                <p:nvPr/>
              </p:nvSpPr>
              <p:spPr>
                <a:xfrm>
                  <a:off x="4688977" y="2325980"/>
                  <a:ext cx="1595309" cy="5196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A7990B5-2431-4B8A-88DE-CF809A549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977" y="2325980"/>
                  <a:ext cx="1595309" cy="5196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A3953E-80D4-4447-864F-3206F1BE05D5}"/>
                </a:ext>
              </a:extLst>
            </p:cNvPr>
            <p:cNvSpPr/>
            <p:nvPr/>
          </p:nvSpPr>
          <p:spPr>
            <a:xfrm>
              <a:off x="1699697" y="2378123"/>
              <a:ext cx="3114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If |a</a:t>
              </a:r>
              <a:r>
                <a:rPr lang="en-US" baseline="-25000" dirty="0"/>
                <a:t>1</a:t>
              </a:r>
              <a:r>
                <a:rPr lang="en-US" dirty="0"/>
                <a:t>| &lt; 1, series converges to: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83F418E-0D2B-4411-91F3-95F39EE8E34A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AR(1) model properties</a:t>
            </a:r>
          </a:p>
        </p:txBody>
      </p:sp>
    </p:spTree>
    <p:extLst>
      <p:ext uri="{BB962C8B-B14F-4D97-AF65-F5344CB8AC3E}">
        <p14:creationId xmlns:p14="http://schemas.microsoft.com/office/powerpoint/2010/main" val="21252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4C25F-9261-4E92-A63D-1496474B1E02}"/>
                  </a:ext>
                </a:extLst>
              </p:cNvPr>
              <p:cNvSpPr txBox="1"/>
              <p:nvPr/>
            </p:nvSpPr>
            <p:spPr>
              <a:xfrm>
                <a:off x="577048" y="1926458"/>
                <a:ext cx="4049314" cy="3936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AR(1) process:</a:t>
                </a:r>
              </a:p>
              <a:p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 + a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t-1</a:t>
                </a:r>
                <a:r>
                  <a:rPr lang="en-US" dirty="0"/>
                  <a:t> + e</a:t>
                </a:r>
                <a:r>
                  <a:rPr lang="en-US" baseline="-25000" dirty="0"/>
                  <a:t>t</a:t>
                </a:r>
              </a:p>
              <a:p>
                <a:endParaRPr lang="en-US" dirty="0"/>
              </a:p>
              <a:p>
                <a:r>
                  <a:rPr lang="en-US" dirty="0"/>
                  <a:t>Distributing the expected value operator:</a:t>
                </a:r>
              </a:p>
              <a:p>
                <a:r>
                  <a:rPr lang="en-US" dirty="0"/>
                  <a:t>E(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dirty="0"/>
                  <a:t>) = E(a</a:t>
                </a:r>
                <a:r>
                  <a:rPr lang="en-US" baseline="-25000" dirty="0"/>
                  <a:t>0</a:t>
                </a:r>
                <a:r>
                  <a:rPr lang="en-US" dirty="0"/>
                  <a:t>) + a</a:t>
                </a:r>
                <a:r>
                  <a:rPr lang="en-US" baseline="-25000" dirty="0"/>
                  <a:t>1</a:t>
                </a:r>
                <a:r>
                  <a:rPr lang="en-US" dirty="0"/>
                  <a:t>E(y</a:t>
                </a:r>
                <a:r>
                  <a:rPr lang="en-US" baseline="-25000" dirty="0"/>
                  <a:t>t-1</a:t>
                </a:r>
                <a:r>
                  <a:rPr lang="en-US" dirty="0"/>
                  <a:t>) + E(e</a:t>
                </a:r>
                <a:r>
                  <a:rPr lang="en-US" baseline="-25000" dirty="0"/>
                  <a:t>t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Assuming |a</a:t>
                </a:r>
                <a:r>
                  <a:rPr lang="en-US" baseline="-25000" dirty="0"/>
                  <a:t>1</a:t>
                </a:r>
                <a:r>
                  <a:rPr lang="en-US" dirty="0"/>
                  <a:t>| &lt; 1 (stable process):</a:t>
                </a:r>
                <a:endParaRPr lang="en-US" baseline="-25000" dirty="0"/>
              </a:p>
              <a:p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 + a</a:t>
                </a:r>
                <a:r>
                  <a:rPr lang="en-US" baseline="-25000" dirty="0"/>
                  <a:t>1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 + 0</a:t>
                </a:r>
              </a:p>
              <a:p>
                <a:endParaRPr lang="en-US" dirty="0"/>
              </a:p>
              <a:p>
                <a:r>
                  <a:rPr lang="en-US" dirty="0"/>
                  <a:t>Rearranging: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4C25F-9261-4E92-A63D-1496474B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926458"/>
                <a:ext cx="4049314" cy="3936014"/>
              </a:xfrm>
              <a:prstGeom prst="rect">
                <a:avLst/>
              </a:prstGeom>
              <a:blipFill>
                <a:blip r:embed="rId2"/>
                <a:stretch>
                  <a:fillRect l="-1355" t="-774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6A206-C1E5-4717-97BE-571CC18CC08D}"/>
                  </a:ext>
                </a:extLst>
              </p:cNvPr>
              <p:cNvSpPr txBox="1"/>
              <p:nvPr/>
            </p:nvSpPr>
            <p:spPr>
              <a:xfrm>
                <a:off x="4866443" y="1926458"/>
                <a:ext cx="4049314" cy="3936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AR(2) process:</a:t>
                </a:r>
              </a:p>
              <a:p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 + a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t-1</a:t>
                </a:r>
                <a:r>
                  <a:rPr lang="en-US" dirty="0"/>
                  <a:t> + a</a:t>
                </a:r>
                <a:r>
                  <a:rPr lang="en-US" baseline="-25000" dirty="0"/>
                  <a:t>2</a:t>
                </a:r>
                <a:r>
                  <a:rPr lang="en-US" dirty="0"/>
                  <a:t>y</a:t>
                </a:r>
                <a:r>
                  <a:rPr lang="en-US" baseline="-25000" dirty="0"/>
                  <a:t>t-2</a:t>
                </a:r>
                <a:r>
                  <a:rPr lang="en-US" dirty="0"/>
                  <a:t> + e</a:t>
                </a:r>
                <a:r>
                  <a:rPr lang="en-US" baseline="-25000" dirty="0"/>
                  <a:t>t</a:t>
                </a:r>
              </a:p>
              <a:p>
                <a:endParaRPr lang="en-US" dirty="0"/>
              </a:p>
              <a:p>
                <a:r>
                  <a:rPr lang="en-US" dirty="0"/>
                  <a:t>Distributing the expected value operator:</a:t>
                </a:r>
              </a:p>
              <a:p>
                <a:r>
                  <a:rPr lang="en-US" dirty="0"/>
                  <a:t>E(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dirty="0"/>
                  <a:t>) = E(a</a:t>
                </a:r>
                <a:r>
                  <a:rPr lang="en-US" baseline="-25000" dirty="0"/>
                  <a:t>0</a:t>
                </a:r>
                <a:r>
                  <a:rPr lang="en-US" dirty="0"/>
                  <a:t>) + a</a:t>
                </a:r>
                <a:r>
                  <a:rPr lang="en-US" baseline="-25000" dirty="0"/>
                  <a:t>1</a:t>
                </a:r>
                <a:r>
                  <a:rPr lang="en-US" dirty="0"/>
                  <a:t>E(y</a:t>
                </a:r>
                <a:r>
                  <a:rPr lang="en-US" baseline="-25000" dirty="0"/>
                  <a:t>t-1</a:t>
                </a:r>
                <a:r>
                  <a:rPr lang="en-US" dirty="0"/>
                  <a:t>) + a</a:t>
                </a:r>
                <a:r>
                  <a:rPr lang="en-US" baseline="-25000" dirty="0"/>
                  <a:t>2</a:t>
                </a:r>
                <a:r>
                  <a:rPr lang="en-US" dirty="0"/>
                  <a:t>E(y</a:t>
                </a:r>
                <a:r>
                  <a:rPr lang="en-US" baseline="-25000" dirty="0"/>
                  <a:t>t-2</a:t>
                </a:r>
                <a:r>
                  <a:rPr lang="en-US" dirty="0"/>
                  <a:t>) + E(e</a:t>
                </a:r>
                <a:r>
                  <a:rPr lang="en-US" baseline="-25000" dirty="0"/>
                  <a:t>t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Assuming a stable process:</a:t>
                </a:r>
                <a:endParaRPr lang="en-US" baseline="-25000" dirty="0"/>
              </a:p>
              <a:p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 = a</a:t>
                </a:r>
                <a:r>
                  <a:rPr lang="en-US" baseline="-25000" dirty="0"/>
                  <a:t>0</a:t>
                </a:r>
                <a:r>
                  <a:rPr lang="en-US" dirty="0"/>
                  <a:t> + a</a:t>
                </a:r>
                <a:r>
                  <a:rPr lang="en-US" baseline="-25000" dirty="0"/>
                  <a:t>1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 + a</a:t>
                </a:r>
                <a:r>
                  <a:rPr lang="en-US" baseline="-25000" dirty="0"/>
                  <a:t>2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 + 0</a:t>
                </a:r>
              </a:p>
              <a:p>
                <a:endParaRPr lang="en-US" dirty="0"/>
              </a:p>
              <a:p>
                <a:r>
                  <a:rPr lang="en-US" dirty="0"/>
                  <a:t>Rearranging: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6A206-C1E5-4717-97BE-571CC18C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43" y="1926458"/>
                <a:ext cx="4049314" cy="3936014"/>
              </a:xfrm>
              <a:prstGeom prst="rect">
                <a:avLst/>
              </a:prstGeom>
              <a:blipFill>
                <a:blip r:embed="rId3"/>
                <a:stretch>
                  <a:fillRect l="-1203" t="-774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EB5F8-83DD-4A88-A3A1-BC9A428C5423}"/>
                  </a:ext>
                </a:extLst>
              </p:cNvPr>
              <p:cNvSpPr txBox="1"/>
              <p:nvPr/>
            </p:nvSpPr>
            <p:spPr>
              <a:xfrm>
                <a:off x="9314475" y="1926458"/>
                <a:ext cx="1972720" cy="399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AR(p) process: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EB5F8-83DD-4A88-A3A1-BC9A428C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75" y="1926458"/>
                <a:ext cx="1972720" cy="3992183"/>
              </a:xfrm>
              <a:prstGeom prst="rect">
                <a:avLst/>
              </a:prstGeom>
              <a:blipFill>
                <a:blip r:embed="rId4"/>
                <a:stretch>
                  <a:fillRect l="-2778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50E2115-D273-4E64-8BF5-806B1EF0DACA}"/>
              </a:ext>
            </a:extLst>
          </p:cNvPr>
          <p:cNvSpPr/>
          <p:nvPr/>
        </p:nvSpPr>
        <p:spPr>
          <a:xfrm>
            <a:off x="333580" y="185077"/>
            <a:ext cx="10292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Convergence of stationary AR(p) processes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0491-DB7A-4FF4-951E-42375DD1C946}"/>
              </a:ext>
            </a:extLst>
          </p:cNvPr>
          <p:cNvCxnSpPr/>
          <p:nvPr/>
        </p:nvCxnSpPr>
        <p:spPr>
          <a:xfrm>
            <a:off x="4731798" y="1535837"/>
            <a:ext cx="0" cy="4687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663BB-FDBF-4AE2-B1B0-124BCEA39493}"/>
              </a:ext>
            </a:extLst>
          </p:cNvPr>
          <p:cNvCxnSpPr/>
          <p:nvPr/>
        </p:nvCxnSpPr>
        <p:spPr>
          <a:xfrm>
            <a:off x="9033411" y="1535837"/>
            <a:ext cx="0" cy="4687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6FCD91B-29A9-46B9-946A-38D1C6F788AF}"/>
              </a:ext>
            </a:extLst>
          </p:cNvPr>
          <p:cNvSpPr txBox="1"/>
          <p:nvPr/>
        </p:nvSpPr>
        <p:spPr>
          <a:xfrm>
            <a:off x="1214915" y="1740664"/>
            <a:ext cx="400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Stationary</a:t>
            </a:r>
            <a:r>
              <a:rPr lang="en-US" dirty="0"/>
              <a:t> AR(1) model</a:t>
            </a:r>
          </a:p>
          <a:p>
            <a:r>
              <a:rPr lang="en-US" dirty="0"/>
              <a:t>Recovers regardless of exogenous shocks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4E1F9-5373-40A8-962C-AB817AAE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5" y="2849147"/>
            <a:ext cx="4584589" cy="2755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CEF4C5-F2FD-4B0C-B3FD-3968F7F46080}"/>
              </a:ext>
            </a:extLst>
          </p:cNvPr>
          <p:cNvSpPr/>
          <p:nvPr/>
        </p:nvSpPr>
        <p:spPr>
          <a:xfrm>
            <a:off x="333580" y="185077"/>
            <a:ext cx="9174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Responses to exogenous shocks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DD211-64F3-4A5B-95D9-79490E5D6A22}"/>
              </a:ext>
            </a:extLst>
          </p:cNvPr>
          <p:cNvSpPr txBox="1"/>
          <p:nvPr/>
        </p:nvSpPr>
        <p:spPr>
          <a:xfrm>
            <a:off x="6379459" y="1740664"/>
            <a:ext cx="41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Non-stationary</a:t>
            </a:r>
            <a:r>
              <a:rPr lang="en-US" dirty="0"/>
              <a:t> AR(1) model</a:t>
            </a:r>
          </a:p>
          <a:p>
            <a:r>
              <a:rPr lang="en-US" dirty="0"/>
              <a:t>Trend is reset with each exogenous shock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4B092-F2C9-4BD4-B24A-93DE81AE158F}"/>
              </a:ext>
            </a:extLst>
          </p:cNvPr>
          <p:cNvSpPr txBox="1"/>
          <p:nvPr/>
        </p:nvSpPr>
        <p:spPr>
          <a:xfrm>
            <a:off x="2556387" y="355072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2008A-A6D9-45A7-8D35-55DFFDF6C39F}"/>
              </a:ext>
            </a:extLst>
          </p:cNvPr>
          <p:cNvSpPr txBox="1"/>
          <p:nvPr/>
        </p:nvSpPr>
        <p:spPr>
          <a:xfrm>
            <a:off x="3741936" y="4159794"/>
            <a:ext cx="44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C4721-69A5-422E-A767-CB84EAC1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59" y="2849147"/>
            <a:ext cx="4663844" cy="2719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D2F6C9-DCDF-4140-8DD2-8F5257471B4C}"/>
              </a:ext>
            </a:extLst>
          </p:cNvPr>
          <p:cNvSpPr txBox="1"/>
          <p:nvPr/>
        </p:nvSpPr>
        <p:spPr>
          <a:xfrm>
            <a:off x="7695334" y="4159794"/>
            <a:ext cx="53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070CF-92C6-4EB9-B369-330DF3207FC7}"/>
              </a:ext>
            </a:extLst>
          </p:cNvPr>
          <p:cNvSpPr txBox="1"/>
          <p:nvPr/>
        </p:nvSpPr>
        <p:spPr>
          <a:xfrm>
            <a:off x="8917980" y="3704613"/>
            <a:ext cx="53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-30</a:t>
            </a:r>
          </a:p>
        </p:txBody>
      </p:sp>
    </p:spTree>
    <p:extLst>
      <p:ext uri="{BB962C8B-B14F-4D97-AF65-F5344CB8AC3E}">
        <p14:creationId xmlns:p14="http://schemas.microsoft.com/office/powerpoint/2010/main" val="26501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15346</TotalTime>
  <Words>1466</Words>
  <Application>Microsoft Office PowerPoint</Application>
  <PresentationFormat>Widescreen</PresentationFormat>
  <Paragraphs>262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Office Theme</vt:lpstr>
      <vt:lpstr>AR &amp; MA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Telkamp</dc:creator>
  <cp:lastModifiedBy>Art Telkamp</cp:lastModifiedBy>
  <cp:revision>706</cp:revision>
  <dcterms:created xsi:type="dcterms:W3CDTF">2018-05-02T14:25:55Z</dcterms:created>
  <dcterms:modified xsi:type="dcterms:W3CDTF">2021-04-04T16:34:13Z</dcterms:modified>
</cp:coreProperties>
</file>