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61" r:id="rId2"/>
    <p:sldId id="328" r:id="rId3"/>
    <p:sldId id="285" r:id="rId4"/>
    <p:sldId id="363" r:id="rId5"/>
    <p:sldId id="372" r:id="rId6"/>
    <p:sldId id="373" r:id="rId7"/>
    <p:sldId id="376" r:id="rId8"/>
    <p:sldId id="351" r:id="rId9"/>
    <p:sldId id="343" r:id="rId10"/>
    <p:sldId id="378" r:id="rId11"/>
    <p:sldId id="280" r:id="rId12"/>
    <p:sldId id="348" r:id="rId13"/>
    <p:sldId id="306" r:id="rId14"/>
    <p:sldId id="371" r:id="rId15"/>
    <p:sldId id="375" r:id="rId16"/>
    <p:sldId id="364" r:id="rId17"/>
    <p:sldId id="302" r:id="rId18"/>
    <p:sldId id="347" r:id="rId19"/>
    <p:sldId id="379" r:id="rId20"/>
    <p:sldId id="349" r:id="rId21"/>
    <p:sldId id="308" r:id="rId22"/>
    <p:sldId id="380" r:id="rId23"/>
    <p:sldId id="358" r:id="rId24"/>
    <p:sldId id="359" r:id="rId25"/>
    <p:sldId id="365" r:id="rId26"/>
    <p:sldId id="339" r:id="rId27"/>
    <p:sldId id="340" r:id="rId28"/>
    <p:sldId id="341" r:id="rId29"/>
    <p:sldId id="366" r:id="rId30"/>
    <p:sldId id="368" r:id="rId31"/>
    <p:sldId id="369" r:id="rId32"/>
    <p:sldId id="370" r:id="rId33"/>
    <p:sldId id="367" r:id="rId3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E6008"/>
    <a:srgbClr val="F76B12"/>
    <a:srgbClr val="EC6B12"/>
    <a:srgbClr val="EC760A"/>
    <a:srgbClr val="F66B12"/>
    <a:srgbClr val="FB6B12"/>
    <a:srgbClr val="E96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1" autoAdjust="0"/>
    <p:restoredTop sz="95274" autoAdjust="0"/>
  </p:normalViewPr>
  <p:slideViewPr>
    <p:cSldViewPr snapToGrid="0">
      <p:cViewPr varScale="1">
        <p:scale>
          <a:sx n="75" d="100"/>
          <a:sy n="75" d="100"/>
        </p:scale>
        <p:origin x="48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960"/>
    </p:cViewPr>
  </p:sorterViewPr>
  <p:notesViewPr>
    <p:cSldViewPr snapToGrid="0">
      <p:cViewPr varScale="1">
        <p:scale>
          <a:sx n="64" d="100"/>
          <a:sy n="64" d="100"/>
        </p:scale>
        <p:origin x="3154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3FB321-5F69-4A26-BC95-308D8C5233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60C80-CB3C-4FD6-B6F2-C0409E0650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730AD-A7BC-4814-B015-9FE61354E84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35059-ACFC-412F-AC6D-E4CF0CC1A7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98DDB-FF94-46E4-ADD7-3DD86094ED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A9F40-11E0-41F7-AE61-018C0D897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4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9768F-819F-49C3-B2CC-3C7EB0F0C2F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E56BD-1B76-4E5B-9309-95A62BD5E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28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E56BD-1B76-4E5B-9309-95A62BD5E5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244A-2C10-4961-A144-E926EF698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DAB69-3ADF-4389-9392-39CA0F7F3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07308-F5B1-4FBD-86B8-C4878CDF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4554-E386-4761-9C74-4FBBC203BF5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8731D-DD7C-4C4E-BEA6-35CC6ACE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D22A7-E453-427A-8CEE-3E467E7F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4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12DC-6184-423C-BA5E-C0F1397E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AF02E-2BA3-4DDE-8761-94B34FE87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EF80B-B664-4A74-A840-701F1DE4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4554-E386-4761-9C74-4FBBC203BF5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A3768-4C4E-465A-98A3-FBCF68A0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AA818-902E-450A-BD15-086E4DE7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3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D5362-2CA0-478D-BDCC-11BE87649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6AF9A-7A60-4A7E-A768-F9A922782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3D859-B888-42CF-B3D5-235209D2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4554-E386-4761-9C74-4FBBC203BF5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B02E-FBE3-465D-B271-0C5AA213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DA84E-F629-414E-8426-0230372F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5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3B56-3687-4A76-96F6-6DF8EAB6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CA731-C3B4-4BD2-AD5D-248708CB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68C7D-9D10-448D-BF3A-0A78E3CA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4554-E386-4761-9C74-4FBBC203BF5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B71B6-B5E1-4F2F-ABDF-A9BFF1B2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824FE-2C35-4852-AD20-B23E7DE6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1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43D9-FE02-4000-B6D5-8B88B518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116C-B2E5-4286-9ABF-4CB81A27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29AB5-6FFF-4D22-AD85-BF240128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4554-E386-4761-9C74-4FBBC203BF5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DA54-1324-4C0D-B33D-75F2610B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93936-C6B4-485B-9E54-89B6A597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5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592B-9A90-4539-9D1F-36A56C75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5D677-4917-4704-841A-7284B0342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2B3BB-87D2-4F39-A207-2E5C4C377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9848F-2652-496A-B8A6-CA9FE887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4554-E386-4761-9C74-4FBBC203BF5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3A7F5-3F8A-4C6D-B70B-71110554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C3173-8DF5-480F-A41B-DAD07EC7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9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730A-DE65-467C-9C00-1E01CD2A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1AEB3-F9DB-4DF7-8E7A-EFB6CD21C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FAA75-41E8-469A-B19B-0C2A1DEB4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21442-605F-4914-B0FA-54AA60600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12704-9436-4CBF-9594-4E89F92EA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4C21E-8769-4016-89D0-44E59727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4554-E386-4761-9C74-4FBBC203BF5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553C8-CBF5-4387-A8E6-414A830C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04C63-5ED1-4406-9937-DD00AE70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8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6C21-4881-4226-83B3-51E8DAF5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8F2E1-A80F-40E7-9941-E0714BFE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4554-E386-4761-9C74-4FBBC203BF5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1260B-87B7-4090-B408-BD045C2D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51F92-2B14-438A-A34D-8348DF11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5D011-BA0C-47C1-B252-DC1D962E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4554-E386-4761-9C74-4FBBC203BF5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D2385-559D-4982-B2C9-35588818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6EA41-B3FB-497C-97F0-BFB48FA2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8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FF84-9F10-4AF9-8976-02F45036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FEF50-C6A8-4ADA-987D-17A576DB4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074AD-B2CC-4F4A-B553-6C9A8F106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DCA8A-65EF-4CB5-8B05-2BD35F88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4554-E386-4761-9C74-4FBBC203BF5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3F679-E58C-4ED7-A687-1353D5A0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55EF8-5AE9-4A97-9F59-254F9E3C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1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C92C-9AB6-432C-9A93-B50D1034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6EAFA-2AE2-46CC-9AA5-DFF539EB2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66D5B-AC51-4D2E-9C43-A939B73FF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6E36F-9BE3-4A1E-9788-6FB49082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4554-E386-4761-9C74-4FBBC203BF5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F2BFA-E860-4E64-8C3E-F3191A2E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DC628-49B5-45F7-9FED-040DEF6F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6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5BAE2-0142-4963-B290-ABDAEAEA8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15845"/>
            <a:ext cx="10515600" cy="4761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D6D82-8324-46B6-B10E-72A1FEE4C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4554-E386-4761-9C74-4FBBC203BF58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911FB-F9F8-40E9-A7C2-EBB429164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2EAC8-389F-4987-90EB-1F40817F5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6BC1BD-0390-46C4-8489-D2C9CB249094}"/>
              </a:ext>
            </a:extLst>
          </p:cNvPr>
          <p:cNvSpPr/>
          <p:nvPr userDrawn="1"/>
        </p:nvSpPr>
        <p:spPr>
          <a:xfrm>
            <a:off x="0" y="0"/>
            <a:ext cx="12192000" cy="1097280"/>
          </a:xfrm>
          <a:prstGeom prst="rect">
            <a:avLst/>
          </a:prstGeom>
          <a:solidFill>
            <a:srgbClr val="EE60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51F297-B71E-45D3-923D-9C11B8C23C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34693" t="20502" r="20583" b="11845"/>
          <a:stretch/>
        </p:blipFill>
        <p:spPr>
          <a:xfrm>
            <a:off x="10609007" y="68824"/>
            <a:ext cx="1120878" cy="95372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DF45F-E122-48B1-BF66-A1ABA753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4" y="1"/>
            <a:ext cx="10333703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537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1.png"/><Relationship Id="rId2" Type="http://schemas.openxmlformats.org/officeDocument/2006/relationships/image" Target="../media/image6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790.png"/><Relationship Id="rId3" Type="http://schemas.openxmlformats.org/officeDocument/2006/relationships/image" Target="../media/image740.png"/><Relationship Id="rId7" Type="http://schemas.openxmlformats.org/officeDocument/2006/relationships/image" Target="../media/image79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5.png"/><Relationship Id="rId5" Type="http://schemas.openxmlformats.org/officeDocument/2006/relationships/image" Target="../media/image770.png"/><Relationship Id="rId10" Type="http://schemas.openxmlformats.org/officeDocument/2006/relationships/image" Target="../media/image84.png"/><Relationship Id="rId4" Type="http://schemas.openxmlformats.org/officeDocument/2006/relationships/image" Target="../media/image750.png"/><Relationship Id="rId9" Type="http://schemas.openxmlformats.org/officeDocument/2006/relationships/image" Target="../media/image83.png"/><Relationship Id="rId1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emf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odrick%E2%80%93Prescott_filter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conweb.ucsd.edu/~jhamilto/hp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6798-268D-4AC2-BBD7-79FBA1ED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Detrending, </a:t>
            </a:r>
            <a:r>
              <a:rPr lang="en-US" dirty="0" err="1"/>
              <a:t>Deseasonalizing</a:t>
            </a:r>
            <a:r>
              <a:rPr lang="en-US" dirty="0"/>
              <a:t>, &amp; Smoothing</a:t>
            </a:r>
          </a:p>
        </p:txBody>
      </p:sp>
    </p:spTree>
    <p:extLst>
      <p:ext uri="{BB962C8B-B14F-4D97-AF65-F5344CB8AC3E}">
        <p14:creationId xmlns:p14="http://schemas.microsoft.com/office/powerpoint/2010/main" val="173987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33F009-ABDF-4B53-BB32-E8DEC0C03A9B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Beware of </a:t>
            </a:r>
            <a:r>
              <a:rPr lang="en-US" sz="4000" dirty="0" err="1"/>
              <a:t>overdifferencing</a:t>
            </a:r>
            <a:r>
              <a:rPr lang="en-US" sz="4000" dirty="0"/>
              <a:t>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77637E-C677-4591-90D9-569B55870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751" y="1334513"/>
            <a:ext cx="4903317" cy="3201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457605-437C-4015-A2D2-ADF74B7DC2B5}"/>
              </a:ext>
            </a:extLst>
          </p:cNvPr>
          <p:cNvSpPr/>
          <p:nvPr/>
        </p:nvSpPr>
        <p:spPr>
          <a:xfrm>
            <a:off x="7536816" y="1401823"/>
            <a:ext cx="22786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ADF Statistic: -7.249074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p-value: 0.000000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Critical Values: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1%: -3.646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5%: -2.954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10%: -2.616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903859-D2AD-409D-8CE1-6910ACCC2FBA}"/>
              </a:ext>
            </a:extLst>
          </p:cNvPr>
          <p:cNvSpPr/>
          <p:nvPr/>
        </p:nvSpPr>
        <p:spPr>
          <a:xfrm>
            <a:off x="7536816" y="2935077"/>
            <a:ext cx="22786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ADF Statistic: -3.715053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p-value: 0.003906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Critical Values: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        1%: -3.753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        5%: -2.998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        10%: -2.639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AB214-D516-479E-B439-F80D5DBB45FA}"/>
              </a:ext>
            </a:extLst>
          </p:cNvPr>
          <p:cNvSpPr txBox="1"/>
          <p:nvPr/>
        </p:nvSpPr>
        <p:spPr>
          <a:xfrm>
            <a:off x="1257423" y="4782042"/>
            <a:ext cx="9481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the raw data (which has a quadratic shape), one might think that it would require 2 orders of differencing to make stationary.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in this case, not only is stationarity gained with 1 order of differencing, the ADF statistic actually increases after 2 orders of differencing.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Differencing beyond what is necessary for stationarity can add artifacts to the data which can alter subsequent modeling results.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CCE3B-8597-427F-AFFC-C3304A962437}"/>
              </a:ext>
            </a:extLst>
          </p:cNvPr>
          <p:cNvSpPr/>
          <p:nvPr/>
        </p:nvSpPr>
        <p:spPr>
          <a:xfrm>
            <a:off x="2747505" y="1502853"/>
            <a:ext cx="1179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1</a:t>
            </a:r>
            <a:r>
              <a:rPr lang="en-US" sz="1400" baseline="30000" dirty="0">
                <a:solidFill>
                  <a:schemeClr val="accent1"/>
                </a:solidFill>
              </a:rPr>
              <a:t>st</a:t>
            </a:r>
            <a:r>
              <a:rPr lang="en-US" sz="1400" dirty="0">
                <a:solidFill>
                  <a:schemeClr val="accent1"/>
                </a:solidFill>
              </a:rPr>
              <a:t> difference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2</a:t>
            </a:r>
            <a:r>
              <a:rPr lang="en-US" sz="1400" baseline="30000" dirty="0">
                <a:solidFill>
                  <a:schemeClr val="accent2"/>
                </a:solidFill>
              </a:rPr>
              <a:t>nd</a:t>
            </a:r>
            <a:r>
              <a:rPr lang="en-US" sz="1400" dirty="0">
                <a:solidFill>
                  <a:schemeClr val="accent2"/>
                </a:solidFill>
              </a:rPr>
              <a:t> difference</a:t>
            </a:r>
          </a:p>
        </p:txBody>
      </p:sp>
    </p:spTree>
    <p:extLst>
      <p:ext uri="{BB962C8B-B14F-4D97-AF65-F5344CB8AC3E}">
        <p14:creationId xmlns:p14="http://schemas.microsoft.com/office/powerpoint/2010/main" val="158948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B5909F-AED8-46E6-AEDD-5CAC4FCD992D}"/>
              </a:ext>
            </a:extLst>
          </p:cNvPr>
          <p:cNvGrpSpPr/>
          <p:nvPr/>
        </p:nvGrpSpPr>
        <p:grpSpPr>
          <a:xfrm>
            <a:off x="4479243" y="3202576"/>
            <a:ext cx="3606700" cy="2269789"/>
            <a:chOff x="6603201" y="3398880"/>
            <a:chExt cx="3606700" cy="2269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4B9A336-DBA3-435E-8E73-BF8791BE73D2}"/>
                    </a:ext>
                  </a:extLst>
                </p:cNvPr>
                <p:cNvSpPr txBox="1"/>
                <p:nvPr/>
              </p:nvSpPr>
              <p:spPr>
                <a:xfrm>
                  <a:off x="6603201" y="3398880"/>
                  <a:ext cx="1867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</m:oMath>
                  </a14:m>
                  <a:r>
                    <a:rPr lang="en-US" sz="2400" baseline="30000" dirty="0"/>
                    <a:t>2</a:t>
                  </a:r>
                  <a:r>
                    <a:rPr lang="en-US" sz="2400" dirty="0"/>
                    <a:t>y</a:t>
                  </a:r>
                  <a:r>
                    <a:rPr lang="en-US" sz="2400" baseline="-25000" dirty="0"/>
                    <a:t>t</a:t>
                  </a:r>
                  <a:r>
                    <a:rPr lang="en-US" sz="2400" dirty="0"/>
                    <a:t> ≠ </a:t>
                  </a:r>
                  <a:r>
                    <a:rPr lang="en-US" sz="2400" dirty="0" err="1"/>
                    <a:t>y</a:t>
                  </a:r>
                  <a:r>
                    <a:rPr lang="en-US" sz="2400" baseline="-25000" dirty="0" err="1"/>
                    <a:t>t</a:t>
                  </a:r>
                  <a:r>
                    <a:rPr lang="en-US" sz="2400" dirty="0"/>
                    <a:t> – y</a:t>
                  </a:r>
                  <a:r>
                    <a:rPr lang="en-US" sz="2400" baseline="-25000" dirty="0"/>
                    <a:t>t-2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4B9A336-DBA3-435E-8E73-BF8791BE7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3201" y="3398880"/>
                  <a:ext cx="1867114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980" t="-10526" r="-654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4BC28E-0A4C-4ED3-A2F2-28C46338548B}"/>
                </a:ext>
              </a:extLst>
            </p:cNvPr>
            <p:cNvSpPr txBox="1"/>
            <p:nvPr/>
          </p:nvSpPr>
          <p:spPr>
            <a:xfrm>
              <a:off x="7438501" y="4099009"/>
              <a:ext cx="277140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∇∇</a:t>
              </a:r>
              <a:r>
                <a:rPr lang="en-US" sz="2400" dirty="0" err="1"/>
                <a:t>y</a:t>
              </a:r>
              <a:r>
                <a:rPr lang="en-US" sz="2400" baseline="-25000" dirty="0" err="1"/>
                <a:t>t</a:t>
              </a:r>
              <a:endParaRPr lang="en-US" sz="2400" baseline="-25000" dirty="0"/>
            </a:p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∇</a:t>
              </a:r>
              <a:r>
                <a:rPr lang="en-US" sz="2400" dirty="0"/>
                <a:t>(</a:t>
              </a:r>
              <a:r>
                <a:rPr lang="en-US" sz="2400" dirty="0" err="1"/>
                <a:t>y</a:t>
              </a:r>
              <a:r>
                <a:rPr lang="en-US" sz="2400" baseline="-25000" dirty="0" err="1"/>
                <a:t>t</a:t>
              </a:r>
              <a:r>
                <a:rPr lang="en-US" sz="2400" dirty="0"/>
                <a:t> – y</a:t>
              </a:r>
              <a:r>
                <a:rPr lang="en-US" sz="2400" baseline="-25000" dirty="0"/>
                <a:t>t-1</a:t>
              </a:r>
              <a:r>
                <a:rPr lang="en-US" sz="2400" dirty="0"/>
                <a:t>)</a:t>
              </a:r>
              <a:endParaRPr lang="en-US" sz="2400" baseline="-25000" dirty="0"/>
            </a:p>
            <a:p>
              <a:r>
                <a:rPr lang="en-US" sz="2400" dirty="0"/>
                <a:t>(</a:t>
              </a:r>
              <a:r>
                <a:rPr lang="en-US" sz="2400" dirty="0" err="1"/>
                <a:t>y</a:t>
              </a:r>
              <a:r>
                <a:rPr lang="en-US" sz="2400" baseline="-25000" dirty="0" err="1"/>
                <a:t>t</a:t>
              </a:r>
              <a:r>
                <a:rPr lang="en-US" sz="2400" dirty="0"/>
                <a:t> – y</a:t>
              </a:r>
              <a:r>
                <a:rPr lang="en-US" sz="2400" baseline="-25000" dirty="0"/>
                <a:t>t-1</a:t>
              </a:r>
              <a:r>
                <a:rPr lang="en-US" sz="2400" dirty="0"/>
                <a:t>) – (y</a:t>
              </a:r>
              <a:r>
                <a:rPr lang="en-US" sz="2400" baseline="-25000" dirty="0"/>
                <a:t>t-1</a:t>
              </a:r>
              <a:r>
                <a:rPr lang="en-US" sz="2400" dirty="0"/>
                <a:t> – y</a:t>
              </a:r>
              <a:r>
                <a:rPr lang="en-US" sz="2400" baseline="-25000" dirty="0"/>
                <a:t>t-2</a:t>
              </a:r>
              <a:r>
                <a:rPr lang="en-US" sz="2400" dirty="0"/>
                <a:t>)</a:t>
              </a:r>
              <a:endParaRPr lang="en-US" sz="2400" baseline="-25000" dirty="0"/>
            </a:p>
            <a:p>
              <a:r>
                <a:rPr lang="en-US" sz="2400" dirty="0" err="1"/>
                <a:t>y</a:t>
              </a:r>
              <a:r>
                <a:rPr lang="en-US" sz="2400" baseline="-25000" dirty="0" err="1"/>
                <a:t>t</a:t>
              </a:r>
              <a:r>
                <a:rPr lang="en-US" sz="2400" dirty="0"/>
                <a:t> – 2y</a:t>
              </a:r>
              <a:r>
                <a:rPr lang="en-US" sz="2400" baseline="-25000" dirty="0"/>
                <a:t>t-1</a:t>
              </a:r>
              <a:r>
                <a:rPr lang="en-US" sz="2400" dirty="0"/>
                <a:t> + y</a:t>
              </a:r>
              <a:r>
                <a:rPr lang="en-US" sz="2400" baseline="-25000" dirty="0"/>
                <a:t>t-2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8EF0C7-CA24-41FD-A855-924244B7E6CB}"/>
                    </a:ext>
                  </a:extLst>
                </p:cNvPr>
                <p:cNvSpPr txBox="1"/>
                <p:nvPr/>
              </p:nvSpPr>
              <p:spPr>
                <a:xfrm>
                  <a:off x="6616763" y="4099009"/>
                  <a:ext cx="9199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</m:oMath>
                  </a14:m>
                  <a:r>
                    <a:rPr lang="en-US" sz="2400" baseline="30000" dirty="0"/>
                    <a:t>2</a:t>
                  </a:r>
                  <a:r>
                    <a:rPr lang="en-US" sz="2400" dirty="0"/>
                    <a:t>y</a:t>
                  </a:r>
                  <a:r>
                    <a:rPr lang="en-US" sz="2400" baseline="-25000" dirty="0"/>
                    <a:t>t</a:t>
                  </a:r>
                  <a:r>
                    <a:rPr lang="en-US" sz="2400" dirty="0"/>
                    <a:t> =</a:t>
                  </a:r>
                  <a:endParaRPr lang="en-US" sz="2400" baseline="-25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8EF0C7-CA24-41FD-A855-924244B7E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6763" y="4099009"/>
                  <a:ext cx="919995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325" t="-10526" r="-9272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67BA024-5E52-4758-8C94-E8751FEF00A9}"/>
                  </a:ext>
                </a:extLst>
              </p:cNvPr>
              <p:cNvSpPr/>
              <p:nvPr/>
            </p:nvSpPr>
            <p:spPr>
              <a:xfrm>
                <a:off x="4346751" y="2056010"/>
                <a:ext cx="3096489" cy="461665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y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 – y</a:t>
                </a:r>
                <a:r>
                  <a:rPr lang="en-US" sz="2400" baseline="-25000" dirty="0"/>
                  <a:t>t-1</a:t>
                </a:r>
                <a:r>
                  <a:rPr lang="en-US" sz="2400" dirty="0"/>
                  <a:t> = (1 – L)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sz="2400" dirty="0" err="1"/>
                  <a:t>y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67BA024-5E52-4758-8C94-E8751FEF0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751" y="2056010"/>
                <a:ext cx="3096489" cy="461665"/>
              </a:xfrm>
              <a:prstGeom prst="rect">
                <a:avLst/>
              </a:prstGeom>
              <a:blipFill>
                <a:blip r:embed="rId4"/>
                <a:stretch>
                  <a:fillRect l="-2745" t="-8974" b="-2692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6A808A41-0FCD-4F27-B57E-525431A5572C}"/>
              </a:ext>
            </a:extLst>
          </p:cNvPr>
          <p:cNvSpPr/>
          <p:nvPr/>
        </p:nvSpPr>
        <p:spPr>
          <a:xfrm>
            <a:off x="333580" y="185077"/>
            <a:ext cx="10079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The difference operator</a:t>
            </a:r>
          </a:p>
        </p:txBody>
      </p:sp>
    </p:spTree>
    <p:extLst>
      <p:ext uri="{BB962C8B-B14F-4D97-AF65-F5344CB8AC3E}">
        <p14:creationId xmlns:p14="http://schemas.microsoft.com/office/powerpoint/2010/main" val="77431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2354B5-7A2C-44AC-B7EC-7B80E77CC82D}"/>
                  </a:ext>
                </a:extLst>
              </p:cNvPr>
              <p:cNvSpPr txBox="1"/>
              <p:nvPr/>
            </p:nvSpPr>
            <p:spPr>
              <a:xfrm>
                <a:off x="5068882" y="3384081"/>
                <a:ext cx="381732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2354B5-7A2C-44AC-B7EC-7B80E77CC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882" y="3384081"/>
                <a:ext cx="3817327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6FD4484-EBEE-45BE-8419-6CFE3DA78B35}"/>
              </a:ext>
            </a:extLst>
          </p:cNvPr>
          <p:cNvSpPr txBox="1"/>
          <p:nvPr/>
        </p:nvSpPr>
        <p:spPr>
          <a:xfrm>
            <a:off x="3141751" y="3577532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ARMA(</a:t>
            </a:r>
            <a:r>
              <a:rPr lang="en-US" dirty="0" err="1"/>
              <a:t>p,q</a:t>
            </a:r>
            <a:r>
              <a:rPr lang="en-US" dirty="0"/>
              <a:t>)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F139EB-EEF0-4623-9F21-C98FB93BEE2C}"/>
                  </a:ext>
                </a:extLst>
              </p:cNvPr>
              <p:cNvSpPr txBox="1"/>
              <p:nvPr/>
            </p:nvSpPr>
            <p:spPr>
              <a:xfrm>
                <a:off x="5068882" y="4251321"/>
                <a:ext cx="377212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F139EB-EEF0-4623-9F21-C98FB93BE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882" y="4251321"/>
                <a:ext cx="3772122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7811AC-D876-404A-B924-454134FEE83B}"/>
                  </a:ext>
                </a:extLst>
              </p:cNvPr>
              <p:cNvSpPr txBox="1"/>
              <p:nvPr/>
            </p:nvSpPr>
            <p:spPr>
              <a:xfrm>
                <a:off x="5114087" y="5153511"/>
                <a:ext cx="423135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7811AC-D876-404A-B924-454134FEE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087" y="5153511"/>
                <a:ext cx="4231351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751D5C8-CCA9-438E-B777-3CBB2C58AC26}"/>
              </a:ext>
            </a:extLst>
          </p:cNvPr>
          <p:cNvSpPr txBox="1"/>
          <p:nvPr/>
        </p:nvSpPr>
        <p:spPr>
          <a:xfrm>
            <a:off x="2904507" y="5346961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ARIMA(</a:t>
            </a:r>
            <a:r>
              <a:rPr lang="en-US" dirty="0" err="1"/>
              <a:t>p,d,q</a:t>
            </a:r>
            <a:r>
              <a:rPr lang="en-US" dirty="0"/>
              <a:t>) model: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142336-1FD1-4BB4-9ED5-9AAA8B566396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Full ARIMA model expression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0EEBA-9F69-4600-8CA3-E70B8BA69B2F}"/>
              </a:ext>
            </a:extLst>
          </p:cNvPr>
          <p:cNvSpPr txBox="1"/>
          <p:nvPr/>
        </p:nvSpPr>
        <p:spPr>
          <a:xfrm>
            <a:off x="5034317" y="1459250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ARIMA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6DAAC-4B9B-4A25-81AE-DCF28540ECF5}"/>
              </a:ext>
            </a:extLst>
          </p:cNvPr>
          <p:cNvSpPr txBox="1"/>
          <p:nvPr/>
        </p:nvSpPr>
        <p:spPr>
          <a:xfrm>
            <a:off x="3218494" y="2449265"/>
            <a:ext cx="16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Auto-Regressive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0E4A62-130B-4030-B72E-273ACCD4885F}"/>
              </a:ext>
            </a:extLst>
          </p:cNvPr>
          <p:cNvSpPr txBox="1"/>
          <p:nvPr/>
        </p:nvSpPr>
        <p:spPr>
          <a:xfrm>
            <a:off x="5196797" y="2459457"/>
            <a:ext cx="115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076A4-0C68-451D-9406-B7E37F559104}"/>
              </a:ext>
            </a:extLst>
          </p:cNvPr>
          <p:cNvSpPr txBox="1"/>
          <p:nvPr/>
        </p:nvSpPr>
        <p:spPr>
          <a:xfrm>
            <a:off x="6663507" y="2458848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Moving Average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E75C1B-2B1A-453B-9998-0C5E81DA0059}"/>
              </a:ext>
            </a:extLst>
          </p:cNvPr>
          <p:cNvCxnSpPr>
            <a:cxnSpLocks/>
          </p:cNvCxnSpPr>
          <p:nvPr/>
        </p:nvCxnSpPr>
        <p:spPr>
          <a:xfrm>
            <a:off x="5114087" y="2027036"/>
            <a:ext cx="498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3A2586-7372-43C9-A052-33F309D3FC6F}"/>
              </a:ext>
            </a:extLst>
          </p:cNvPr>
          <p:cNvCxnSpPr>
            <a:cxnSpLocks/>
          </p:cNvCxnSpPr>
          <p:nvPr/>
        </p:nvCxnSpPr>
        <p:spPr>
          <a:xfrm>
            <a:off x="5805100" y="2027036"/>
            <a:ext cx="6105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7D65FB-06A9-4D52-90A7-60B4C9E43236}"/>
              </a:ext>
            </a:extLst>
          </p:cNvPr>
          <p:cNvCxnSpPr>
            <a:cxnSpLocks/>
          </p:cNvCxnSpPr>
          <p:nvPr/>
        </p:nvCxnSpPr>
        <p:spPr>
          <a:xfrm>
            <a:off x="5643438" y="2027036"/>
            <a:ext cx="1316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4351DB-4A09-47D6-B473-C54AA2C078FB}"/>
              </a:ext>
            </a:extLst>
          </p:cNvPr>
          <p:cNvCxnSpPr>
            <a:cxnSpLocks/>
          </p:cNvCxnSpPr>
          <p:nvPr/>
        </p:nvCxnSpPr>
        <p:spPr>
          <a:xfrm flipV="1">
            <a:off x="4761186" y="2063531"/>
            <a:ext cx="522014" cy="448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5EEFC6-0F48-4F15-B0C2-51989BE81936}"/>
              </a:ext>
            </a:extLst>
          </p:cNvPr>
          <p:cNvCxnSpPr>
            <a:cxnSpLocks/>
          </p:cNvCxnSpPr>
          <p:nvPr/>
        </p:nvCxnSpPr>
        <p:spPr>
          <a:xfrm flipV="1">
            <a:off x="5703614" y="2067034"/>
            <a:ext cx="0" cy="437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A30235-20C4-4E9B-87B3-26E8CE7BE01C}"/>
              </a:ext>
            </a:extLst>
          </p:cNvPr>
          <p:cNvCxnSpPr>
            <a:cxnSpLocks/>
          </p:cNvCxnSpPr>
          <p:nvPr/>
        </p:nvCxnSpPr>
        <p:spPr>
          <a:xfrm flipH="1" flipV="1">
            <a:off x="6204607" y="2070538"/>
            <a:ext cx="546539" cy="441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8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79C2704-608B-4535-BF81-95E178CDEFE5}"/>
              </a:ext>
            </a:extLst>
          </p:cNvPr>
          <p:cNvGrpSpPr/>
          <p:nvPr/>
        </p:nvGrpSpPr>
        <p:grpSpPr>
          <a:xfrm>
            <a:off x="447204" y="1900195"/>
            <a:ext cx="2700977" cy="719428"/>
            <a:chOff x="5638800" y="2974258"/>
            <a:chExt cx="2700977" cy="7194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52AA648-E105-456F-9152-EC9B688DCAC0}"/>
                    </a:ext>
                  </a:extLst>
                </p:cNvPr>
                <p:cNvSpPr txBox="1"/>
                <p:nvPr/>
              </p:nvSpPr>
              <p:spPr>
                <a:xfrm>
                  <a:off x="5638800" y="2974258"/>
                  <a:ext cx="1856277" cy="719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1)/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52AA648-E105-456F-9152-EC9B688DCA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2974258"/>
                  <a:ext cx="1856277" cy="71942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4F8E2F8-30BE-4437-B3FD-84908C996F15}"/>
                    </a:ext>
                  </a:extLst>
                </p:cNvPr>
                <p:cNvSpPr txBox="1"/>
                <p:nvPr/>
              </p:nvSpPr>
              <p:spPr>
                <a:xfrm>
                  <a:off x="7733072" y="3101119"/>
                  <a:ext cx="606705" cy="465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4F8E2F8-30BE-4437-B3FD-84908C996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072" y="3101119"/>
                  <a:ext cx="606705" cy="46570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446FE9-7071-4DEC-9F15-06F4E257F2D2}"/>
              </a:ext>
            </a:extLst>
          </p:cNvPr>
          <p:cNvGrpSpPr/>
          <p:nvPr/>
        </p:nvGrpSpPr>
        <p:grpSpPr>
          <a:xfrm>
            <a:off x="3712751" y="1733429"/>
            <a:ext cx="2476337" cy="4103127"/>
            <a:chOff x="3658536" y="1562795"/>
            <a:chExt cx="2476337" cy="4103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45C7DC-7405-4D7A-BE5B-E13643920435}"/>
                    </a:ext>
                  </a:extLst>
                </p:cNvPr>
                <p:cNvSpPr txBox="1"/>
                <p:nvPr/>
              </p:nvSpPr>
              <p:spPr>
                <a:xfrm>
                  <a:off x="5138960" y="5036497"/>
                  <a:ext cx="667490" cy="5677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45C7DC-7405-4D7A-BE5B-E136439204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8960" y="5036497"/>
                  <a:ext cx="667490" cy="5677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56BF3A6-2337-49D5-A8A5-7B399BADB7C3}"/>
                    </a:ext>
                  </a:extLst>
                </p:cNvPr>
                <p:cNvSpPr txBox="1"/>
                <p:nvPr/>
              </p:nvSpPr>
              <p:spPr>
                <a:xfrm>
                  <a:off x="4847405" y="4152498"/>
                  <a:ext cx="1250599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56BF3A6-2337-49D5-A8A5-7B399BADB7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405" y="4152498"/>
                  <a:ext cx="1250599" cy="6223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2862F6-A238-4FA2-AB97-C43419D6393A}"/>
                </a:ext>
              </a:extLst>
            </p:cNvPr>
            <p:cNvSpPr txBox="1"/>
            <p:nvPr/>
          </p:nvSpPr>
          <p:spPr>
            <a:xfrm>
              <a:off x="3745899" y="5135434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A9F3E8-EC5A-48D4-ADE3-DAE8E4923888}"/>
                </a:ext>
              </a:extLst>
            </p:cNvPr>
            <p:cNvSpPr txBox="1"/>
            <p:nvPr/>
          </p:nvSpPr>
          <p:spPr>
            <a:xfrm>
              <a:off x="3658536" y="427900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-0.5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9AD488-31DA-4596-BA8C-D22786EEDEFF}"/>
                </a:ext>
              </a:extLst>
            </p:cNvPr>
            <p:cNvSpPr txBox="1"/>
            <p:nvPr/>
          </p:nvSpPr>
          <p:spPr>
            <a:xfrm>
              <a:off x="3781165" y="35462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BB02E0-E77C-46C7-9CCC-B1B33E47CE31}"/>
                </a:ext>
              </a:extLst>
            </p:cNvPr>
            <p:cNvSpPr txBox="1"/>
            <p:nvPr/>
          </p:nvSpPr>
          <p:spPr>
            <a:xfrm>
              <a:off x="3693802" y="287890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4F4237-5853-4448-AE79-754ACDCF5095}"/>
                </a:ext>
              </a:extLst>
            </p:cNvPr>
            <p:cNvSpPr txBox="1"/>
            <p:nvPr/>
          </p:nvSpPr>
          <p:spPr>
            <a:xfrm>
              <a:off x="3781165" y="22643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9F636E9-C850-4F50-A22C-CECDD349B8ED}"/>
                    </a:ext>
                  </a:extLst>
                </p:cNvPr>
                <p:cNvSpPr/>
                <p:nvPr/>
              </p:nvSpPr>
              <p:spPr>
                <a:xfrm>
                  <a:off x="5057431" y="3546251"/>
                  <a:ext cx="8305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9F636E9-C850-4F50-A22C-CECDD349B8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431" y="3546251"/>
                  <a:ext cx="83054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8F1ACE6-9F7B-42A4-A419-CE0594A6C774}"/>
                    </a:ext>
                  </a:extLst>
                </p:cNvPr>
                <p:cNvSpPr/>
                <p:nvPr/>
              </p:nvSpPr>
              <p:spPr>
                <a:xfrm>
                  <a:off x="4810536" y="2878394"/>
                  <a:ext cx="1324337" cy="3704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8F1ACE6-9F7B-42A4-A419-CE0594A6C7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536" y="2878394"/>
                  <a:ext cx="1324337" cy="37042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F298BC9-21D1-437D-80A8-D09314DB98D2}"/>
                    </a:ext>
                  </a:extLst>
                </p:cNvPr>
                <p:cNvSpPr txBox="1"/>
                <p:nvPr/>
              </p:nvSpPr>
              <p:spPr>
                <a:xfrm>
                  <a:off x="5138960" y="2310490"/>
                  <a:ext cx="6674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F298BC9-21D1-437D-80A8-D09314DB9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8960" y="2310490"/>
                  <a:ext cx="66749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257" r="-825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5C66BA5-40B5-4722-A2D3-3D0BA1DA1636}"/>
                    </a:ext>
                  </a:extLst>
                </p:cNvPr>
                <p:cNvSpPr/>
                <p:nvPr/>
              </p:nvSpPr>
              <p:spPr>
                <a:xfrm>
                  <a:off x="3751125" y="1562795"/>
                  <a:ext cx="3617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5C66BA5-40B5-4722-A2D3-3D0BA1DA16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125" y="1562795"/>
                  <a:ext cx="3617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400E97D-3EFF-4688-8168-66F0C1971549}"/>
                    </a:ext>
                  </a:extLst>
                </p:cNvPr>
                <p:cNvSpPr/>
                <p:nvPr/>
              </p:nvSpPr>
              <p:spPr>
                <a:xfrm>
                  <a:off x="5247771" y="1562795"/>
                  <a:ext cx="487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400E97D-3EFF-4688-8168-66F0C19715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7771" y="1562795"/>
                  <a:ext cx="4875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9ADF1E4-131A-4B37-BD48-6FF7D70C2FEC}"/>
                </a:ext>
              </a:extLst>
            </p:cNvPr>
            <p:cNvCxnSpPr/>
            <p:nvPr/>
          </p:nvCxnSpPr>
          <p:spPr>
            <a:xfrm>
              <a:off x="3691553" y="2092604"/>
              <a:ext cx="22810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9429C11-642E-43E5-8AFB-788DE970016F}"/>
                </a:ext>
              </a:extLst>
            </p:cNvPr>
            <p:cNvCxnSpPr>
              <a:cxnSpLocks/>
            </p:cNvCxnSpPr>
            <p:nvPr/>
          </p:nvCxnSpPr>
          <p:spPr>
            <a:xfrm>
              <a:off x="4650183" y="1616363"/>
              <a:ext cx="0" cy="40495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60413FE-839B-4EA6-AC84-06917F245570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Box-Cox Power Transforms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F97D35-D548-4D83-ACAC-1B8698BB2AEB}"/>
              </a:ext>
            </a:extLst>
          </p:cNvPr>
          <p:cNvGrpSpPr/>
          <p:nvPr/>
        </p:nvGrpSpPr>
        <p:grpSpPr>
          <a:xfrm>
            <a:off x="8924946" y="5419038"/>
            <a:ext cx="2336054" cy="719428"/>
            <a:chOff x="8619325" y="5419038"/>
            <a:chExt cx="2336054" cy="7194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918CDC4-37F2-4E05-8882-882556D788D4}"/>
                    </a:ext>
                  </a:extLst>
                </p:cNvPr>
                <p:cNvSpPr txBox="1"/>
                <p:nvPr/>
              </p:nvSpPr>
              <p:spPr>
                <a:xfrm>
                  <a:off x="8619325" y="5419038"/>
                  <a:ext cx="1617879" cy="719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918CDC4-37F2-4E05-8882-882556D788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325" y="5419038"/>
                  <a:ext cx="1617879" cy="71942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EF84578-2248-42E9-9665-49DA2EDB9CDE}"/>
                    </a:ext>
                  </a:extLst>
                </p:cNvPr>
                <p:cNvSpPr txBox="1"/>
                <p:nvPr/>
              </p:nvSpPr>
              <p:spPr>
                <a:xfrm>
                  <a:off x="10348674" y="5603704"/>
                  <a:ext cx="606705" cy="465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EF84578-2248-42E9-9665-49DA2EDB9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8674" y="5603704"/>
                  <a:ext cx="606705" cy="46570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360F25C-8E4A-4197-9DB4-F9D84ABEE482}"/>
              </a:ext>
            </a:extLst>
          </p:cNvPr>
          <p:cNvSpPr txBox="1"/>
          <p:nvPr/>
        </p:nvSpPr>
        <p:spPr>
          <a:xfrm>
            <a:off x="6848348" y="5603918"/>
            <a:ext cx="212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Transforming back: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8758ACB-BAB8-4C87-B055-7BD2AC64DC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11432" y="1626652"/>
            <a:ext cx="4584589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60413FE-839B-4EA6-AC84-06917F245570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Box-Cox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2AD0FE-3EB2-4BD6-9AEE-780DFF96D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" t="13718" r="65384" b="17564"/>
          <a:stretch/>
        </p:blipFill>
        <p:spPr>
          <a:xfrm>
            <a:off x="2302216" y="1239716"/>
            <a:ext cx="4809393" cy="54615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2E3876-BA32-4E4A-9503-B5C595ABC953}"/>
              </a:ext>
            </a:extLst>
          </p:cNvPr>
          <p:cNvSpPr txBox="1"/>
          <p:nvPr/>
        </p:nvSpPr>
        <p:spPr>
          <a:xfrm>
            <a:off x="7612916" y="4731700"/>
            <a:ext cx="1995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Brownlee Chapter 8.4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FA443EC-E845-4A59-91DB-FD899923E081}"/>
              </a:ext>
            </a:extLst>
          </p:cNvPr>
          <p:cNvSpPr/>
          <p:nvPr/>
        </p:nvSpPr>
        <p:spPr>
          <a:xfrm>
            <a:off x="7322625" y="4466493"/>
            <a:ext cx="156060" cy="899746"/>
          </a:xfrm>
          <a:prstGeom prst="rightBrace">
            <a:avLst>
              <a:gd name="adj1" fmla="val 4672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E9E3A6-77E0-4697-B0DD-FAA2C5118F28}"/>
              </a:ext>
            </a:extLst>
          </p:cNvPr>
          <p:cNvSpPr/>
          <p:nvPr/>
        </p:nvSpPr>
        <p:spPr>
          <a:xfrm>
            <a:off x="6370321" y="4878866"/>
            <a:ext cx="721704" cy="22317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65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60413FE-839B-4EA6-AC84-06917F245570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Box-Cox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BA220B-C002-4C09-ABBD-6491D60BE754}"/>
              </a:ext>
            </a:extLst>
          </p:cNvPr>
          <p:cNvSpPr/>
          <p:nvPr/>
        </p:nvSpPr>
        <p:spPr>
          <a:xfrm>
            <a:off x="227021" y="4015076"/>
            <a:ext cx="228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ADF Statistic: 0.815369</a:t>
            </a:r>
          </a:p>
          <a:p>
            <a:r>
              <a:rPr lang="en-US" sz="1600" dirty="0"/>
              <a:t>p-value: 0.991880</a:t>
            </a:r>
          </a:p>
          <a:p>
            <a:r>
              <a:rPr lang="en-US" sz="1600" dirty="0"/>
              <a:t>Critical Values:</a:t>
            </a:r>
          </a:p>
          <a:p>
            <a:r>
              <a:rPr lang="en-US" sz="1600" dirty="0"/>
              <a:t>        1%: -3.482</a:t>
            </a:r>
          </a:p>
          <a:p>
            <a:r>
              <a:rPr lang="en-US" sz="1600" dirty="0"/>
              <a:t>        5%: -2.884</a:t>
            </a:r>
          </a:p>
          <a:p>
            <a:r>
              <a:rPr lang="en-US" sz="1600" dirty="0"/>
              <a:t>        10%: -2.579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680C3-9F56-4219-83EC-7C28B8F4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8" y="2294236"/>
            <a:ext cx="2286000" cy="1524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D09F15-AACA-487C-8F8F-E2ACD6E92EA2}"/>
              </a:ext>
            </a:extLst>
          </p:cNvPr>
          <p:cNvSpPr/>
          <p:nvPr/>
        </p:nvSpPr>
        <p:spPr>
          <a:xfrm>
            <a:off x="9950367" y="4015076"/>
            <a:ext cx="228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ADF Statistic: -3.584421</a:t>
            </a:r>
          </a:p>
          <a:p>
            <a:r>
              <a:rPr lang="en-US" sz="1600" dirty="0"/>
              <a:t>p-value: 0.006066</a:t>
            </a:r>
          </a:p>
          <a:p>
            <a:r>
              <a:rPr lang="en-US" sz="1600" dirty="0"/>
              <a:t>Critical Values:</a:t>
            </a:r>
          </a:p>
          <a:p>
            <a:r>
              <a:rPr lang="en-US" sz="1600" dirty="0"/>
              <a:t>        1%: -3.482</a:t>
            </a:r>
          </a:p>
          <a:p>
            <a:r>
              <a:rPr lang="en-US" sz="1600" dirty="0"/>
              <a:t>        5%: -2.884</a:t>
            </a:r>
          </a:p>
          <a:p>
            <a:r>
              <a:rPr lang="en-US" sz="1600" dirty="0"/>
              <a:t>        10%: -2.579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16389-3F27-4BA5-8007-75FD61FF9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190" y="2294236"/>
            <a:ext cx="2286000" cy="1484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AEE700-51CA-4578-99E7-E85299D5C3F9}"/>
              </a:ext>
            </a:extLst>
          </p:cNvPr>
          <p:cNvSpPr txBox="1"/>
          <p:nvPr/>
        </p:nvSpPr>
        <p:spPr>
          <a:xfrm>
            <a:off x="10687595" y="170029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 = 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2A1BA-752D-451A-817E-EE377A1C3E17}"/>
              </a:ext>
            </a:extLst>
          </p:cNvPr>
          <p:cNvSpPr txBox="1"/>
          <p:nvPr/>
        </p:nvSpPr>
        <p:spPr>
          <a:xfrm>
            <a:off x="3361282" y="1700295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 = 0.5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52FB33-491B-4D45-9210-61AC7809AD1E}"/>
              </a:ext>
            </a:extLst>
          </p:cNvPr>
          <p:cNvSpPr txBox="1"/>
          <p:nvPr/>
        </p:nvSpPr>
        <p:spPr>
          <a:xfrm>
            <a:off x="5838118" y="170029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 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A8EF8-9BD1-49A6-A3BC-DBEFC2F99DD2}"/>
              </a:ext>
            </a:extLst>
          </p:cNvPr>
          <p:cNvSpPr txBox="1"/>
          <p:nvPr/>
        </p:nvSpPr>
        <p:spPr>
          <a:xfrm>
            <a:off x="8140226" y="1700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 = -0.5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F5E465-6327-49D4-929A-1BBB2C2E5587}"/>
              </a:ext>
            </a:extLst>
          </p:cNvPr>
          <p:cNvSpPr txBox="1"/>
          <p:nvPr/>
        </p:nvSpPr>
        <p:spPr>
          <a:xfrm>
            <a:off x="399283" y="1561796"/>
            <a:ext cx="1949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(same as raw data)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DE7E5-03FC-4594-9AE9-AB7D0B70406F}"/>
              </a:ext>
            </a:extLst>
          </p:cNvPr>
          <p:cNvSpPr/>
          <p:nvPr/>
        </p:nvSpPr>
        <p:spPr>
          <a:xfrm>
            <a:off x="2657857" y="4015076"/>
            <a:ext cx="228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ADF Statistic: -0.345854</a:t>
            </a:r>
          </a:p>
          <a:p>
            <a:r>
              <a:rPr lang="en-US" sz="1600" dirty="0"/>
              <a:t>p-value: 0.918754</a:t>
            </a:r>
          </a:p>
          <a:p>
            <a:r>
              <a:rPr lang="en-US" sz="1600" dirty="0"/>
              <a:t>Critical Values:</a:t>
            </a:r>
          </a:p>
          <a:p>
            <a:r>
              <a:rPr lang="en-US" sz="1600" dirty="0"/>
              <a:t>        1%: -3.482</a:t>
            </a:r>
          </a:p>
          <a:p>
            <a:r>
              <a:rPr lang="en-US" sz="1600" dirty="0"/>
              <a:t>        5%: -2.884</a:t>
            </a:r>
          </a:p>
          <a:p>
            <a:r>
              <a:rPr lang="en-US" sz="1600" dirty="0"/>
              <a:t>        10%: -2.579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3700B5-5BD4-4012-A3D9-5DD9B8D1A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626" y="2294236"/>
            <a:ext cx="2286000" cy="15485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CCEAD69-5C9E-4AED-8591-9E2FBFE8B299}"/>
              </a:ext>
            </a:extLst>
          </p:cNvPr>
          <p:cNvSpPr/>
          <p:nvPr/>
        </p:nvSpPr>
        <p:spPr>
          <a:xfrm>
            <a:off x="5088693" y="4015076"/>
            <a:ext cx="228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ADF Statistic: -1.717017</a:t>
            </a:r>
          </a:p>
          <a:p>
            <a:r>
              <a:rPr lang="en-US" sz="1600" dirty="0"/>
              <a:t>p-value: 0.422367</a:t>
            </a:r>
          </a:p>
          <a:p>
            <a:r>
              <a:rPr lang="en-US" sz="1600" dirty="0"/>
              <a:t>Critical Values:</a:t>
            </a:r>
          </a:p>
          <a:p>
            <a:r>
              <a:rPr lang="en-US" sz="1600" dirty="0"/>
              <a:t>        1%: -3.482</a:t>
            </a:r>
          </a:p>
          <a:p>
            <a:r>
              <a:rPr lang="en-US" sz="1600" dirty="0"/>
              <a:t>        5%: -2.884</a:t>
            </a:r>
          </a:p>
          <a:p>
            <a:r>
              <a:rPr lang="en-US" sz="1600" dirty="0"/>
              <a:t>        10%: -2.579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82258E-879B-453D-942B-E8D4F00B7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8814" y="2294236"/>
            <a:ext cx="2286000" cy="150804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1B46B1E-BE06-4B91-A023-D770524EE092}"/>
              </a:ext>
            </a:extLst>
          </p:cNvPr>
          <p:cNvSpPr/>
          <p:nvPr/>
        </p:nvSpPr>
        <p:spPr>
          <a:xfrm>
            <a:off x="7519530" y="4015076"/>
            <a:ext cx="228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ADF Statistic: -2.800729</a:t>
            </a:r>
          </a:p>
          <a:p>
            <a:r>
              <a:rPr lang="en-US" sz="1600" dirty="0"/>
              <a:t>p-value: 0.058170</a:t>
            </a:r>
          </a:p>
          <a:p>
            <a:r>
              <a:rPr lang="en-US" sz="1600" dirty="0"/>
              <a:t>Critical Values:</a:t>
            </a:r>
          </a:p>
          <a:p>
            <a:r>
              <a:rPr lang="en-US" sz="1600" dirty="0"/>
              <a:t>        1%: -3.482</a:t>
            </a:r>
          </a:p>
          <a:p>
            <a:r>
              <a:rPr lang="en-US" sz="1600" dirty="0"/>
              <a:t>        5%: -2.884</a:t>
            </a:r>
          </a:p>
          <a:p>
            <a:r>
              <a:rPr lang="en-US" sz="1600" dirty="0"/>
              <a:t>        10%: -2.579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A014CC-95DB-404D-A2A3-AB56D0AF5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002" y="2294236"/>
            <a:ext cx="2286000" cy="150804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BB98CB5-3E3A-4C2A-9CC6-046A972714CA}"/>
              </a:ext>
            </a:extLst>
          </p:cNvPr>
          <p:cNvSpPr/>
          <p:nvPr/>
        </p:nvSpPr>
        <p:spPr>
          <a:xfrm>
            <a:off x="227021" y="4323081"/>
            <a:ext cx="1652530" cy="23223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A3DC53-2C98-4515-B7FB-6C0096FADC33}"/>
              </a:ext>
            </a:extLst>
          </p:cNvPr>
          <p:cNvSpPr/>
          <p:nvPr/>
        </p:nvSpPr>
        <p:spPr>
          <a:xfrm>
            <a:off x="2657857" y="4323081"/>
            <a:ext cx="1652530" cy="23223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6759B1-6D27-4032-B395-F87AFB9E9E6D}"/>
              </a:ext>
            </a:extLst>
          </p:cNvPr>
          <p:cNvSpPr/>
          <p:nvPr/>
        </p:nvSpPr>
        <p:spPr>
          <a:xfrm>
            <a:off x="5088693" y="4323081"/>
            <a:ext cx="1652530" cy="23223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A656B5-77C3-4ABE-A112-618D1E688675}"/>
              </a:ext>
            </a:extLst>
          </p:cNvPr>
          <p:cNvSpPr/>
          <p:nvPr/>
        </p:nvSpPr>
        <p:spPr>
          <a:xfrm>
            <a:off x="7519529" y="4323081"/>
            <a:ext cx="1652530" cy="232231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A8C3717-DE5E-4754-9696-75A99A8F4EA0}"/>
              </a:ext>
            </a:extLst>
          </p:cNvPr>
          <p:cNvSpPr/>
          <p:nvPr/>
        </p:nvSpPr>
        <p:spPr>
          <a:xfrm>
            <a:off x="9950365" y="4323081"/>
            <a:ext cx="1652530" cy="232231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53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6798-268D-4AC2-BBD7-79FBA1ED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Deseasonalizing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37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D10EF-146E-4D42-A01C-80BA49CF9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" t="30291" r="62208" b="27120"/>
          <a:stretch/>
        </p:blipFill>
        <p:spPr>
          <a:xfrm>
            <a:off x="340216" y="1360020"/>
            <a:ext cx="7004398" cy="45542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E73F2A-1E0C-493E-94F0-8F0C0B889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78" y="3853100"/>
            <a:ext cx="4137970" cy="28031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5EBB43-E693-438C-9ED0-D5E0141C82AF}"/>
              </a:ext>
            </a:extLst>
          </p:cNvPr>
          <p:cNvSpPr txBox="1"/>
          <p:nvPr/>
        </p:nvSpPr>
        <p:spPr>
          <a:xfrm>
            <a:off x="5137667" y="1221520"/>
            <a:ext cx="1911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365 x 10 = 3650 data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16BB4-9758-4321-B8FB-188A2997DA18}"/>
              </a:ext>
            </a:extLst>
          </p:cNvPr>
          <p:cNvSpPr txBox="1"/>
          <p:nvPr/>
        </p:nvSpPr>
        <p:spPr>
          <a:xfrm>
            <a:off x="4625144" y="2586616"/>
            <a:ext cx="223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Creates a repeating series 0-364 to index with each y data point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782BD0-AE09-4D7F-AB81-6EEB260B5143}"/>
              </a:ext>
            </a:extLst>
          </p:cNvPr>
          <p:cNvCxnSpPr>
            <a:cxnSpLocks/>
          </p:cNvCxnSpPr>
          <p:nvPr/>
        </p:nvCxnSpPr>
        <p:spPr>
          <a:xfrm flipH="1">
            <a:off x="4664107" y="1530486"/>
            <a:ext cx="739782" cy="528065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F8608-8844-424E-9806-C11F06A9A354}"/>
              </a:ext>
            </a:extLst>
          </p:cNvPr>
          <p:cNvCxnSpPr>
            <a:cxnSpLocks/>
          </p:cNvCxnSpPr>
          <p:nvPr/>
        </p:nvCxnSpPr>
        <p:spPr>
          <a:xfrm flipV="1">
            <a:off x="3608438" y="3006591"/>
            <a:ext cx="4680156" cy="6004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3D31F24-FC0A-48CF-BDFD-610B40C12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6933"/>
              </p:ext>
            </p:extLst>
          </p:nvPr>
        </p:nvGraphicFramePr>
        <p:xfrm>
          <a:off x="8543307" y="2419851"/>
          <a:ext cx="2146300" cy="1173480"/>
        </p:xfrm>
        <a:graphic>
          <a:graphicData uri="http://schemas.openxmlformats.org/drawingml/2006/table">
            <a:tbl>
              <a:tblPr/>
              <a:tblGrid>
                <a:gridCol w="335779">
                  <a:extLst>
                    <a:ext uri="{9D8B030D-6E8A-4147-A177-3AD203B41FA5}">
                      <a16:colId xmlns:a16="http://schemas.microsoft.com/office/drawing/2014/main" val="2023635359"/>
                    </a:ext>
                  </a:extLst>
                </a:gridCol>
                <a:gridCol w="273996">
                  <a:extLst>
                    <a:ext uri="{9D8B030D-6E8A-4147-A177-3AD203B41FA5}">
                      <a16:colId xmlns:a16="http://schemas.microsoft.com/office/drawing/2014/main" val="3641133933"/>
                    </a:ext>
                  </a:extLst>
                </a:gridCol>
                <a:gridCol w="273996">
                  <a:extLst>
                    <a:ext uri="{9D8B030D-6E8A-4147-A177-3AD203B41FA5}">
                      <a16:colId xmlns:a16="http://schemas.microsoft.com/office/drawing/2014/main" val="4268788898"/>
                    </a:ext>
                  </a:extLst>
                </a:gridCol>
                <a:gridCol w="1262529">
                  <a:extLst>
                    <a:ext uri="{9D8B030D-6E8A-4147-A177-3AD203B41FA5}">
                      <a16:colId xmlns:a16="http://schemas.microsoft.com/office/drawing/2014/main" val="118329902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5927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-1.17308000E-08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45278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9.30253946E-06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55721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-2.15977594E-03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1902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1.19147966E-01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501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1.38980178E+01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18537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B3EB965-5098-4969-A3C9-89613A6CBEDC}"/>
              </a:ext>
            </a:extLst>
          </p:cNvPr>
          <p:cNvSpPr txBox="1"/>
          <p:nvPr/>
        </p:nvSpPr>
        <p:spPr>
          <a:xfrm>
            <a:off x="4748980" y="4004024"/>
            <a:ext cx="1648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/>
            <a:r>
              <a:rPr lang="en-US" sz="1200" dirty="0">
                <a:solidFill>
                  <a:srgbClr val="FF0000"/>
                </a:solidFill>
              </a:rPr>
              <a:t>value =	</a:t>
            </a:r>
            <a:r>
              <a:rPr lang="en-US" sz="1200" dirty="0" err="1">
                <a:solidFill>
                  <a:srgbClr val="FF0000"/>
                </a:solidFill>
              </a:rPr>
              <a:t>coef</a:t>
            </a:r>
            <a:r>
              <a:rPr lang="en-US" sz="1200" dirty="0">
                <a:solidFill>
                  <a:srgbClr val="FF0000"/>
                </a:solidFill>
              </a:rPr>
              <a:t>[-1] +</a:t>
            </a:r>
          </a:p>
          <a:p>
            <a:pPr defTabSz="548640"/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 err="1">
                <a:solidFill>
                  <a:srgbClr val="FF0000"/>
                </a:solidFill>
              </a:rPr>
              <a:t>coef</a:t>
            </a:r>
            <a:r>
              <a:rPr lang="en-US" sz="1200" dirty="0">
                <a:solidFill>
                  <a:srgbClr val="FF0000"/>
                </a:solidFill>
              </a:rPr>
              <a:t>[0]X</a:t>
            </a:r>
            <a:r>
              <a:rPr lang="en-US" sz="1200" baseline="-25000" dirty="0">
                <a:solidFill>
                  <a:srgbClr val="FF0000"/>
                </a:solidFill>
              </a:rPr>
              <a:t>i</a:t>
            </a:r>
            <a:r>
              <a:rPr lang="en-US" sz="1200" baseline="30000" dirty="0">
                <a:solidFill>
                  <a:srgbClr val="FF0000"/>
                </a:solidFill>
              </a:rPr>
              <a:t>4</a:t>
            </a:r>
            <a:r>
              <a:rPr lang="en-US" sz="1200" dirty="0">
                <a:solidFill>
                  <a:srgbClr val="FF0000"/>
                </a:solidFill>
              </a:rPr>
              <a:t> +</a:t>
            </a:r>
          </a:p>
          <a:p>
            <a:pPr defTabSz="548640"/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 err="1">
                <a:solidFill>
                  <a:srgbClr val="FF0000"/>
                </a:solidFill>
              </a:rPr>
              <a:t>coef</a:t>
            </a:r>
            <a:r>
              <a:rPr lang="en-US" sz="1200" dirty="0">
                <a:solidFill>
                  <a:srgbClr val="FF0000"/>
                </a:solidFill>
              </a:rPr>
              <a:t>[1]X</a:t>
            </a:r>
            <a:r>
              <a:rPr lang="en-US" sz="1200" baseline="-25000" dirty="0">
                <a:solidFill>
                  <a:srgbClr val="FF0000"/>
                </a:solidFill>
              </a:rPr>
              <a:t>i</a:t>
            </a:r>
            <a:r>
              <a:rPr lang="en-US" sz="1200" baseline="30000" dirty="0">
                <a:solidFill>
                  <a:srgbClr val="FF0000"/>
                </a:solidFill>
              </a:rPr>
              <a:t>3</a:t>
            </a:r>
            <a:r>
              <a:rPr lang="en-US" sz="1200" dirty="0">
                <a:solidFill>
                  <a:srgbClr val="FF0000"/>
                </a:solidFill>
              </a:rPr>
              <a:t> +</a:t>
            </a:r>
          </a:p>
          <a:p>
            <a:pPr defTabSz="548640"/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 err="1">
                <a:solidFill>
                  <a:srgbClr val="FF0000"/>
                </a:solidFill>
              </a:rPr>
              <a:t>coef</a:t>
            </a:r>
            <a:r>
              <a:rPr lang="en-US" sz="1200" dirty="0">
                <a:solidFill>
                  <a:srgbClr val="FF0000"/>
                </a:solidFill>
              </a:rPr>
              <a:t>[2]X</a:t>
            </a:r>
            <a:r>
              <a:rPr lang="en-US" sz="1200" baseline="-25000" dirty="0">
                <a:solidFill>
                  <a:srgbClr val="FF0000"/>
                </a:solidFill>
              </a:rPr>
              <a:t>i</a:t>
            </a:r>
            <a:r>
              <a:rPr lang="en-US" sz="1200" baseline="30000" dirty="0">
                <a:solidFill>
                  <a:srgbClr val="FF0000"/>
                </a:solidFill>
              </a:rPr>
              <a:t>2</a:t>
            </a:r>
            <a:r>
              <a:rPr lang="en-US" sz="1200" dirty="0">
                <a:solidFill>
                  <a:srgbClr val="FF0000"/>
                </a:solidFill>
              </a:rPr>
              <a:t> +</a:t>
            </a:r>
          </a:p>
          <a:p>
            <a:pPr defTabSz="548640"/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 err="1">
                <a:solidFill>
                  <a:srgbClr val="FF0000"/>
                </a:solidFill>
              </a:rPr>
              <a:t>coef</a:t>
            </a:r>
            <a:r>
              <a:rPr lang="en-US" sz="1200" dirty="0">
                <a:solidFill>
                  <a:srgbClr val="FF0000"/>
                </a:solidFill>
              </a:rPr>
              <a:t>[3]X</a:t>
            </a:r>
            <a:r>
              <a:rPr lang="en-US" sz="1200" baseline="-25000" dirty="0">
                <a:solidFill>
                  <a:srgbClr val="FF0000"/>
                </a:solidFill>
              </a:rPr>
              <a:t>i</a:t>
            </a:r>
            <a:r>
              <a:rPr lang="en-US" sz="1200" baseline="30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794F055-39C6-49E2-A66E-55A5947FB153}"/>
              </a:ext>
            </a:extLst>
          </p:cNvPr>
          <p:cNvSpPr/>
          <p:nvPr/>
        </p:nvSpPr>
        <p:spPr>
          <a:xfrm>
            <a:off x="4509605" y="4106882"/>
            <a:ext cx="141833" cy="809949"/>
          </a:xfrm>
          <a:prstGeom prst="rightBrace">
            <a:avLst>
              <a:gd name="adj1" fmla="val 27375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0EA810-6BC2-4AD5-B241-16D026568CEB}"/>
              </a:ext>
            </a:extLst>
          </p:cNvPr>
          <p:cNvCxnSpPr>
            <a:cxnSpLocks/>
          </p:cNvCxnSpPr>
          <p:nvPr/>
        </p:nvCxnSpPr>
        <p:spPr>
          <a:xfrm flipH="1">
            <a:off x="6263149" y="3306834"/>
            <a:ext cx="2025445" cy="12050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442AF2A-8B98-4690-BF53-97768E0F13A3}"/>
              </a:ext>
            </a:extLst>
          </p:cNvPr>
          <p:cNvSpPr/>
          <p:nvPr/>
        </p:nvSpPr>
        <p:spPr>
          <a:xfrm>
            <a:off x="333580" y="185077"/>
            <a:ext cx="102308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A slick way of characterizing seasonality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9D9A5-198F-4DA7-B4C8-24F52D114711}"/>
              </a:ext>
            </a:extLst>
          </p:cNvPr>
          <p:cNvSpPr txBox="1"/>
          <p:nvPr/>
        </p:nvSpPr>
        <p:spPr>
          <a:xfrm>
            <a:off x="8482733" y="1498519"/>
            <a:ext cx="233897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Brownlee Chapter 14.4</a:t>
            </a:r>
          </a:p>
        </p:txBody>
      </p:sp>
    </p:spTree>
    <p:extLst>
      <p:ext uri="{BB962C8B-B14F-4D97-AF65-F5344CB8AC3E}">
        <p14:creationId xmlns:p14="http://schemas.microsoft.com/office/powerpoint/2010/main" val="3077503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EBA63E-0EFD-48D0-A012-B763007573C1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Seasonal Decomposition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F5E468-FAB8-4BD1-8B07-E03C4CC0560A}"/>
              </a:ext>
            </a:extLst>
          </p:cNvPr>
          <p:cNvSpPr txBox="1"/>
          <p:nvPr/>
        </p:nvSpPr>
        <p:spPr>
          <a:xfrm>
            <a:off x="617667" y="2886225"/>
            <a:ext cx="52682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Uses a convolution filter to determine the trend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Subtracts the trend from the original data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Determines the seasonal component from the detrended data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Must specify the period (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The data in each period is identical (handy!)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Subtracts the seasonal component from the detrended data to yield the residuals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Plots the original data set, trend, seasonal, and residual components separately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78B1C6-CB86-4AFF-A75E-2029EF946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707" y="1499836"/>
            <a:ext cx="857722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72A2D"/>
                </a:solidFill>
                <a:effectLst/>
                <a:latin typeface="+mn-lt"/>
              </a:rPr>
              <a:t>statsmodels.tsa.seasonal.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272A2D"/>
                </a:solidFill>
                <a:effectLst/>
                <a:latin typeface="+mn-lt"/>
              </a:rPr>
              <a:t>seasonal_decompose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2A2D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72A2D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2A2D"/>
                </a:solidFill>
                <a:effectLst/>
                <a:latin typeface="+mn-lt"/>
                <a:cs typeface="Arial" panose="020B0604020202020204" pitchFamily="34" charset="0"/>
              </a:rPr>
              <a:t>,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72A2D"/>
                </a:solidFill>
                <a:effectLst/>
                <a:latin typeface="+mn-lt"/>
                <a:cs typeface="Arial" panose="020B0604020202020204" pitchFamily="34" charset="0"/>
              </a:rPr>
              <a:t>model='additive'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2A2D"/>
                </a:solidFill>
                <a:effectLst/>
                <a:latin typeface="+mn-lt"/>
                <a:cs typeface="Arial" panose="020B0604020202020204" pitchFamily="34" charset="0"/>
              </a:rPr>
              <a:t>,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72A2D"/>
                </a:solidFill>
                <a:effectLst/>
                <a:latin typeface="+mn-lt"/>
                <a:cs typeface="Arial" panose="020B0604020202020204" pitchFamily="34" charset="0"/>
              </a:rPr>
              <a:t>filt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72A2D"/>
                </a:solidFill>
                <a:effectLst/>
                <a:latin typeface="+mn-lt"/>
                <a:cs typeface="Arial" panose="020B0604020202020204" pitchFamily="34" charset="0"/>
              </a:rPr>
              <a:t>=None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2A2D"/>
                </a:solidFill>
                <a:effectLst/>
                <a:latin typeface="+mn-lt"/>
                <a:cs typeface="Arial" panose="020B0604020202020204" pitchFamily="34" charset="0"/>
              </a:rPr>
              <a:t>,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72A2D"/>
                </a:solidFill>
                <a:effectLst/>
                <a:latin typeface="+mn-lt"/>
                <a:cs typeface="Arial" panose="020B0604020202020204" pitchFamily="34" charset="0"/>
              </a:rPr>
              <a:t>freq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72A2D"/>
                </a:solidFill>
                <a:effectLst/>
                <a:latin typeface="+mn-lt"/>
                <a:cs typeface="Arial" panose="020B0604020202020204" pitchFamily="34" charset="0"/>
              </a:rPr>
              <a:t>=None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2A2D"/>
                </a:solidFill>
                <a:effectLst/>
                <a:latin typeface="+mn-lt"/>
                <a:cs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72A2D"/>
                </a:solidFill>
                <a:latin typeface="+mn-lt"/>
                <a:cs typeface="Arial" panose="020B0604020202020204" pitchFamily="34" charset="0"/>
              </a:rPr>
              <a:t>					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72A2D"/>
                </a:solidFill>
                <a:effectLst/>
                <a:latin typeface="+mn-lt"/>
                <a:cs typeface="Arial" panose="020B0604020202020204" pitchFamily="34" charset="0"/>
              </a:rPr>
              <a:t>two_sided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72A2D"/>
                </a:solidFill>
                <a:effectLst/>
                <a:latin typeface="+mn-lt"/>
                <a:cs typeface="Arial" panose="020B0604020202020204" pitchFamily="34" charset="0"/>
              </a:rPr>
              <a:t>=True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2A2D"/>
                </a:solidFill>
                <a:effectLst/>
                <a:latin typeface="+mn-lt"/>
                <a:cs typeface="Arial" panose="020B0604020202020204" pitchFamily="34" charset="0"/>
              </a:rPr>
              <a:t>,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72A2D"/>
                </a:solidFill>
                <a:effectLst/>
                <a:latin typeface="+mn-lt"/>
                <a:cs typeface="Arial" panose="020B0604020202020204" pitchFamily="34" charset="0"/>
              </a:rPr>
              <a:t>extrapolate_trend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72A2D"/>
                </a:solidFill>
                <a:effectLst/>
                <a:latin typeface="+mn-lt"/>
                <a:cs typeface="Arial" panose="020B0604020202020204" pitchFamily="34" charset="0"/>
              </a:rPr>
              <a:t>=0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2A2D"/>
                </a:solidFill>
                <a:effectLst/>
                <a:latin typeface="+mn-lt"/>
                <a:cs typeface="Arial" panose="020B0604020202020204" pitchFamily="34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90475-087B-448E-9114-00E7AB933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66" y="2753041"/>
            <a:ext cx="5386027" cy="35568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4C3B33-3BE7-433B-B789-536F5C73378B}"/>
              </a:ext>
            </a:extLst>
          </p:cNvPr>
          <p:cNvSpPr txBox="1"/>
          <p:nvPr/>
        </p:nvSpPr>
        <p:spPr>
          <a:xfrm>
            <a:off x="7498080" y="2421724"/>
            <a:ext cx="289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‘airline-passengers’ example:</a:t>
            </a:r>
          </a:p>
        </p:txBody>
      </p:sp>
    </p:spTree>
    <p:extLst>
      <p:ext uri="{BB962C8B-B14F-4D97-AF65-F5344CB8AC3E}">
        <p14:creationId xmlns:p14="http://schemas.microsoft.com/office/powerpoint/2010/main" val="1102828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EBA63E-0EFD-48D0-A012-B763007573C1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Seasonal Decomposition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939B8-AADF-4475-8515-F7F4C182344C}"/>
              </a:ext>
            </a:extLst>
          </p:cNvPr>
          <p:cNvSpPr txBox="1"/>
          <p:nvPr/>
        </p:nvSpPr>
        <p:spPr>
          <a:xfrm>
            <a:off x="935116" y="1437123"/>
            <a:ext cx="2401491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Brownlee Chapter 12.4: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C7BBC5-6011-4746-85A0-EEE5C1F62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" t="13463" r="65995" b="50938"/>
          <a:stretch/>
        </p:blipFill>
        <p:spPr>
          <a:xfrm>
            <a:off x="257451" y="2032987"/>
            <a:ext cx="5654699" cy="33878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1313B7-06BE-451C-91BC-5E508B5D5023}"/>
              </a:ext>
            </a:extLst>
          </p:cNvPr>
          <p:cNvSpPr/>
          <p:nvPr/>
        </p:nvSpPr>
        <p:spPr>
          <a:xfrm>
            <a:off x="5977631" y="1621789"/>
            <a:ext cx="193237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200" dirty="0"/>
              <a:t>Month</a:t>
            </a:r>
          </a:p>
          <a:p>
            <a:r>
              <a:rPr lang="fi-FI" sz="1200" dirty="0"/>
              <a:t>1949-01-01           NaN</a:t>
            </a:r>
          </a:p>
          <a:p>
            <a:r>
              <a:rPr lang="fi-FI" sz="1200" dirty="0"/>
              <a:t>1949-02-01           NaN</a:t>
            </a:r>
          </a:p>
          <a:p>
            <a:r>
              <a:rPr lang="fi-FI" sz="1200" dirty="0"/>
              <a:t>1949-03-01           NaN</a:t>
            </a:r>
          </a:p>
          <a:p>
            <a:r>
              <a:rPr lang="fi-FI" sz="1200" dirty="0"/>
              <a:t>1949-04-01           NaN</a:t>
            </a:r>
          </a:p>
          <a:p>
            <a:r>
              <a:rPr lang="fi-FI" sz="1200" dirty="0"/>
              <a:t>1949-05-01           NaN</a:t>
            </a:r>
          </a:p>
          <a:p>
            <a:r>
              <a:rPr lang="fi-FI" sz="1200" dirty="0"/>
              <a:t>1949-06-01           NaN</a:t>
            </a:r>
          </a:p>
          <a:p>
            <a:r>
              <a:rPr lang="fi-FI" sz="1200" dirty="0"/>
              <a:t>1949-07-01    126.791667</a:t>
            </a:r>
          </a:p>
          <a:p>
            <a:r>
              <a:rPr lang="fi-FI" sz="1200" dirty="0"/>
              <a:t>1949-08-01    127.250000</a:t>
            </a:r>
          </a:p>
          <a:p>
            <a:r>
              <a:rPr lang="fi-FI" sz="1200" dirty="0"/>
              <a:t>1949-09-01    127.958333</a:t>
            </a:r>
          </a:p>
          <a:p>
            <a:r>
              <a:rPr lang="fi-FI" sz="1200" dirty="0"/>
              <a:t>1949-10-01    128.583333</a:t>
            </a:r>
          </a:p>
          <a:p>
            <a:r>
              <a:rPr lang="fi-FI" sz="1200" dirty="0"/>
              <a:t>1949-11-01    129.000000</a:t>
            </a:r>
          </a:p>
          <a:p>
            <a:r>
              <a:rPr lang="fi-FI" sz="1200" dirty="0"/>
              <a:t>1949-12-01    129.750000</a:t>
            </a:r>
          </a:p>
          <a:p>
            <a:r>
              <a:rPr lang="fi-FI" sz="1200" dirty="0"/>
              <a:t>1950-01-01    131.250000</a:t>
            </a:r>
          </a:p>
          <a:p>
            <a:r>
              <a:rPr lang="fi-FI" sz="1200" dirty="0"/>
              <a:t>1950-02-01    133.083333</a:t>
            </a:r>
          </a:p>
          <a:p>
            <a:r>
              <a:rPr lang="fi-FI" sz="1200" dirty="0"/>
              <a:t>1950-03-01    134.916667</a:t>
            </a:r>
          </a:p>
          <a:p>
            <a:r>
              <a:rPr lang="fi-FI" sz="1200" dirty="0"/>
              <a:t>1950-04-01    136.416667</a:t>
            </a:r>
          </a:p>
          <a:p>
            <a:r>
              <a:rPr lang="fi-FI" sz="1200" dirty="0"/>
              <a:t>1950-05-01    137.416667</a:t>
            </a:r>
          </a:p>
          <a:p>
            <a:r>
              <a:rPr lang="fi-FI" sz="1200" dirty="0"/>
              <a:t>1950-06-01    138.750000</a:t>
            </a:r>
          </a:p>
          <a:p>
            <a:r>
              <a:rPr lang="fi-FI" sz="1200" dirty="0"/>
              <a:t>1950-07-01    140.916667</a:t>
            </a:r>
          </a:p>
          <a:p>
            <a:r>
              <a:rPr lang="fi-FI" sz="1200" dirty="0"/>
              <a:t>1950-08-01    143.166667</a:t>
            </a:r>
          </a:p>
          <a:p>
            <a:r>
              <a:rPr lang="fi-FI" sz="1200" dirty="0"/>
              <a:t>1950-09-01    145.708333</a:t>
            </a:r>
          </a:p>
          <a:p>
            <a:r>
              <a:rPr lang="fi-FI" sz="1200" dirty="0"/>
              <a:t>1950-10-01    148.416667</a:t>
            </a:r>
          </a:p>
          <a:p>
            <a:r>
              <a:rPr lang="fi-FI" sz="1200" dirty="0"/>
              <a:t>1950-11-01    151.541667</a:t>
            </a:r>
          </a:p>
          <a:p>
            <a:r>
              <a:rPr lang="fi-FI" sz="1200" dirty="0"/>
              <a:t>1950-12-01    154.708333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265CA-1ACA-450C-8D23-CAB2BC023DFF}"/>
              </a:ext>
            </a:extLst>
          </p:cNvPr>
          <p:cNvSpPr/>
          <p:nvPr/>
        </p:nvSpPr>
        <p:spPr>
          <a:xfrm>
            <a:off x="7910004" y="1621789"/>
            <a:ext cx="193237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Month</a:t>
            </a:r>
          </a:p>
          <a:p>
            <a:r>
              <a:rPr lang="en-US" sz="1200" dirty="0"/>
              <a:t>1949-01-01   -24.748737</a:t>
            </a:r>
          </a:p>
          <a:p>
            <a:r>
              <a:rPr lang="en-US" sz="1200" dirty="0"/>
              <a:t>1949-02-01   -36.188131</a:t>
            </a:r>
          </a:p>
          <a:p>
            <a:r>
              <a:rPr lang="en-US" sz="1200" dirty="0"/>
              <a:t>1949-03-01    -2.241162</a:t>
            </a:r>
          </a:p>
          <a:p>
            <a:r>
              <a:rPr lang="en-US" sz="1200" dirty="0"/>
              <a:t>1949-04-01    -8.036616</a:t>
            </a:r>
          </a:p>
          <a:p>
            <a:r>
              <a:rPr lang="en-US" sz="1200" dirty="0"/>
              <a:t>1949-05-01    -4.506313</a:t>
            </a:r>
          </a:p>
          <a:p>
            <a:r>
              <a:rPr lang="en-US" sz="1200" dirty="0"/>
              <a:t>1949-06-01    35.402778</a:t>
            </a:r>
          </a:p>
          <a:p>
            <a:r>
              <a:rPr lang="en-US" sz="1200" dirty="0"/>
              <a:t>1949-07-01    63.830808</a:t>
            </a:r>
          </a:p>
          <a:p>
            <a:r>
              <a:rPr lang="en-US" sz="1200" dirty="0"/>
              <a:t>1949-08-01    62.823232</a:t>
            </a:r>
          </a:p>
          <a:p>
            <a:r>
              <a:rPr lang="en-US" sz="1200" dirty="0"/>
              <a:t>1949-09-01    16.520202</a:t>
            </a:r>
          </a:p>
          <a:p>
            <a:r>
              <a:rPr lang="en-US" sz="1200" dirty="0"/>
              <a:t>1949-10-01   -20.642677</a:t>
            </a:r>
          </a:p>
          <a:p>
            <a:r>
              <a:rPr lang="en-US" sz="1200" dirty="0"/>
              <a:t>1949-11-01   -53.593434</a:t>
            </a:r>
          </a:p>
          <a:p>
            <a:r>
              <a:rPr lang="en-US" sz="1200" dirty="0"/>
              <a:t>1949-12-01   -28.619949</a:t>
            </a:r>
          </a:p>
          <a:p>
            <a:r>
              <a:rPr lang="en-US" sz="1200" dirty="0"/>
              <a:t>1950-01-01   -24.748737</a:t>
            </a:r>
          </a:p>
          <a:p>
            <a:r>
              <a:rPr lang="en-US" sz="1200" dirty="0"/>
              <a:t>1950-02-01   -36.188131</a:t>
            </a:r>
          </a:p>
          <a:p>
            <a:r>
              <a:rPr lang="en-US" sz="1200" dirty="0"/>
              <a:t>1950-03-01    -2.241162</a:t>
            </a:r>
          </a:p>
          <a:p>
            <a:r>
              <a:rPr lang="en-US" sz="1200" dirty="0"/>
              <a:t>1950-04-01    -8.036616</a:t>
            </a:r>
          </a:p>
          <a:p>
            <a:r>
              <a:rPr lang="en-US" sz="1200" dirty="0"/>
              <a:t>1950-05-01    -4.506313</a:t>
            </a:r>
          </a:p>
          <a:p>
            <a:r>
              <a:rPr lang="en-US" sz="1200" dirty="0"/>
              <a:t>1950-06-01    35.402778</a:t>
            </a:r>
          </a:p>
          <a:p>
            <a:r>
              <a:rPr lang="en-US" sz="1200" dirty="0"/>
              <a:t>1950-07-01    63.830808</a:t>
            </a:r>
          </a:p>
          <a:p>
            <a:r>
              <a:rPr lang="en-US" sz="1200" dirty="0"/>
              <a:t>1950-08-01    62.823232</a:t>
            </a:r>
          </a:p>
          <a:p>
            <a:r>
              <a:rPr lang="en-US" sz="1200" dirty="0"/>
              <a:t>1950-09-01    16.520202</a:t>
            </a:r>
          </a:p>
          <a:p>
            <a:r>
              <a:rPr lang="en-US" sz="1200" dirty="0"/>
              <a:t>1950-10-01   -20.642677</a:t>
            </a:r>
          </a:p>
          <a:p>
            <a:r>
              <a:rPr lang="en-US" sz="1200" dirty="0"/>
              <a:t>1950-11-01   -53.593434</a:t>
            </a:r>
          </a:p>
          <a:p>
            <a:r>
              <a:rPr lang="en-US" sz="1200" dirty="0"/>
              <a:t>1950-12-01   -28.619949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0D34F-5DEA-4C26-B361-70F3DD824699}"/>
              </a:ext>
            </a:extLst>
          </p:cNvPr>
          <p:cNvSpPr/>
          <p:nvPr/>
        </p:nvSpPr>
        <p:spPr>
          <a:xfrm>
            <a:off x="9842377" y="1621788"/>
            <a:ext cx="193237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200" dirty="0"/>
              <a:t>Month</a:t>
            </a:r>
          </a:p>
          <a:p>
            <a:r>
              <a:rPr lang="fi-FI" sz="1200" dirty="0"/>
              <a:t>1949-01-01          NaN</a:t>
            </a:r>
          </a:p>
          <a:p>
            <a:r>
              <a:rPr lang="fi-FI" sz="1200" dirty="0"/>
              <a:t>1949-02-01          NaN</a:t>
            </a:r>
          </a:p>
          <a:p>
            <a:r>
              <a:rPr lang="fi-FI" sz="1200" dirty="0"/>
              <a:t>1949-03-01          NaN</a:t>
            </a:r>
          </a:p>
          <a:p>
            <a:r>
              <a:rPr lang="fi-FI" sz="1200" dirty="0"/>
              <a:t>1949-04-01          NaN</a:t>
            </a:r>
          </a:p>
          <a:p>
            <a:r>
              <a:rPr lang="fi-FI" sz="1200" dirty="0"/>
              <a:t>1949-05-01          NaN</a:t>
            </a:r>
          </a:p>
          <a:p>
            <a:r>
              <a:rPr lang="fi-FI" sz="1200" dirty="0"/>
              <a:t>1949-06-01          NaN</a:t>
            </a:r>
          </a:p>
          <a:p>
            <a:r>
              <a:rPr lang="fi-FI" sz="1200" dirty="0"/>
              <a:t>1949-07-01   -42.622475</a:t>
            </a:r>
          </a:p>
          <a:p>
            <a:r>
              <a:rPr lang="fi-FI" sz="1200" dirty="0"/>
              <a:t>1949-08-01   -42.073232</a:t>
            </a:r>
          </a:p>
          <a:p>
            <a:r>
              <a:rPr lang="fi-FI" sz="1200" dirty="0"/>
              <a:t>1949-09-01    -8.478535</a:t>
            </a:r>
          </a:p>
          <a:p>
            <a:r>
              <a:rPr lang="fi-FI" sz="1200" dirty="0"/>
              <a:t>1949-10-01    11.059343</a:t>
            </a:r>
          </a:p>
          <a:p>
            <a:r>
              <a:rPr lang="fi-FI" sz="1200" dirty="0"/>
              <a:t>1949-11-01    28.593434</a:t>
            </a:r>
          </a:p>
          <a:p>
            <a:r>
              <a:rPr lang="fi-FI" sz="1200" dirty="0"/>
              <a:t>1949-12-01    16.869949</a:t>
            </a:r>
          </a:p>
          <a:p>
            <a:r>
              <a:rPr lang="fi-FI" sz="1200" dirty="0"/>
              <a:t>1950-01-01     8.498737</a:t>
            </a:r>
          </a:p>
          <a:p>
            <a:r>
              <a:rPr lang="fi-FI" sz="1200" dirty="0"/>
              <a:t>1950-02-01    29.104798</a:t>
            </a:r>
          </a:p>
          <a:p>
            <a:r>
              <a:rPr lang="fi-FI" sz="1200" dirty="0"/>
              <a:t>1950-03-01     8.324495</a:t>
            </a:r>
          </a:p>
          <a:p>
            <a:r>
              <a:rPr lang="fi-FI" sz="1200" dirty="0"/>
              <a:t>1950-04-01     6.619949</a:t>
            </a:r>
          </a:p>
          <a:p>
            <a:r>
              <a:rPr lang="fi-FI" sz="1200" dirty="0"/>
              <a:t>1950-05-01    -7.910354</a:t>
            </a:r>
          </a:p>
          <a:p>
            <a:r>
              <a:rPr lang="fi-FI" sz="1200" dirty="0"/>
              <a:t>1950-06-01   -25.152778</a:t>
            </a:r>
          </a:p>
          <a:p>
            <a:r>
              <a:rPr lang="fi-FI" sz="1200" dirty="0"/>
              <a:t>1950-07-01   -34.747475</a:t>
            </a:r>
          </a:p>
          <a:p>
            <a:r>
              <a:rPr lang="fi-FI" sz="1200" dirty="0"/>
              <a:t>1950-08-01   -35.989899</a:t>
            </a:r>
          </a:p>
          <a:p>
            <a:r>
              <a:rPr lang="fi-FI" sz="1200" dirty="0"/>
              <a:t>1950-09-01    -4.228535</a:t>
            </a:r>
          </a:p>
          <a:p>
            <a:r>
              <a:rPr lang="fi-FI" sz="1200" dirty="0"/>
              <a:t>1950-10-01     5.226010</a:t>
            </a:r>
          </a:p>
          <a:p>
            <a:r>
              <a:rPr lang="fi-FI" sz="1200" dirty="0"/>
              <a:t>1950-11-01    16.051768</a:t>
            </a:r>
          </a:p>
          <a:p>
            <a:r>
              <a:rPr lang="fi-FI" sz="1200" dirty="0"/>
              <a:t>1950-12-01    13.911616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D3CB4-BA1C-4A10-B971-B267F61D690E}"/>
              </a:ext>
            </a:extLst>
          </p:cNvPr>
          <p:cNvSpPr txBox="1"/>
          <p:nvPr/>
        </p:nvSpPr>
        <p:spPr>
          <a:xfrm>
            <a:off x="6594907" y="1212268"/>
            <a:ext cx="69782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trend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B4C3F7-82C2-4221-ADEC-3631F7C0F379}"/>
              </a:ext>
            </a:extLst>
          </p:cNvPr>
          <p:cNvSpPr txBox="1"/>
          <p:nvPr/>
        </p:nvSpPr>
        <p:spPr>
          <a:xfrm>
            <a:off x="8581077" y="1212268"/>
            <a:ext cx="59022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seas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A8D592-26FB-4B5B-936C-2284D5088189}"/>
              </a:ext>
            </a:extLst>
          </p:cNvPr>
          <p:cNvSpPr txBox="1"/>
          <p:nvPr/>
        </p:nvSpPr>
        <p:spPr>
          <a:xfrm>
            <a:off x="10487706" y="1212268"/>
            <a:ext cx="64171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resid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EA963F-B57C-486D-8A3F-71F20CEA6E28}"/>
              </a:ext>
            </a:extLst>
          </p:cNvPr>
          <p:cNvCxnSpPr/>
          <p:nvPr/>
        </p:nvCxnSpPr>
        <p:spPr>
          <a:xfrm>
            <a:off x="7910004" y="4055320"/>
            <a:ext cx="16641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7D4504-B723-468E-9CC6-CD898D3F6E63}"/>
              </a:ext>
            </a:extLst>
          </p:cNvPr>
          <p:cNvSpPr txBox="1"/>
          <p:nvPr/>
        </p:nvSpPr>
        <p:spPr>
          <a:xfrm>
            <a:off x="2925838" y="4048358"/>
            <a:ext cx="2448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Each series can be accessed separately.  Particularly useful towards reapplying the seasonal component after modeling the </a:t>
            </a:r>
            <a:r>
              <a:rPr lang="en-US" sz="1600" dirty="0" err="1">
                <a:solidFill>
                  <a:srgbClr val="FF0000"/>
                </a:solidFill>
              </a:rPr>
              <a:t>deseasonalized</a:t>
            </a:r>
            <a:r>
              <a:rPr lang="en-US" sz="1600" dirty="0">
                <a:solidFill>
                  <a:srgbClr val="FF0000"/>
                </a:solidFill>
              </a:rPr>
              <a:t> data.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CD9A914-7FB6-4395-A4C6-578D9A903A2F}"/>
              </a:ext>
            </a:extLst>
          </p:cNvPr>
          <p:cNvSpPr/>
          <p:nvPr/>
        </p:nvSpPr>
        <p:spPr>
          <a:xfrm>
            <a:off x="2417254" y="4175760"/>
            <a:ext cx="234505" cy="1275597"/>
          </a:xfrm>
          <a:prstGeom prst="rightBrace">
            <a:avLst>
              <a:gd name="adj1" fmla="val 4672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0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33F009-ABDF-4B53-BB32-E8DEC0C03A9B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Purpose &amp; Methods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84D9E5-42C8-4871-8FB6-4539161EA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9461"/>
              </p:ext>
            </p:extLst>
          </p:nvPr>
        </p:nvGraphicFramePr>
        <p:xfrm>
          <a:off x="252313" y="1908200"/>
          <a:ext cx="11721855" cy="1784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817">
                  <a:extLst>
                    <a:ext uri="{9D8B030D-6E8A-4147-A177-3AD203B41FA5}">
                      <a16:colId xmlns:a16="http://schemas.microsoft.com/office/drawing/2014/main" val="4214739059"/>
                    </a:ext>
                  </a:extLst>
                </a:gridCol>
                <a:gridCol w="3541346">
                  <a:extLst>
                    <a:ext uri="{9D8B030D-6E8A-4147-A177-3AD203B41FA5}">
                      <a16:colId xmlns:a16="http://schemas.microsoft.com/office/drawing/2014/main" val="2461693578"/>
                    </a:ext>
                  </a:extLst>
                </a:gridCol>
                <a:gridCol w="3541346">
                  <a:extLst>
                    <a:ext uri="{9D8B030D-6E8A-4147-A177-3AD203B41FA5}">
                      <a16:colId xmlns:a16="http://schemas.microsoft.com/office/drawing/2014/main" val="1067804518"/>
                    </a:ext>
                  </a:extLst>
                </a:gridCol>
                <a:gridCol w="3541346">
                  <a:extLst>
                    <a:ext uri="{9D8B030D-6E8A-4147-A177-3AD203B41FA5}">
                      <a16:colId xmlns:a16="http://schemas.microsoft.com/office/drawing/2014/main" val="4220991647"/>
                    </a:ext>
                  </a:extLst>
                </a:gridCol>
              </a:tblGrid>
              <a:tr h="254976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24" marR="10624" marT="10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Detrending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24" marR="10624" marT="10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 err="1">
                          <a:effectLst/>
                        </a:rPr>
                        <a:t>Deseasonalizing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24" marR="10624" marT="10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Smoothing/Filtering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24" marR="10624" marT="10624" marB="0" anchor="b"/>
                </a:tc>
                <a:extLst>
                  <a:ext uri="{0D108BD9-81ED-4DB2-BD59-A6C34878D82A}">
                    <a16:rowId xmlns:a16="http://schemas.microsoft.com/office/drawing/2014/main" val="2505660784"/>
                  </a:ext>
                </a:extLst>
              </a:tr>
              <a:tr h="76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Purpose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24" marR="10624" marT="106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u="none" strike="noStrike" dirty="0">
                          <a:effectLst/>
                        </a:rPr>
                        <a:t>To make the series stationary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24" marR="10624" marT="106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u="none" strike="noStrike">
                          <a:effectLst/>
                        </a:rPr>
                        <a:t>To remove the obvious undulations from the series so that the finer details can be observed and modeled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24" marR="10624" marT="106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u="none" strike="noStrike">
                          <a:effectLst/>
                        </a:rPr>
                        <a:t>To better see underlying trends, or use smoothed data to subtract from the raw data to expose seasonality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24" marR="10624" marT="10624" marB="0"/>
                </a:tc>
                <a:extLst>
                  <a:ext uri="{0D108BD9-81ED-4DB2-BD59-A6C34878D82A}">
                    <a16:rowId xmlns:a16="http://schemas.microsoft.com/office/drawing/2014/main" val="4030863952"/>
                  </a:ext>
                </a:extLst>
              </a:tr>
              <a:tr h="25497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dirty="0">
                          <a:effectLst/>
                        </a:rPr>
                        <a:t>Techniques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679" marR="106679" marT="53340" marB="5334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Curve fitting and subtracting from raw data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24" marR="10624" marT="10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Curve fitting and subtracting from raw data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24" marR="10624" marT="10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Simple moving average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24" marR="10624" marT="10624" marB="0" anchor="b"/>
                </a:tc>
                <a:extLst>
                  <a:ext uri="{0D108BD9-81ED-4DB2-BD59-A6C34878D82A}">
                    <a16:rowId xmlns:a16="http://schemas.microsoft.com/office/drawing/2014/main" val="1598926722"/>
                  </a:ext>
                </a:extLst>
              </a:tr>
              <a:tr h="2549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Differencing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24" marR="10624" marT="10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Seasonal decomposition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24" marR="10624" marT="10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Exponential moving average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24" marR="10624" marT="10624" marB="0" anchor="b"/>
                </a:tc>
                <a:extLst>
                  <a:ext uri="{0D108BD9-81ED-4DB2-BD59-A6C34878D82A}">
                    <a16:rowId xmlns:a16="http://schemas.microsoft.com/office/drawing/2014/main" val="2631080735"/>
                  </a:ext>
                </a:extLst>
              </a:tr>
              <a:tr h="2549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Power transforms (Box-Cox)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24" marR="10624" marT="10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Seasonal differencing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24" marR="10624" marT="10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Hodrick</a:t>
                      </a:r>
                      <a:r>
                        <a:rPr lang="en-US" sz="1500" u="none" strike="noStrike" dirty="0">
                          <a:effectLst/>
                        </a:rPr>
                        <a:t>-Prescott filtering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24" marR="10624" marT="10624" marB="0" anchor="b"/>
                </a:tc>
                <a:extLst>
                  <a:ext uri="{0D108BD9-81ED-4DB2-BD59-A6C34878D82A}">
                    <a16:rowId xmlns:a16="http://schemas.microsoft.com/office/drawing/2014/main" val="166518132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F7439AAB-B1B2-4E1F-9E65-344F8A79DA2B}"/>
              </a:ext>
            </a:extLst>
          </p:cNvPr>
          <p:cNvSpPr/>
          <p:nvPr/>
        </p:nvSpPr>
        <p:spPr>
          <a:xfrm rot="16200000">
            <a:off x="4673111" y="609502"/>
            <a:ext cx="347296" cy="6959111"/>
          </a:xfrm>
          <a:prstGeom prst="leftBrace">
            <a:avLst>
              <a:gd name="adj1" fmla="val 614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993EB-7F00-4BBD-A7C5-37EFC319B8BF}"/>
              </a:ext>
            </a:extLst>
          </p:cNvPr>
          <p:cNvSpPr txBox="1"/>
          <p:nvPr/>
        </p:nvSpPr>
        <p:spPr>
          <a:xfrm>
            <a:off x="3374938" y="4377245"/>
            <a:ext cx="325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Essential for successful modeling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FDB06-8451-424E-8E73-74F13213CDF8}"/>
              </a:ext>
            </a:extLst>
          </p:cNvPr>
          <p:cNvSpPr txBox="1"/>
          <p:nvPr/>
        </p:nvSpPr>
        <p:spPr>
          <a:xfrm>
            <a:off x="8705153" y="3842574"/>
            <a:ext cx="3151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Primarily used to expose trends or perform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035084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59226B-1D47-467C-93D9-E150E1966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24" y="1469810"/>
            <a:ext cx="1886569" cy="137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00827B-CD74-4DA4-B4CE-70B43B703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748" y="1469810"/>
            <a:ext cx="1993107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E34FA-06B2-49F2-95E9-A599D955A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169" y="1469810"/>
            <a:ext cx="1842004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1490F6-599F-4EB6-8C21-C3819F5DA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5853" y="1469810"/>
            <a:ext cx="1949116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38487B-1F49-48FE-A948-D79B71794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910" y="1469810"/>
            <a:ext cx="1949116" cy="13716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EBA63E-0EFD-48D0-A012-B763007573C1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Seasonal Decomposition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5AFAF5-A42E-43DB-A624-6BB7ED6912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68" y="3016536"/>
          <a:ext cx="11967831" cy="868196"/>
        </p:xfrm>
        <a:graphic>
          <a:graphicData uri="http://schemas.openxmlformats.org/drawingml/2006/table">
            <a:tbl>
              <a:tblPr/>
              <a:tblGrid>
                <a:gridCol w="1040026">
                  <a:extLst>
                    <a:ext uri="{9D8B030D-6E8A-4147-A177-3AD203B41FA5}">
                      <a16:colId xmlns:a16="http://schemas.microsoft.com/office/drawing/2014/main" val="2283462875"/>
                    </a:ext>
                  </a:extLst>
                </a:gridCol>
                <a:gridCol w="2185561">
                  <a:extLst>
                    <a:ext uri="{9D8B030D-6E8A-4147-A177-3AD203B41FA5}">
                      <a16:colId xmlns:a16="http://schemas.microsoft.com/office/drawing/2014/main" val="3720437291"/>
                    </a:ext>
                  </a:extLst>
                </a:gridCol>
                <a:gridCol w="2185561">
                  <a:extLst>
                    <a:ext uri="{9D8B030D-6E8A-4147-A177-3AD203B41FA5}">
                      <a16:colId xmlns:a16="http://schemas.microsoft.com/office/drawing/2014/main" val="2498536749"/>
                    </a:ext>
                  </a:extLst>
                </a:gridCol>
                <a:gridCol w="2185561">
                  <a:extLst>
                    <a:ext uri="{9D8B030D-6E8A-4147-A177-3AD203B41FA5}">
                      <a16:colId xmlns:a16="http://schemas.microsoft.com/office/drawing/2014/main" val="3148100350"/>
                    </a:ext>
                  </a:extLst>
                </a:gridCol>
                <a:gridCol w="2185561">
                  <a:extLst>
                    <a:ext uri="{9D8B030D-6E8A-4147-A177-3AD203B41FA5}">
                      <a16:colId xmlns:a16="http://schemas.microsoft.com/office/drawing/2014/main" val="1050751466"/>
                    </a:ext>
                  </a:extLst>
                </a:gridCol>
                <a:gridCol w="2185561">
                  <a:extLst>
                    <a:ext uri="{9D8B030D-6E8A-4147-A177-3AD203B41FA5}">
                      <a16:colId xmlns:a16="http://schemas.microsoft.com/office/drawing/2014/main" val="286526079"/>
                    </a:ext>
                  </a:extLst>
                </a:gridCol>
              </a:tblGrid>
              <a:tr h="217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Shampoo Sales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 Daily Temperatures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 Sunspots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 Female Births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Airline Passengers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814742"/>
                  </a:ext>
                </a:extLst>
              </a:tr>
              <a:tr h="217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3650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2820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01053"/>
                  </a:ext>
                </a:extLst>
              </a:tr>
              <a:tr h="21704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Trend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07087"/>
                  </a:ext>
                </a:extLst>
              </a:tr>
              <a:tr h="21704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Seasonality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37100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6A248E-E5F3-472B-92B0-9BBCC110EA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2804" y="4246563"/>
            <a:ext cx="2076994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AC2F0C-BF10-4931-9C81-C917128A6F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0335" y="4246563"/>
            <a:ext cx="2076994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DE0BFA-CA12-41EC-B714-FD025EE90790}"/>
              </a:ext>
            </a:extLst>
          </p:cNvPr>
          <p:cNvSpPr txBox="1"/>
          <p:nvPr/>
        </p:nvSpPr>
        <p:spPr>
          <a:xfrm>
            <a:off x="5723996" y="5715136"/>
            <a:ext cx="18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freq</a:t>
            </a:r>
            <a:r>
              <a:rPr lang="en-US" sz="1400" dirty="0"/>
              <a:t> = 132</a:t>
            </a:r>
          </a:p>
          <a:p>
            <a:r>
              <a:rPr lang="en-US" sz="1400" dirty="0"/>
              <a:t>(11 years x 12 months)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AE0DC-DE5D-4A7D-A62A-B70BBDEF1642}"/>
              </a:ext>
            </a:extLst>
          </p:cNvPr>
          <p:cNvSpPr txBox="1"/>
          <p:nvPr/>
        </p:nvSpPr>
        <p:spPr>
          <a:xfrm>
            <a:off x="3919032" y="5715136"/>
            <a:ext cx="927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freq</a:t>
            </a:r>
            <a:r>
              <a:rPr lang="en-US" sz="1400" dirty="0"/>
              <a:t> = 365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9A6D1-91CA-4C9D-BDE5-A40975710C39}"/>
              </a:ext>
            </a:extLst>
          </p:cNvPr>
          <p:cNvSpPr txBox="1"/>
          <p:nvPr/>
        </p:nvSpPr>
        <p:spPr>
          <a:xfrm>
            <a:off x="10565138" y="5715136"/>
            <a:ext cx="836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freq</a:t>
            </a:r>
            <a:r>
              <a:rPr lang="en-US" sz="1400" dirty="0"/>
              <a:t> = 12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90A3FA-514F-43EB-90B5-CE28F27BFE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41913" y="4246563"/>
            <a:ext cx="2076995" cy="1371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ECDB54-C310-4115-AE08-2AA2CD566DC3}"/>
              </a:ext>
            </a:extLst>
          </p:cNvPr>
          <p:cNvSpPr txBox="1"/>
          <p:nvPr/>
        </p:nvSpPr>
        <p:spPr>
          <a:xfrm>
            <a:off x="2409931" y="4246563"/>
            <a:ext cx="885820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Observed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Trend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Seasonal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Residual</a:t>
            </a:r>
          </a:p>
        </p:txBody>
      </p:sp>
    </p:spTree>
    <p:extLst>
      <p:ext uri="{BB962C8B-B14F-4D97-AF65-F5344CB8AC3E}">
        <p14:creationId xmlns:p14="http://schemas.microsoft.com/office/powerpoint/2010/main" val="2658410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49C187-7776-49A1-8DD3-393BCAFF775E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Seasonal Differencing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4E81AD-E073-4180-B39D-773C74DCF49A}"/>
                  </a:ext>
                </a:extLst>
              </p:cNvPr>
              <p:cNvSpPr txBox="1"/>
              <p:nvPr/>
            </p:nvSpPr>
            <p:spPr>
              <a:xfrm>
                <a:off x="1017908" y="2146539"/>
                <a:ext cx="10463645" cy="3460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Removing seasonality by subtracting from each data point the value of the corresponding data point in the previous cyclical period.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example, if monthly data shows an annual cyclical pattern, then</a:t>
                </a:r>
                <a:br>
                  <a:rPr lang="en-US" sz="2400" dirty="0"/>
                </a:br>
                <a:r>
                  <a:rPr lang="en-US" sz="2400" dirty="0" err="1"/>
                  <a:t>w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 = 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 – y</a:t>
                </a:r>
                <a:r>
                  <a:rPr lang="en-US" sz="2400" baseline="-25000" dirty="0"/>
                  <a:t>t-12</a:t>
                </a:r>
                <a:r>
                  <a:rPr lang="en-US" sz="2400" dirty="0"/>
                  <a:t> = (1-L</a:t>
                </a:r>
                <a:r>
                  <a:rPr lang="en-US" sz="2400" baseline="30000" dirty="0"/>
                  <a:t>12</a:t>
                </a:r>
                <a:r>
                  <a:rPr lang="en-US" sz="2400" dirty="0"/>
                  <a:t>)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t</a:t>
                </a:r>
                <a:endParaRPr lang="en-US" sz="2400" baseline="-25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general expression is 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 – 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t</a:t>
                </a:r>
                <a:r>
                  <a:rPr lang="en-US" sz="2400" baseline="-25000" dirty="0"/>
                  <a:t>-S</a:t>
                </a:r>
                <a:r>
                  <a:rPr lang="en-US" sz="2400" dirty="0"/>
                  <a:t> = (1-L</a:t>
                </a:r>
                <a:r>
                  <a:rPr lang="en-US" sz="2400" baseline="30000" dirty="0"/>
                  <a:t>S</a:t>
                </a:r>
                <a:r>
                  <a:rPr lang="en-US" sz="2400" dirty="0"/>
                  <a:t>)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sz="2400" baseline="-25000" dirty="0"/>
                  <a:t>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differenced series (w) will have n-S data points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Must reverse the process when forecasting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4E81AD-E073-4180-B39D-773C74DCF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08" y="2146539"/>
                <a:ext cx="10463645" cy="3460499"/>
              </a:xfrm>
              <a:prstGeom prst="rect">
                <a:avLst/>
              </a:prstGeom>
              <a:blipFill>
                <a:blip r:embed="rId2"/>
                <a:stretch>
                  <a:fillRect l="-816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06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49C187-7776-49A1-8DD3-393BCAFF775E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Seasonal Differencing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80592-F9B2-4EB8-9DF2-A68A4995DF4A}"/>
              </a:ext>
            </a:extLst>
          </p:cNvPr>
          <p:cNvSpPr txBox="1"/>
          <p:nvPr/>
        </p:nvSpPr>
        <p:spPr>
          <a:xfrm>
            <a:off x="935116" y="1437123"/>
            <a:ext cx="2401491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Brownlee Chapter 14.3: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2A69A8-70D4-4557-BFFF-792D574C1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" t="13629" r="62416" b="58223"/>
          <a:stretch/>
        </p:blipFill>
        <p:spPr>
          <a:xfrm>
            <a:off x="333580" y="2085092"/>
            <a:ext cx="6615860" cy="2837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DA1D97-D374-4988-AA71-D234BBC17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679" y="3941151"/>
            <a:ext cx="3848641" cy="2593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2992B9-86B8-4A0A-9EDD-C66B63996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259" y="1167199"/>
            <a:ext cx="3828061" cy="2593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CC59DE-CC1B-4278-A263-B92DB254A7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417" t="61037" r="31667" b="33037"/>
          <a:stretch/>
        </p:blipFill>
        <p:spPr>
          <a:xfrm>
            <a:off x="253046" y="5420876"/>
            <a:ext cx="7275514" cy="48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73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7811AC-D876-404A-B924-454134FEE83B}"/>
                  </a:ext>
                </a:extLst>
              </p:cNvPr>
              <p:cNvSpPr txBox="1"/>
              <p:nvPr/>
            </p:nvSpPr>
            <p:spPr>
              <a:xfrm>
                <a:off x="5020569" y="1795244"/>
                <a:ext cx="423135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7811AC-D876-404A-B924-454134FEE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69" y="1795244"/>
                <a:ext cx="4231351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751D5C8-CCA9-438E-B777-3CBB2C58AC26}"/>
              </a:ext>
            </a:extLst>
          </p:cNvPr>
          <p:cNvSpPr txBox="1"/>
          <p:nvPr/>
        </p:nvSpPr>
        <p:spPr>
          <a:xfrm>
            <a:off x="2696689" y="1988694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ARIMA(</a:t>
            </a:r>
            <a:r>
              <a:rPr lang="en-US" dirty="0" err="1"/>
              <a:t>p,d,q</a:t>
            </a:r>
            <a:r>
              <a:rPr lang="en-US" dirty="0"/>
              <a:t>) model: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142336-1FD1-4BB4-9ED5-9AAA8B566396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SARIMA model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6FD3DF-424C-4F03-AA48-438694974ABB}"/>
                  </a:ext>
                </a:extLst>
              </p:cNvPr>
              <p:cNvSpPr txBox="1"/>
              <p:nvPr/>
            </p:nvSpPr>
            <p:spPr>
              <a:xfrm>
                <a:off x="5020569" y="2896982"/>
                <a:ext cx="447096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6FD3DF-424C-4F03-AA48-438694974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69" y="2896982"/>
                <a:ext cx="4470968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712933-5135-47FD-BED0-C8AF06771A33}"/>
                  </a:ext>
                </a:extLst>
              </p:cNvPr>
              <p:cNvSpPr txBox="1"/>
              <p:nvPr/>
            </p:nvSpPr>
            <p:spPr>
              <a:xfrm>
                <a:off x="3787882" y="4143835"/>
                <a:ext cx="8112734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712933-5135-47FD-BED0-C8AF06771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82" y="4143835"/>
                <a:ext cx="8112734" cy="891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B0DA41-33F5-43D0-888A-3048EA97176F}"/>
                  </a:ext>
                </a:extLst>
              </p:cNvPr>
              <p:cNvSpPr/>
              <p:nvPr/>
            </p:nvSpPr>
            <p:spPr>
              <a:xfrm>
                <a:off x="6683922" y="5802349"/>
                <a:ext cx="1873846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B0DA41-33F5-43D0-888A-3048EA971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922" y="5802349"/>
                <a:ext cx="1873846" cy="392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7F4B8B-8D00-419B-A77F-838A4259A874}"/>
              </a:ext>
            </a:extLst>
          </p:cNvPr>
          <p:cNvSpPr txBox="1"/>
          <p:nvPr/>
        </p:nvSpPr>
        <p:spPr>
          <a:xfrm>
            <a:off x="386446" y="4405028"/>
            <a:ext cx="323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SARIMA (</a:t>
            </a:r>
            <a:r>
              <a:rPr lang="en-US" dirty="0" err="1"/>
              <a:t>p,d,q</a:t>
            </a:r>
            <a:r>
              <a:rPr lang="en-US" dirty="0"/>
              <a:t>) x (P,D,Q)</a:t>
            </a:r>
            <a:r>
              <a:rPr lang="en-US" baseline="-25000" dirty="0"/>
              <a:t>S</a:t>
            </a:r>
            <a:r>
              <a:rPr lang="en-US" dirty="0"/>
              <a:t> model: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C082C2-01E4-48DE-A6E4-496BE4CCF2E2}"/>
              </a:ext>
            </a:extLst>
          </p:cNvPr>
          <p:cNvSpPr txBox="1"/>
          <p:nvPr/>
        </p:nvSpPr>
        <p:spPr>
          <a:xfrm>
            <a:off x="2645393" y="3090432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is the same as: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74FD77-3AD7-40E6-96FE-EBD68738F3D5}"/>
              </a:ext>
            </a:extLst>
          </p:cNvPr>
          <p:cNvCxnSpPr/>
          <p:nvPr/>
        </p:nvCxnSpPr>
        <p:spPr>
          <a:xfrm>
            <a:off x="6961909" y="4909443"/>
            <a:ext cx="0" cy="9094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2ADA5A-6C7B-4DB1-9CA3-5E2279FEAC95}"/>
              </a:ext>
            </a:extLst>
          </p:cNvPr>
          <p:cNvSpPr txBox="1"/>
          <p:nvPr/>
        </p:nvSpPr>
        <p:spPr>
          <a:xfrm>
            <a:off x="5801757" y="5818910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Where:</a:t>
            </a:r>
          </a:p>
        </p:txBody>
      </p:sp>
    </p:spTree>
    <p:extLst>
      <p:ext uri="{BB962C8B-B14F-4D97-AF65-F5344CB8AC3E}">
        <p14:creationId xmlns:p14="http://schemas.microsoft.com/office/powerpoint/2010/main" val="445866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1142336-1FD1-4BB4-9ED5-9AAA8B566396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Seasonal differencing example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CCFC86-216B-45E5-8F54-4B642AF80C10}"/>
              </a:ext>
            </a:extLst>
          </p:cNvPr>
          <p:cNvGrpSpPr/>
          <p:nvPr/>
        </p:nvGrpSpPr>
        <p:grpSpPr>
          <a:xfrm>
            <a:off x="606133" y="4952141"/>
            <a:ext cx="2376055" cy="1569660"/>
            <a:chOff x="606133" y="4952141"/>
            <a:chExt cx="2376055" cy="15696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609E56-BC17-4E98-BEF2-3F37F0806238}"/>
                </a:ext>
              </a:extLst>
            </p:cNvPr>
            <p:cNvSpPr/>
            <p:nvPr/>
          </p:nvSpPr>
          <p:spPr>
            <a:xfrm>
              <a:off x="606133" y="4952141"/>
              <a:ext cx="2376055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ADF Statistic: 0.815369</a:t>
              </a:r>
            </a:p>
            <a:p>
              <a:r>
                <a:rPr lang="en-US" sz="1600" dirty="0"/>
                <a:t>p-value: 0.991880</a:t>
              </a:r>
            </a:p>
            <a:p>
              <a:r>
                <a:rPr lang="en-US" sz="1600" dirty="0"/>
                <a:t>Critical Values:</a:t>
              </a:r>
            </a:p>
            <a:p>
              <a:r>
                <a:rPr lang="en-US" sz="1600" dirty="0"/>
                <a:t>        1%: -3.482</a:t>
              </a:r>
            </a:p>
            <a:p>
              <a:r>
                <a:rPr lang="en-US" sz="1600" dirty="0"/>
                <a:t>        5%: -2.884</a:t>
              </a:r>
            </a:p>
            <a:p>
              <a:r>
                <a:rPr lang="en-US" sz="1600" dirty="0"/>
                <a:t>        10%: -2.579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C85F900-2E12-4BC5-A4F1-C0E584942503}"/>
                </a:ext>
              </a:extLst>
            </p:cNvPr>
            <p:cNvSpPr/>
            <p:nvPr/>
          </p:nvSpPr>
          <p:spPr>
            <a:xfrm>
              <a:off x="634719" y="5257804"/>
              <a:ext cx="1652530" cy="23223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F81DD0-3316-4F76-9CB3-5D9E9043C6BA}"/>
              </a:ext>
            </a:extLst>
          </p:cNvPr>
          <p:cNvGrpSpPr/>
          <p:nvPr/>
        </p:nvGrpSpPr>
        <p:grpSpPr>
          <a:xfrm>
            <a:off x="3586164" y="4952141"/>
            <a:ext cx="2512157" cy="1569660"/>
            <a:chOff x="3658901" y="4463764"/>
            <a:chExt cx="2512157" cy="15696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1BBE41-9ED8-40CC-96ED-5648CA71C8F2}"/>
                </a:ext>
              </a:extLst>
            </p:cNvPr>
            <p:cNvSpPr/>
            <p:nvPr/>
          </p:nvSpPr>
          <p:spPr>
            <a:xfrm>
              <a:off x="3670313" y="4463764"/>
              <a:ext cx="2500745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ADF Statistic: -2.829267</a:t>
              </a:r>
            </a:p>
            <a:p>
              <a:r>
                <a:rPr lang="en-US" sz="1600" dirty="0"/>
                <a:t>p-value: 0.054213</a:t>
              </a:r>
            </a:p>
            <a:p>
              <a:r>
                <a:rPr lang="en-US" sz="1600" dirty="0"/>
                <a:t>Critical Values:</a:t>
              </a:r>
            </a:p>
            <a:p>
              <a:r>
                <a:rPr lang="en-US" sz="1600" dirty="0"/>
                <a:t>        1%: -3.482</a:t>
              </a:r>
            </a:p>
            <a:p>
              <a:r>
                <a:rPr lang="en-US" sz="1600" dirty="0"/>
                <a:t>        5%: -2.884</a:t>
              </a:r>
            </a:p>
            <a:p>
              <a:r>
                <a:rPr lang="en-US" sz="1600" dirty="0"/>
                <a:t>        10%: -2.579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13C2E71-0AD6-4B21-9007-8585EA0C7188}"/>
                </a:ext>
              </a:extLst>
            </p:cNvPr>
            <p:cNvSpPr/>
            <p:nvPr/>
          </p:nvSpPr>
          <p:spPr>
            <a:xfrm>
              <a:off x="3658901" y="4769426"/>
              <a:ext cx="1652530" cy="232231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C17F8DB-CFF3-4530-A82E-341A38FAF10E}"/>
              </a:ext>
            </a:extLst>
          </p:cNvPr>
          <p:cNvGrpSpPr/>
          <p:nvPr/>
        </p:nvGrpSpPr>
        <p:grpSpPr>
          <a:xfrm>
            <a:off x="6565916" y="4952141"/>
            <a:ext cx="2500745" cy="1569660"/>
            <a:chOff x="6171058" y="4463764"/>
            <a:chExt cx="2500745" cy="15696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627F97-894F-4500-B289-29CE39FA48C3}"/>
                </a:ext>
              </a:extLst>
            </p:cNvPr>
            <p:cNvSpPr/>
            <p:nvPr/>
          </p:nvSpPr>
          <p:spPr>
            <a:xfrm>
              <a:off x="6171058" y="4463764"/>
              <a:ext cx="2500745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ADF Statistic: -3.383021</a:t>
              </a:r>
            </a:p>
            <a:p>
              <a:r>
                <a:rPr lang="en-US" sz="1600" dirty="0"/>
                <a:t>p-value: 0.011551</a:t>
              </a:r>
            </a:p>
            <a:p>
              <a:r>
                <a:rPr lang="en-US" sz="1600" dirty="0"/>
                <a:t>Critical Values:</a:t>
              </a:r>
            </a:p>
            <a:p>
              <a:r>
                <a:rPr lang="en-US" sz="1600" dirty="0"/>
                <a:t>        1%: -3.482</a:t>
              </a:r>
            </a:p>
            <a:p>
              <a:r>
                <a:rPr lang="en-US" sz="1600" dirty="0"/>
                <a:t>        5%: -2.884</a:t>
              </a:r>
            </a:p>
            <a:p>
              <a:r>
                <a:rPr lang="en-US" sz="1600" dirty="0"/>
                <a:t>        10%: -2.579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3B73D21-7C57-47C1-833E-2A2B16C48B7E}"/>
                </a:ext>
              </a:extLst>
            </p:cNvPr>
            <p:cNvSpPr/>
            <p:nvPr/>
          </p:nvSpPr>
          <p:spPr>
            <a:xfrm>
              <a:off x="6184316" y="4769425"/>
              <a:ext cx="1652530" cy="232231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FE0EA8-D54D-49F8-936E-85D801390260}"/>
              </a:ext>
            </a:extLst>
          </p:cNvPr>
          <p:cNvGrpSpPr/>
          <p:nvPr/>
        </p:nvGrpSpPr>
        <p:grpSpPr>
          <a:xfrm>
            <a:off x="9582575" y="4952141"/>
            <a:ext cx="2376660" cy="1569660"/>
            <a:chOff x="9582575" y="4463764"/>
            <a:chExt cx="2376660" cy="15696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E0AC6F-8FFC-4A73-8426-0D1ECC3E1B93}"/>
                </a:ext>
              </a:extLst>
            </p:cNvPr>
            <p:cNvSpPr/>
            <p:nvPr/>
          </p:nvSpPr>
          <p:spPr>
            <a:xfrm>
              <a:off x="9583886" y="4463764"/>
              <a:ext cx="237534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ADF Statistic: -15.595618</a:t>
              </a:r>
            </a:p>
            <a:p>
              <a:r>
                <a:rPr lang="en-US" sz="1600" dirty="0"/>
                <a:t>p-value: 0.000000</a:t>
              </a:r>
            </a:p>
            <a:p>
              <a:r>
                <a:rPr lang="en-US" sz="1600" dirty="0"/>
                <a:t>Critical Values:</a:t>
              </a:r>
            </a:p>
            <a:p>
              <a:r>
                <a:rPr lang="en-US" sz="1600" dirty="0"/>
                <a:t>        1%: -3.482</a:t>
              </a:r>
            </a:p>
            <a:p>
              <a:r>
                <a:rPr lang="en-US" sz="1600" dirty="0"/>
                <a:t>        5%: -2.884</a:t>
              </a:r>
            </a:p>
            <a:p>
              <a:r>
                <a:rPr lang="en-US" sz="1600" dirty="0"/>
                <a:t>        10%: -2.579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173BC78-5B33-4874-826E-66D78AD5BA5B}"/>
                </a:ext>
              </a:extLst>
            </p:cNvPr>
            <p:cNvSpPr/>
            <p:nvPr/>
          </p:nvSpPr>
          <p:spPr>
            <a:xfrm>
              <a:off x="9582575" y="4769424"/>
              <a:ext cx="1652530" cy="232231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FC1CE7A-3F33-4723-9A46-D2F7AEE595B8}"/>
              </a:ext>
            </a:extLst>
          </p:cNvPr>
          <p:cNvSpPr txBox="1"/>
          <p:nvPr/>
        </p:nvSpPr>
        <p:spPr>
          <a:xfrm>
            <a:off x="4315456" y="1251997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 =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F6B02C-F507-45B2-9001-BC21C6D4C1C8}"/>
              </a:ext>
            </a:extLst>
          </p:cNvPr>
          <p:cNvSpPr txBox="1"/>
          <p:nvPr/>
        </p:nvSpPr>
        <p:spPr>
          <a:xfrm>
            <a:off x="7199318" y="1251997"/>
            <a:ext cx="808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 = 1</a:t>
            </a:r>
          </a:p>
          <a:p>
            <a:pPr algn="ctr"/>
            <a:r>
              <a:rPr lang="en-US" sz="1600" dirty="0"/>
              <a:t>(S = 12)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C38D7-73C4-4568-BCEE-5C108FFD4E79}"/>
              </a:ext>
            </a:extLst>
          </p:cNvPr>
          <p:cNvSpPr txBox="1"/>
          <p:nvPr/>
        </p:nvSpPr>
        <p:spPr>
          <a:xfrm>
            <a:off x="10282102" y="1251997"/>
            <a:ext cx="61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 = 1</a:t>
            </a:r>
          </a:p>
          <a:p>
            <a:pPr algn="ctr"/>
            <a:r>
              <a:rPr lang="en-US" sz="1600" dirty="0"/>
              <a:t>D =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2461E0-A02A-4AFE-AF1F-F8959FA583A1}"/>
              </a:ext>
            </a:extLst>
          </p:cNvPr>
          <p:cNvSpPr txBox="1"/>
          <p:nvPr/>
        </p:nvSpPr>
        <p:spPr>
          <a:xfrm>
            <a:off x="230176" y="1865679"/>
            <a:ext cx="2855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International airline passengers</a:t>
            </a:r>
          </a:p>
          <a:p>
            <a:r>
              <a:rPr lang="en-US" sz="1600" dirty="0"/>
              <a:t>(monthly totals in thousands)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6B3835-99F4-406A-986F-789BDC7415B5}"/>
              </a:ext>
            </a:extLst>
          </p:cNvPr>
          <p:cNvSpPr txBox="1"/>
          <p:nvPr/>
        </p:nvSpPr>
        <p:spPr>
          <a:xfrm>
            <a:off x="3529813" y="1865679"/>
            <a:ext cx="24524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Single differencing doesn’t address seasonality and (in this case) doesn’t ensure stationarity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789A1C-0BE4-45C6-BFAF-818F61D5F2D4}"/>
              </a:ext>
            </a:extLst>
          </p:cNvPr>
          <p:cNvSpPr txBox="1"/>
          <p:nvPr/>
        </p:nvSpPr>
        <p:spPr>
          <a:xfrm>
            <a:off x="6347403" y="1865679"/>
            <a:ext cx="2719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Seasonal differencing removes seasonality and (in this case) does a better job of improving stationarity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BA9287-D99C-4CC3-91CF-FC310A036168}"/>
              </a:ext>
            </a:extLst>
          </p:cNvPr>
          <p:cNvSpPr txBox="1"/>
          <p:nvPr/>
        </p:nvSpPr>
        <p:spPr>
          <a:xfrm>
            <a:off x="9431799" y="1865679"/>
            <a:ext cx="2424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Applying both regular and seasonal differencing addresses both issues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EC2E59-F4B9-4168-84FC-26F1DFFB1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6" y="2984697"/>
            <a:ext cx="2743200" cy="1930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C2A435-0D35-4677-A512-2E0DA095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427" y="2984697"/>
            <a:ext cx="2743200" cy="1790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BC0660-5380-4151-8107-D0A673995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678" y="2984697"/>
            <a:ext cx="2743200" cy="1858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C4A597-3548-499F-A49F-71C41D090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6928" y="2984697"/>
            <a:ext cx="2743200" cy="18191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256FC2-1756-495B-BF5B-43D4A077C3AF}"/>
              </a:ext>
            </a:extLst>
          </p:cNvPr>
          <p:cNvSpPr txBox="1"/>
          <p:nvPr/>
        </p:nvSpPr>
        <p:spPr>
          <a:xfrm>
            <a:off x="1075625" y="1251997"/>
            <a:ext cx="1110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928837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6798-268D-4AC2-BBD7-79FBA1ED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Smoothing/Filtering</a:t>
            </a:r>
          </a:p>
        </p:txBody>
      </p:sp>
    </p:spTree>
    <p:extLst>
      <p:ext uri="{BB962C8B-B14F-4D97-AF65-F5344CB8AC3E}">
        <p14:creationId xmlns:p14="http://schemas.microsoft.com/office/powerpoint/2010/main" val="1770591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53E469-E4F6-4DA8-9ACA-F52153154E93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Simple Moving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8B0C59-9747-4210-9976-1C62F6AB92FE}"/>
                  </a:ext>
                </a:extLst>
              </p:cNvPr>
              <p:cNvSpPr txBox="1"/>
              <p:nvPr/>
            </p:nvSpPr>
            <p:spPr>
              <a:xfrm>
                <a:off x="798551" y="2102830"/>
                <a:ext cx="1548052" cy="778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8B0C59-9747-4210-9976-1C62F6AB9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51" y="2102830"/>
                <a:ext cx="1548052" cy="7784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4B474-2310-4C85-B8A7-F442B92E60CC}"/>
                  </a:ext>
                </a:extLst>
              </p:cNvPr>
              <p:cNvSpPr txBox="1"/>
              <p:nvPr/>
            </p:nvSpPr>
            <p:spPr>
              <a:xfrm>
                <a:off x="798551" y="3986641"/>
                <a:ext cx="2882264" cy="5013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4B474-2310-4C85-B8A7-F442B92E6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51" y="3986641"/>
                <a:ext cx="2882264" cy="501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35B41DE-EF8C-48DB-9B38-4E3C8A4541C2}"/>
              </a:ext>
            </a:extLst>
          </p:cNvPr>
          <p:cNvSpPr txBox="1"/>
          <p:nvPr/>
        </p:nvSpPr>
        <p:spPr>
          <a:xfrm>
            <a:off x="798551" y="3386074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74B3C7-3AC7-4A0B-9FFF-7A628B604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109" y="2617198"/>
            <a:ext cx="4584589" cy="275563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AE9489-9F8C-4772-98A1-97FAA2E4B444}"/>
              </a:ext>
            </a:extLst>
          </p:cNvPr>
          <p:cNvGrpSpPr/>
          <p:nvPr/>
        </p:nvGrpSpPr>
        <p:grpSpPr>
          <a:xfrm>
            <a:off x="4290846" y="2477272"/>
            <a:ext cx="2070917" cy="2895557"/>
            <a:chOff x="4300676" y="2477272"/>
            <a:chExt cx="2070917" cy="289555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E7E7630-8F4B-4CB8-B4E3-576892E44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0676" y="2477272"/>
              <a:ext cx="2070917" cy="289555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9CB5A3-1AC1-4453-9D05-B5E82094A1F9}"/>
                </a:ext>
              </a:extLst>
            </p:cNvPr>
            <p:cNvSpPr/>
            <p:nvPr/>
          </p:nvSpPr>
          <p:spPr>
            <a:xfrm>
              <a:off x="5017841" y="3089429"/>
              <a:ext cx="664502" cy="83450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0913D7-6208-4E84-94BE-290C99E5E153}"/>
                </a:ext>
              </a:extLst>
            </p:cNvPr>
            <p:cNvSpPr/>
            <p:nvPr/>
          </p:nvSpPr>
          <p:spPr>
            <a:xfrm>
              <a:off x="5719259" y="3701587"/>
              <a:ext cx="652333" cy="22234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60EA0E-5D09-4AD7-9234-63FC637C0423}"/>
              </a:ext>
            </a:extLst>
          </p:cNvPr>
          <p:cNvSpPr txBox="1"/>
          <p:nvPr/>
        </p:nvSpPr>
        <p:spPr>
          <a:xfrm>
            <a:off x="6110398" y="1883357"/>
            <a:ext cx="169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Moving window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5C2876-BBE0-4BA5-945F-87B1C20B9483}"/>
              </a:ext>
            </a:extLst>
          </p:cNvPr>
          <p:cNvCxnSpPr/>
          <p:nvPr/>
        </p:nvCxnSpPr>
        <p:spPr>
          <a:xfrm flipH="1">
            <a:off x="5672513" y="2252689"/>
            <a:ext cx="875771" cy="8367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634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53E469-E4F6-4DA8-9ACA-F52153154E93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Exponential Moving Average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F37D9-ECAE-4C96-88EB-61C1FF3DB513}"/>
              </a:ext>
            </a:extLst>
          </p:cNvPr>
          <p:cNvSpPr txBox="1"/>
          <p:nvPr/>
        </p:nvSpPr>
        <p:spPr>
          <a:xfrm>
            <a:off x="1219216" y="1528720"/>
            <a:ext cx="104993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t</a:t>
            </a:r>
            <a:r>
              <a:rPr lang="en-US" sz="2000" dirty="0"/>
              <a:t> = </a:t>
            </a:r>
            <a:r>
              <a:rPr lang="en-US" sz="2000" dirty="0">
                <a:latin typeface="Symbol" panose="05050102010706020507" pitchFamily="18" charset="2"/>
              </a:rPr>
              <a:t>a[</a:t>
            </a:r>
            <a:r>
              <a:rPr lang="en-US" sz="2000" dirty="0"/>
              <a:t>Y</a:t>
            </a:r>
            <a:r>
              <a:rPr lang="en-US" sz="2000" baseline="-25000" dirty="0"/>
              <a:t>t-1</a:t>
            </a:r>
            <a:r>
              <a:rPr lang="en-US" sz="2000" dirty="0"/>
              <a:t> + (1 – </a:t>
            </a:r>
            <a:r>
              <a:rPr lang="en-US" sz="2000" dirty="0">
                <a:latin typeface="Symbol" panose="05050102010706020507" pitchFamily="18" charset="2"/>
              </a:rPr>
              <a:t>a</a:t>
            </a:r>
            <a:r>
              <a:rPr lang="en-US" sz="2000" dirty="0"/>
              <a:t>)Y</a:t>
            </a:r>
            <a:r>
              <a:rPr lang="en-US" sz="2000" baseline="-25000" dirty="0"/>
              <a:t>t-2</a:t>
            </a:r>
            <a:r>
              <a:rPr lang="en-US" sz="2000" dirty="0"/>
              <a:t> + (1 – </a:t>
            </a:r>
            <a:r>
              <a:rPr lang="en-US" sz="2000" dirty="0">
                <a:latin typeface="Symbol" panose="05050102010706020507" pitchFamily="18" charset="2"/>
              </a:rPr>
              <a:t>a</a:t>
            </a:r>
            <a:r>
              <a:rPr lang="en-US" sz="2000" dirty="0"/>
              <a:t>)</a:t>
            </a:r>
            <a:r>
              <a:rPr lang="en-US" sz="2000" baseline="30000" dirty="0"/>
              <a:t>2</a:t>
            </a:r>
            <a:r>
              <a:rPr lang="en-US" sz="2000" dirty="0"/>
              <a:t>Y</a:t>
            </a:r>
            <a:r>
              <a:rPr lang="en-US" sz="2000" baseline="-25000" dirty="0"/>
              <a:t>t-3</a:t>
            </a:r>
            <a:r>
              <a:rPr lang="en-US" sz="2000" dirty="0"/>
              <a:t> + (1 – </a:t>
            </a:r>
            <a:r>
              <a:rPr lang="en-US" sz="2000" dirty="0">
                <a:latin typeface="Symbol" panose="05050102010706020507" pitchFamily="18" charset="2"/>
              </a:rPr>
              <a:t>a</a:t>
            </a:r>
            <a:r>
              <a:rPr lang="en-US" sz="2000" dirty="0"/>
              <a:t>)</a:t>
            </a:r>
            <a:r>
              <a:rPr lang="en-US" sz="2000" baseline="30000" dirty="0"/>
              <a:t>3</a:t>
            </a:r>
            <a:r>
              <a:rPr lang="en-US" sz="2000" dirty="0"/>
              <a:t>Y</a:t>
            </a:r>
            <a:r>
              <a:rPr lang="en-US" sz="2000" baseline="-25000" dirty="0"/>
              <a:t>t-4</a:t>
            </a:r>
            <a:r>
              <a:rPr lang="en-US" sz="2000" dirty="0"/>
              <a:t> + … ]</a:t>
            </a:r>
          </a:p>
          <a:p>
            <a:endParaRPr lang="en-US" sz="2000" dirty="0"/>
          </a:p>
          <a:p>
            <a:pPr defTabSz="1188720"/>
            <a:r>
              <a:rPr lang="en-US" sz="2000" dirty="0"/>
              <a:t>Where:	Y is the original data series</a:t>
            </a:r>
          </a:p>
          <a:p>
            <a:pPr defTabSz="1188720"/>
            <a:r>
              <a:rPr lang="en-US" sz="2000" dirty="0"/>
              <a:t>	S is the smoothed data series</a:t>
            </a:r>
          </a:p>
          <a:p>
            <a:pPr defTabSz="1188720"/>
            <a:r>
              <a:rPr lang="en-US" sz="2000" dirty="0">
                <a:latin typeface="Symbol" panose="05050102010706020507" pitchFamily="18" charset="2"/>
              </a:rPr>
              <a:t>	a</a:t>
            </a:r>
            <a:r>
              <a:rPr lang="en-US" sz="2000" dirty="0"/>
              <a:t> is the smoothing factor, a value between 0 and 1</a:t>
            </a:r>
          </a:p>
          <a:p>
            <a:endParaRPr lang="en-US" sz="2000" dirty="0"/>
          </a:p>
          <a:p>
            <a:r>
              <a:rPr lang="en-US" sz="2000" dirty="0"/>
              <a:t>Exponential smoothing assigns exponentially decreasing weighting to Y values with larger lags. </a:t>
            </a:r>
          </a:p>
          <a:p>
            <a:endParaRPr lang="en-US" sz="2000" dirty="0"/>
          </a:p>
          <a:p>
            <a:r>
              <a:rPr lang="en-US" sz="2000" dirty="0"/>
              <a:t>The above equation simplifies to:</a:t>
            </a:r>
          </a:p>
          <a:p>
            <a:endParaRPr lang="en-US" sz="2000" dirty="0"/>
          </a:p>
          <a:p>
            <a:r>
              <a:rPr lang="en-US" sz="2000" dirty="0"/>
              <a:t>S</a:t>
            </a:r>
            <a:r>
              <a:rPr lang="en-US" sz="2000" baseline="-25000" dirty="0"/>
              <a:t>t</a:t>
            </a:r>
            <a:r>
              <a:rPr lang="en-US" sz="2000" dirty="0"/>
              <a:t> = </a:t>
            </a:r>
            <a:r>
              <a:rPr lang="en-US" sz="2000" dirty="0">
                <a:latin typeface="Symbol" panose="05050102010706020507" pitchFamily="18" charset="2"/>
              </a:rPr>
              <a:t>a</a:t>
            </a:r>
            <a:r>
              <a:rPr lang="en-US" sz="2000" dirty="0"/>
              <a:t>Y</a:t>
            </a:r>
            <a:r>
              <a:rPr lang="en-US" sz="2000" baseline="-25000" dirty="0"/>
              <a:t>t-1</a:t>
            </a:r>
            <a:r>
              <a:rPr lang="en-US" sz="2000" dirty="0"/>
              <a:t> + (1 – </a:t>
            </a:r>
            <a:r>
              <a:rPr lang="en-US" sz="2000" dirty="0">
                <a:latin typeface="Symbol" panose="05050102010706020507" pitchFamily="18" charset="2"/>
              </a:rPr>
              <a:t>a</a:t>
            </a:r>
            <a:r>
              <a:rPr lang="en-US" sz="2000" dirty="0"/>
              <a:t>)S</a:t>
            </a:r>
            <a:r>
              <a:rPr lang="en-US" sz="2000" baseline="-25000" dirty="0"/>
              <a:t>t-1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00FF"/>
                </a:solidFill>
              </a:rPr>
              <a:t>An alternate approach uses </a:t>
            </a:r>
            <a:r>
              <a:rPr lang="en-US" sz="2000" dirty="0" err="1">
                <a:solidFill>
                  <a:srgbClr val="0000FF"/>
                </a:solidFill>
              </a:rPr>
              <a:t>Y</a:t>
            </a:r>
            <a:r>
              <a:rPr lang="en-US" sz="2000" baseline="-25000" dirty="0" err="1">
                <a:solidFill>
                  <a:srgbClr val="0000FF"/>
                </a:solidFill>
              </a:rPr>
              <a:t>t</a:t>
            </a:r>
            <a:r>
              <a:rPr lang="en-US" sz="2000" dirty="0">
                <a:solidFill>
                  <a:srgbClr val="0000FF"/>
                </a:solidFill>
              </a:rPr>
              <a:t> instead of Y</a:t>
            </a:r>
            <a:r>
              <a:rPr lang="en-US" sz="2000" baseline="-25000" dirty="0">
                <a:solidFill>
                  <a:srgbClr val="0000FF"/>
                </a:solidFill>
              </a:rPr>
              <a:t>t-1</a:t>
            </a:r>
            <a:r>
              <a:rPr lang="en-US" sz="2000" dirty="0">
                <a:solidFill>
                  <a:srgbClr val="0000FF"/>
                </a:solidFill>
              </a:rPr>
              <a:t>: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S</a:t>
            </a:r>
            <a:r>
              <a:rPr lang="en-US" sz="2000" baseline="-25000" dirty="0">
                <a:solidFill>
                  <a:srgbClr val="0000FF"/>
                </a:solidFill>
              </a:rPr>
              <a:t>t</a:t>
            </a:r>
            <a:r>
              <a:rPr lang="en-US" sz="2000" dirty="0">
                <a:solidFill>
                  <a:srgbClr val="0000FF"/>
                </a:solidFill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r>
              <a:rPr lang="en-US" sz="2000" dirty="0" err="1">
                <a:solidFill>
                  <a:srgbClr val="0000FF"/>
                </a:solidFill>
              </a:rPr>
              <a:t>Y</a:t>
            </a:r>
            <a:r>
              <a:rPr lang="en-US" sz="2000" baseline="-25000" dirty="0" err="1">
                <a:solidFill>
                  <a:srgbClr val="0000FF"/>
                </a:solidFill>
              </a:rPr>
              <a:t>t</a:t>
            </a:r>
            <a:r>
              <a:rPr lang="en-US" sz="2000" dirty="0">
                <a:solidFill>
                  <a:srgbClr val="0000FF"/>
                </a:solidFill>
              </a:rPr>
              <a:t> + (1 – </a:t>
            </a:r>
            <a:r>
              <a:rPr lang="en-US" sz="2000" dirty="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r>
              <a:rPr lang="en-US" sz="2000" dirty="0">
                <a:solidFill>
                  <a:srgbClr val="0000FF"/>
                </a:solidFill>
              </a:rPr>
              <a:t>)S</a:t>
            </a:r>
            <a:r>
              <a:rPr lang="en-US" sz="2000" baseline="-25000" dirty="0">
                <a:solidFill>
                  <a:srgbClr val="0000FF"/>
                </a:solidFill>
              </a:rPr>
              <a:t>t-1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23A8EB-DD5B-4374-80ED-DA74AD70E694}"/>
              </a:ext>
            </a:extLst>
          </p:cNvPr>
          <p:cNvGrpSpPr/>
          <p:nvPr/>
        </p:nvGrpSpPr>
        <p:grpSpPr>
          <a:xfrm>
            <a:off x="7113275" y="4302707"/>
            <a:ext cx="4436113" cy="2053146"/>
            <a:chOff x="7113275" y="4302707"/>
            <a:chExt cx="4436113" cy="205314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F0BC587-E2F9-4EDC-AD30-09C8609C3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5759" y="4302707"/>
              <a:ext cx="1691492" cy="205314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3DF252-9D9B-4C86-9095-2523C6CA8347}"/>
                </a:ext>
              </a:extLst>
            </p:cNvPr>
            <p:cNvSpPr txBox="1"/>
            <p:nvPr/>
          </p:nvSpPr>
          <p:spPr>
            <a:xfrm>
              <a:off x="9863349" y="4619802"/>
              <a:ext cx="16860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Average of first few Y series values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97C54D-44F7-4368-8070-75D191674F67}"/>
                </a:ext>
              </a:extLst>
            </p:cNvPr>
            <p:cNvSpPr/>
            <p:nvPr/>
          </p:nvSpPr>
          <p:spPr>
            <a:xfrm>
              <a:off x="9863349" y="5276321"/>
              <a:ext cx="16860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dirty="0">
                  <a:solidFill>
                    <a:prstClr val="black"/>
                  </a:solidFill>
                </a:rPr>
                <a:t>S</a:t>
              </a:r>
              <a:r>
                <a:rPr lang="en-US" sz="1400" baseline="-25000" dirty="0">
                  <a:solidFill>
                    <a:prstClr val="black"/>
                  </a:solidFill>
                </a:rPr>
                <a:t>t</a:t>
              </a:r>
              <a:r>
                <a:rPr lang="en-US" sz="1400" dirty="0">
                  <a:solidFill>
                    <a:prstClr val="black"/>
                  </a:solidFill>
                </a:rPr>
                <a:t> = </a:t>
              </a:r>
              <a:r>
                <a:rPr lang="en-US" sz="1400" dirty="0">
                  <a:solidFill>
                    <a:prstClr val="black"/>
                  </a:solidFill>
                  <a:latin typeface="Symbol" panose="05050102010706020507" pitchFamily="18" charset="2"/>
                </a:rPr>
                <a:t>a</a:t>
              </a:r>
              <a:r>
                <a:rPr lang="en-US" sz="1400" dirty="0">
                  <a:solidFill>
                    <a:prstClr val="black"/>
                  </a:solidFill>
                </a:rPr>
                <a:t>Y</a:t>
              </a:r>
              <a:r>
                <a:rPr lang="en-US" sz="1400" baseline="-25000" dirty="0">
                  <a:solidFill>
                    <a:prstClr val="black"/>
                  </a:solidFill>
                </a:rPr>
                <a:t>t-1</a:t>
              </a:r>
              <a:r>
                <a:rPr lang="en-US" sz="1400" dirty="0">
                  <a:solidFill>
                    <a:prstClr val="black"/>
                  </a:solidFill>
                </a:rPr>
                <a:t> + (1 – </a:t>
              </a:r>
              <a:r>
                <a:rPr lang="en-US" sz="1400" dirty="0">
                  <a:solidFill>
                    <a:prstClr val="black"/>
                  </a:solidFill>
                  <a:latin typeface="Symbol" panose="05050102010706020507" pitchFamily="18" charset="2"/>
                </a:rPr>
                <a:t>a</a:t>
              </a:r>
              <a:r>
                <a:rPr lang="en-US" sz="1400" dirty="0">
                  <a:solidFill>
                    <a:prstClr val="black"/>
                  </a:solidFill>
                </a:rPr>
                <a:t>)S</a:t>
              </a:r>
              <a:r>
                <a:rPr lang="en-US" sz="1400" baseline="-25000" dirty="0">
                  <a:solidFill>
                    <a:prstClr val="black"/>
                  </a:solidFill>
                </a:rPr>
                <a:t>t-1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91393E8-B84E-412A-AA9C-65A40C4F8E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7251" y="4881412"/>
              <a:ext cx="696098" cy="2885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2B50E03-3E6B-43F9-8776-8063672E0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7251" y="5458458"/>
              <a:ext cx="69609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5E3FE6C-9CD5-44BA-8F4C-F06EF0470F79}"/>
                </a:ext>
              </a:extLst>
            </p:cNvPr>
            <p:cNvCxnSpPr/>
            <p:nvPr/>
          </p:nvCxnSpPr>
          <p:spPr>
            <a:xfrm>
              <a:off x="7244080" y="5169935"/>
              <a:ext cx="0" cy="10677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3CBF5F-71DA-4A1B-80AA-66E67D10B61D}"/>
                </a:ext>
              </a:extLst>
            </p:cNvPr>
            <p:cNvSpPr txBox="1"/>
            <p:nvPr/>
          </p:nvSpPr>
          <p:spPr>
            <a:xfrm>
              <a:off x="7113275" y="5519418"/>
              <a:ext cx="2616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6010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53E469-E4F6-4DA8-9ACA-F52153154E93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Exponential Moving Average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85FA9A-C86D-4784-9AD0-BA5461E9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062" y="1688206"/>
            <a:ext cx="7230483" cy="4346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34578C-3E65-4B90-BD81-52DBD5E77335}"/>
              </a:ext>
            </a:extLst>
          </p:cNvPr>
          <p:cNvSpPr txBox="1"/>
          <p:nvPr/>
        </p:nvSpPr>
        <p:spPr>
          <a:xfrm>
            <a:off x="696780" y="3724277"/>
            <a:ext cx="27564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 = 1:</a:t>
            </a:r>
          </a:p>
          <a:p>
            <a:r>
              <a:rPr lang="en-US" dirty="0"/>
              <a:t>S</a:t>
            </a:r>
            <a:r>
              <a:rPr lang="en-US" baseline="-25000" dirty="0"/>
              <a:t>t</a:t>
            </a:r>
            <a:r>
              <a:rPr lang="en-US" dirty="0"/>
              <a:t> = Y</a:t>
            </a:r>
            <a:r>
              <a:rPr lang="en-US" baseline="-25000" dirty="0"/>
              <a:t>t-1</a:t>
            </a:r>
          </a:p>
          <a:p>
            <a:r>
              <a:rPr lang="en-US" dirty="0"/>
              <a:t>(no smoothing)</a:t>
            </a:r>
          </a:p>
          <a:p>
            <a:endParaRPr lang="en-US" dirty="0"/>
          </a:p>
          <a:p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 = 0:</a:t>
            </a:r>
          </a:p>
          <a:p>
            <a:r>
              <a:rPr lang="en-US" dirty="0"/>
              <a:t>S</a:t>
            </a:r>
            <a:r>
              <a:rPr lang="en-US" baseline="-25000" dirty="0"/>
              <a:t>t</a:t>
            </a:r>
            <a:r>
              <a:rPr lang="en-US" dirty="0"/>
              <a:t> = initial value of S</a:t>
            </a:r>
            <a:r>
              <a:rPr lang="en-US" baseline="-25000" dirty="0"/>
              <a:t>t-1</a:t>
            </a:r>
            <a:endParaRPr lang="en-US" dirty="0"/>
          </a:p>
          <a:p>
            <a:r>
              <a:rPr lang="en-US" dirty="0"/>
              <a:t>(flat line, independent of 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7150-694A-4C7C-BB9A-AA0350152A3E}"/>
              </a:ext>
            </a:extLst>
          </p:cNvPr>
          <p:cNvSpPr txBox="1"/>
          <p:nvPr/>
        </p:nvSpPr>
        <p:spPr>
          <a:xfrm>
            <a:off x="696780" y="2456555"/>
            <a:ext cx="3468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initial S</a:t>
            </a:r>
            <a:r>
              <a:rPr lang="en-US" baseline="-25000" dirty="0"/>
              <a:t>t-1</a:t>
            </a:r>
            <a:r>
              <a:rPr lang="en-US" dirty="0"/>
              <a:t> value is typically chosen as an average of the first few Y observations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00E10F-7812-4061-BB52-6F994A93AB2A}"/>
              </a:ext>
            </a:extLst>
          </p:cNvPr>
          <p:cNvSpPr/>
          <p:nvPr/>
        </p:nvSpPr>
        <p:spPr>
          <a:xfrm>
            <a:off x="696780" y="1688206"/>
            <a:ext cx="2120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t</a:t>
            </a:r>
            <a:r>
              <a:rPr lang="en-US" dirty="0"/>
              <a:t> = 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Y</a:t>
            </a:r>
            <a:r>
              <a:rPr lang="en-US" baseline="-25000" dirty="0"/>
              <a:t>t-1</a:t>
            </a:r>
            <a:r>
              <a:rPr lang="en-US" dirty="0"/>
              <a:t> + (1 – 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)S</a:t>
            </a:r>
            <a:r>
              <a:rPr lang="en-US" baseline="-25000" dirty="0"/>
              <a:t>t-1</a:t>
            </a:r>
          </a:p>
        </p:txBody>
      </p:sp>
    </p:spTree>
    <p:extLst>
      <p:ext uri="{BB962C8B-B14F-4D97-AF65-F5344CB8AC3E}">
        <p14:creationId xmlns:p14="http://schemas.microsoft.com/office/powerpoint/2010/main" val="902727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53E469-E4F6-4DA8-9ACA-F52153154E93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Hodrick</a:t>
            </a:r>
            <a:r>
              <a:rPr lang="en-US" sz="4000" dirty="0"/>
              <a:t>-Prescott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D1074C-1C82-465C-AA4A-9B45821CEFC1}"/>
                  </a:ext>
                </a:extLst>
              </p:cNvPr>
              <p:cNvSpPr txBox="1"/>
              <p:nvPr/>
            </p:nvSpPr>
            <p:spPr>
              <a:xfrm>
                <a:off x="1499089" y="3966983"/>
                <a:ext cx="5565691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D1074C-1C82-465C-AA4A-9B45821CE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089" y="3966983"/>
                <a:ext cx="5565691" cy="891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EB3BD4C-1A8F-4EFC-B9F6-0608A3F327F4}"/>
              </a:ext>
            </a:extLst>
          </p:cNvPr>
          <p:cNvSpPr txBox="1"/>
          <p:nvPr/>
        </p:nvSpPr>
        <p:spPr>
          <a:xfrm>
            <a:off x="8276124" y="3893068"/>
            <a:ext cx="27510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Suggested values for </a:t>
            </a:r>
            <a:r>
              <a:rPr lang="en-US" sz="1600" dirty="0">
                <a:latin typeface="Symbol" panose="05050102010706020507" pitchFamily="18" charset="2"/>
              </a:rPr>
              <a:t>l</a:t>
            </a:r>
            <a:r>
              <a:rPr lang="en-US" sz="1600" dirty="0"/>
              <a:t>:</a:t>
            </a:r>
          </a:p>
          <a:p>
            <a:r>
              <a:rPr lang="en-US" sz="1600" dirty="0"/>
              <a:t>Monthly:	1600 x 3</a:t>
            </a:r>
            <a:r>
              <a:rPr lang="en-US" sz="1600" baseline="30000" dirty="0"/>
              <a:t>4</a:t>
            </a:r>
            <a:r>
              <a:rPr lang="en-US" sz="1600" dirty="0"/>
              <a:t> = 129,600</a:t>
            </a:r>
          </a:p>
          <a:p>
            <a:r>
              <a:rPr lang="en-US" sz="1600" dirty="0"/>
              <a:t>Quarterly:	1600</a:t>
            </a:r>
          </a:p>
          <a:p>
            <a:r>
              <a:rPr lang="en-US" sz="1600" dirty="0"/>
              <a:t>Annually:	1600 x (1/4)</a:t>
            </a:r>
            <a:r>
              <a:rPr lang="en-US" sz="1600" baseline="30000" dirty="0"/>
              <a:t>4</a:t>
            </a:r>
            <a:r>
              <a:rPr lang="en-US" sz="1600" dirty="0"/>
              <a:t> = 6.25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DFB18-2386-4567-8B51-448924FF7741}"/>
              </a:ext>
            </a:extLst>
          </p:cNvPr>
          <p:cNvSpPr txBox="1"/>
          <p:nvPr/>
        </p:nvSpPr>
        <p:spPr>
          <a:xfrm>
            <a:off x="1499089" y="3444784"/>
            <a:ext cx="3370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Find the trend component that solves: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B003FB-97D6-423D-B8C0-1E836B23AF7B}"/>
              </a:ext>
            </a:extLst>
          </p:cNvPr>
          <p:cNvSpPr txBox="1"/>
          <p:nvPr/>
        </p:nvSpPr>
        <p:spPr>
          <a:xfrm>
            <a:off x="1670891" y="5192040"/>
            <a:ext cx="2101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term penalizes the cyclical component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F1392-E985-4407-A69D-12B2885CF599}"/>
              </a:ext>
            </a:extLst>
          </p:cNvPr>
          <p:cNvSpPr txBox="1"/>
          <p:nvPr/>
        </p:nvSpPr>
        <p:spPr>
          <a:xfrm>
            <a:off x="3979775" y="5192041"/>
            <a:ext cx="322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term penalizes variations in the growth rate of the trend component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74AC4CA-21F4-47C1-82B2-BEC383AEF9C2}"/>
              </a:ext>
            </a:extLst>
          </p:cNvPr>
          <p:cNvSpPr/>
          <p:nvPr/>
        </p:nvSpPr>
        <p:spPr>
          <a:xfrm rot="16200000">
            <a:off x="2856226" y="4480507"/>
            <a:ext cx="205386" cy="847902"/>
          </a:xfrm>
          <a:prstGeom prst="leftBrace">
            <a:avLst>
              <a:gd name="adj1" fmla="val 3229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DE93E6F-BAA2-4FDD-8C74-6318802B6CBB}"/>
              </a:ext>
            </a:extLst>
          </p:cNvPr>
          <p:cNvSpPr/>
          <p:nvPr/>
        </p:nvSpPr>
        <p:spPr>
          <a:xfrm rot="16200000">
            <a:off x="5412412" y="3627439"/>
            <a:ext cx="205386" cy="2550476"/>
          </a:xfrm>
          <a:prstGeom prst="leftBrace">
            <a:avLst>
              <a:gd name="adj1" fmla="val 3229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33DEEF-21C0-4711-B484-F3FD39C1E72A}"/>
              </a:ext>
            </a:extLst>
          </p:cNvPr>
          <p:cNvGrpSpPr/>
          <p:nvPr/>
        </p:nvGrpSpPr>
        <p:grpSpPr>
          <a:xfrm>
            <a:off x="3184487" y="1692457"/>
            <a:ext cx="5680483" cy="1323439"/>
            <a:chOff x="2534904" y="1793365"/>
            <a:chExt cx="5680483" cy="1323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1212D57-D2FA-4BDB-B13E-666AC93C5CF7}"/>
                    </a:ext>
                  </a:extLst>
                </p:cNvPr>
                <p:cNvSpPr txBox="1"/>
                <p:nvPr/>
              </p:nvSpPr>
              <p:spPr>
                <a:xfrm>
                  <a:off x="6522680" y="1809539"/>
                  <a:ext cx="16927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1212D57-D2FA-4BDB-B13E-666AC93C5C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680" y="1809539"/>
                  <a:ext cx="169270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888" r="-722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887A13-C5D5-4F05-B837-76C0D39973BF}"/>
                </a:ext>
              </a:extLst>
            </p:cNvPr>
            <p:cNvSpPr txBox="1"/>
            <p:nvPr/>
          </p:nvSpPr>
          <p:spPr>
            <a:xfrm>
              <a:off x="2534904" y="1793365"/>
              <a:ext cx="330943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Natural log of the time series variable</a:t>
              </a:r>
            </a:p>
            <a:p>
              <a:pPr algn="r"/>
              <a:endParaRPr lang="en-US" sz="1600" dirty="0"/>
            </a:p>
            <a:p>
              <a:pPr algn="r"/>
              <a:r>
                <a:rPr lang="en-US" sz="1600" dirty="0"/>
                <a:t>Trend component</a:t>
              </a:r>
            </a:p>
            <a:p>
              <a:pPr algn="r"/>
              <a:r>
                <a:rPr lang="en-US" sz="1600" dirty="0"/>
                <a:t>Cyclical component</a:t>
              </a:r>
            </a:p>
            <a:p>
              <a:pPr algn="r"/>
              <a:r>
                <a:rPr lang="en-US" sz="1600" dirty="0"/>
                <a:t>Error component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D74AC93-9B28-46CE-A7DC-0C1B3DAC9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9181" y="2141047"/>
              <a:ext cx="0" cy="314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88FCBD-AEC9-4574-9FAA-F9B87F7D0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541" y="2141047"/>
              <a:ext cx="0" cy="557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795C5E-05A5-4327-B1DF-E3255653F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6306" y="2141047"/>
              <a:ext cx="0" cy="801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12DD9A-2C4D-4FBA-AC4A-90B5298F8134}"/>
                </a:ext>
              </a:extLst>
            </p:cNvPr>
            <p:cNvCxnSpPr>
              <a:cxnSpLocks/>
            </p:cNvCxnSpPr>
            <p:nvPr/>
          </p:nvCxnSpPr>
          <p:spPr>
            <a:xfrm>
              <a:off x="5833861" y="2455084"/>
              <a:ext cx="1325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E77772C-AE78-419E-9483-15E8E64F006E}"/>
                </a:ext>
              </a:extLst>
            </p:cNvPr>
            <p:cNvCxnSpPr>
              <a:cxnSpLocks/>
            </p:cNvCxnSpPr>
            <p:nvPr/>
          </p:nvCxnSpPr>
          <p:spPr>
            <a:xfrm>
              <a:off x="5833861" y="2698924"/>
              <a:ext cx="17926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9382B3-59D8-4335-9854-ECFFCBB011EE}"/>
                </a:ext>
              </a:extLst>
            </p:cNvPr>
            <p:cNvCxnSpPr>
              <a:cxnSpLocks/>
            </p:cNvCxnSpPr>
            <p:nvPr/>
          </p:nvCxnSpPr>
          <p:spPr>
            <a:xfrm>
              <a:off x="5833861" y="2942764"/>
              <a:ext cx="22324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EE9956F-B5CA-4E5A-9EDC-66568E40F166}"/>
                </a:ext>
              </a:extLst>
            </p:cNvPr>
            <p:cNvCxnSpPr>
              <a:cxnSpLocks/>
            </p:cNvCxnSpPr>
            <p:nvPr/>
          </p:nvCxnSpPr>
          <p:spPr>
            <a:xfrm>
              <a:off x="5833861" y="1967743"/>
              <a:ext cx="64430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18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59226B-1D47-467C-93D9-E150E1966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24" y="2597274"/>
            <a:ext cx="1886569" cy="137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00827B-CD74-4DA4-B4CE-70B43B703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748" y="2597274"/>
            <a:ext cx="1993107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E34FA-06B2-49F2-95E9-A599D955A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169" y="2597274"/>
            <a:ext cx="1842004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1490F6-599F-4EB6-8C21-C3819F5DA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5853" y="2597274"/>
            <a:ext cx="1949116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38487B-1F49-48FE-A948-D79B71794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910" y="2597274"/>
            <a:ext cx="1949116" cy="13716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EBA63E-0EFD-48D0-A012-B763007573C1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Data sets used in Brownlee’s book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5AFAF5-A42E-43DB-A624-6BB7ED6912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68" y="4144000"/>
          <a:ext cx="11967831" cy="868196"/>
        </p:xfrm>
        <a:graphic>
          <a:graphicData uri="http://schemas.openxmlformats.org/drawingml/2006/table">
            <a:tbl>
              <a:tblPr/>
              <a:tblGrid>
                <a:gridCol w="1040026">
                  <a:extLst>
                    <a:ext uri="{9D8B030D-6E8A-4147-A177-3AD203B41FA5}">
                      <a16:colId xmlns:a16="http://schemas.microsoft.com/office/drawing/2014/main" val="2283462875"/>
                    </a:ext>
                  </a:extLst>
                </a:gridCol>
                <a:gridCol w="2185561">
                  <a:extLst>
                    <a:ext uri="{9D8B030D-6E8A-4147-A177-3AD203B41FA5}">
                      <a16:colId xmlns:a16="http://schemas.microsoft.com/office/drawing/2014/main" val="3720437291"/>
                    </a:ext>
                  </a:extLst>
                </a:gridCol>
                <a:gridCol w="2185561">
                  <a:extLst>
                    <a:ext uri="{9D8B030D-6E8A-4147-A177-3AD203B41FA5}">
                      <a16:colId xmlns:a16="http://schemas.microsoft.com/office/drawing/2014/main" val="2498536749"/>
                    </a:ext>
                  </a:extLst>
                </a:gridCol>
                <a:gridCol w="2185561">
                  <a:extLst>
                    <a:ext uri="{9D8B030D-6E8A-4147-A177-3AD203B41FA5}">
                      <a16:colId xmlns:a16="http://schemas.microsoft.com/office/drawing/2014/main" val="3148100350"/>
                    </a:ext>
                  </a:extLst>
                </a:gridCol>
                <a:gridCol w="2185561">
                  <a:extLst>
                    <a:ext uri="{9D8B030D-6E8A-4147-A177-3AD203B41FA5}">
                      <a16:colId xmlns:a16="http://schemas.microsoft.com/office/drawing/2014/main" val="1050751466"/>
                    </a:ext>
                  </a:extLst>
                </a:gridCol>
                <a:gridCol w="2185561">
                  <a:extLst>
                    <a:ext uri="{9D8B030D-6E8A-4147-A177-3AD203B41FA5}">
                      <a16:colId xmlns:a16="http://schemas.microsoft.com/office/drawing/2014/main" val="286526079"/>
                    </a:ext>
                  </a:extLst>
                </a:gridCol>
              </a:tblGrid>
              <a:tr h="217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Shampoo Sales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 Daily Temperatures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 Sunspots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 Female Births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Airline Passengers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814742"/>
                  </a:ext>
                </a:extLst>
              </a:tr>
              <a:tr h="217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3650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2820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01053"/>
                  </a:ext>
                </a:extLst>
              </a:tr>
              <a:tr h="21704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Trend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07087"/>
                  </a:ext>
                </a:extLst>
              </a:tr>
              <a:tr h="21704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Seasonality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37100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0E1DD0C-685E-4226-AD3C-8B9F59C55502}"/>
              </a:ext>
            </a:extLst>
          </p:cNvPr>
          <p:cNvSpPr/>
          <p:nvPr/>
        </p:nvSpPr>
        <p:spPr>
          <a:xfrm>
            <a:off x="1294124" y="1716869"/>
            <a:ext cx="794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Examples of time series exhibiting various amounts of trend, seasonality, and noise</a:t>
            </a:r>
          </a:p>
        </p:txBody>
      </p:sp>
    </p:spTree>
    <p:extLst>
      <p:ext uri="{BB962C8B-B14F-4D97-AF65-F5344CB8AC3E}">
        <p14:creationId xmlns:p14="http://schemas.microsoft.com/office/powerpoint/2010/main" val="3456771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53E469-E4F6-4DA8-9ACA-F52153154E93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HP Filtering in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7E82F-56E2-470F-87D9-62F6D12CB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3" t="28445" r="30667" b="38815"/>
          <a:stretch/>
        </p:blipFill>
        <p:spPr>
          <a:xfrm>
            <a:off x="1458709" y="1859280"/>
            <a:ext cx="8976843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96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53E469-E4F6-4DA8-9ACA-F52153154E93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HP Filtering in Python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3E3822-6D3B-479F-8D83-15ACB292D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" t="13629" r="63666" b="53037"/>
          <a:stretch/>
        </p:blipFill>
        <p:spPr>
          <a:xfrm>
            <a:off x="191339" y="1838960"/>
            <a:ext cx="6388157" cy="3342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ECAA0B-CD17-4662-B2B6-8A4D93978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594" y="2468880"/>
            <a:ext cx="4538397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69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53E469-E4F6-4DA8-9ACA-F52153154E93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Affect of </a:t>
            </a:r>
            <a:r>
              <a:rPr lang="en-US" sz="4000" dirty="0">
                <a:latin typeface="Symbol" panose="05050102010706020507" pitchFamily="18" charset="2"/>
              </a:rPr>
              <a:t>l</a:t>
            </a:r>
            <a:r>
              <a:rPr lang="en-US" sz="4000" dirty="0"/>
              <a:t> on filtering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0228E-73A2-4A80-A9D8-6AD6B248C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236" y="2210591"/>
            <a:ext cx="3887529" cy="2436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38A87-1429-4DDE-8052-7B3B3057C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1" y="2210591"/>
            <a:ext cx="3887529" cy="2436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5DD8A-0344-4AB5-B704-B970BB79D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880" y="2210591"/>
            <a:ext cx="3887529" cy="2436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1E58C6-71E4-450A-8066-41ECAC1DC7D8}"/>
              </a:ext>
            </a:extLst>
          </p:cNvPr>
          <p:cNvSpPr txBox="1"/>
          <p:nvPr/>
        </p:nvSpPr>
        <p:spPr>
          <a:xfrm>
            <a:off x="1127760" y="4931340"/>
            <a:ext cx="236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Symbol" panose="05050102010706020507" pitchFamily="18" charset="2"/>
              <a:buChar char="l"/>
            </a:pPr>
            <a:r>
              <a:rPr lang="en-US" dirty="0"/>
              <a:t>= 6.25</a:t>
            </a:r>
          </a:p>
          <a:p>
            <a:pPr algn="ctr"/>
            <a:r>
              <a:rPr lang="en-US" dirty="0"/>
              <a:t>(assuming annual data)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E6C15-D4BF-415B-BD24-8D88023DCC02}"/>
              </a:ext>
            </a:extLst>
          </p:cNvPr>
          <p:cNvSpPr txBox="1"/>
          <p:nvPr/>
        </p:nvSpPr>
        <p:spPr>
          <a:xfrm>
            <a:off x="5547360" y="4931340"/>
            <a:ext cx="1655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Symbol" panose="05050102010706020507" pitchFamily="18" charset="2"/>
              <a:buChar char="l"/>
            </a:pPr>
            <a:r>
              <a:rPr lang="en-US" dirty="0"/>
              <a:t>= 1600</a:t>
            </a:r>
          </a:p>
          <a:p>
            <a:pPr algn="ctr"/>
            <a:r>
              <a:rPr lang="en-US" dirty="0"/>
              <a:t>(quarterly data)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343C98-C8F1-445A-8F90-E1D3733E95EF}"/>
              </a:ext>
            </a:extLst>
          </p:cNvPr>
          <p:cNvSpPr txBox="1"/>
          <p:nvPr/>
        </p:nvSpPr>
        <p:spPr>
          <a:xfrm>
            <a:off x="9204960" y="4931340"/>
            <a:ext cx="2508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Symbol" panose="05050102010706020507" pitchFamily="18" charset="2"/>
              <a:buChar char="l"/>
            </a:pPr>
            <a:r>
              <a:rPr lang="en-US" dirty="0"/>
              <a:t>= 129,600</a:t>
            </a:r>
          </a:p>
          <a:p>
            <a:pPr algn="ctr"/>
            <a:r>
              <a:rPr lang="en-US" dirty="0"/>
              <a:t>(assuming monthly data)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7A6D4-6AC6-4BC2-8530-02C85CAAFFDB}"/>
              </a:ext>
            </a:extLst>
          </p:cNvPr>
          <p:cNvSpPr txBox="1"/>
          <p:nvPr/>
        </p:nvSpPr>
        <p:spPr>
          <a:xfrm>
            <a:off x="118591" y="1570507"/>
            <a:ext cx="845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Ignoring the fact that the data is quarterly data, and assuming that it is as noted below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22623-7F9A-491C-AE61-F3CBE844A0FC}"/>
              </a:ext>
            </a:extLst>
          </p:cNvPr>
          <p:cNvCxnSpPr/>
          <p:nvPr/>
        </p:nvCxnSpPr>
        <p:spPr>
          <a:xfrm>
            <a:off x="640080" y="4500880"/>
            <a:ext cx="32613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13B790-DBC5-488A-930A-C39550F89AC6}"/>
              </a:ext>
            </a:extLst>
          </p:cNvPr>
          <p:cNvCxnSpPr/>
          <p:nvPr/>
        </p:nvCxnSpPr>
        <p:spPr>
          <a:xfrm>
            <a:off x="8720360" y="4500880"/>
            <a:ext cx="32613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A05615-789D-43FA-B8E6-F6B2AE5C7E88}"/>
              </a:ext>
            </a:extLst>
          </p:cNvPr>
          <p:cNvSpPr txBox="1"/>
          <p:nvPr/>
        </p:nvSpPr>
        <p:spPr>
          <a:xfrm>
            <a:off x="1874080" y="4542556"/>
            <a:ext cx="793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42 years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A4A322-01C7-41A6-9B22-7EF5154BCF30}"/>
              </a:ext>
            </a:extLst>
          </p:cNvPr>
          <p:cNvSpPr txBox="1"/>
          <p:nvPr/>
        </p:nvSpPr>
        <p:spPr>
          <a:xfrm>
            <a:off x="9550598" y="4542556"/>
            <a:ext cx="1766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42 months (3.5 years)</a:t>
            </a:r>
          </a:p>
        </p:txBody>
      </p:sp>
    </p:spTree>
    <p:extLst>
      <p:ext uri="{BB962C8B-B14F-4D97-AF65-F5344CB8AC3E}">
        <p14:creationId xmlns:p14="http://schemas.microsoft.com/office/powerpoint/2010/main" val="4228543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53E469-E4F6-4DA8-9ACA-F52153154E93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HP filtering is controversial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5E505-8ED2-4014-BAA6-1C4B96F67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33" t="18519" r="30751" b="14815"/>
          <a:stretch/>
        </p:blipFill>
        <p:spPr>
          <a:xfrm>
            <a:off x="5673249" y="2019643"/>
            <a:ext cx="4866640" cy="4572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0C55BA-4676-4E4B-8808-D0E89914F4B3}"/>
              </a:ext>
            </a:extLst>
          </p:cNvPr>
          <p:cNvSpPr/>
          <p:nvPr/>
        </p:nvSpPr>
        <p:spPr>
          <a:xfrm>
            <a:off x="367306" y="1312277"/>
            <a:ext cx="10996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“Drawbacks to the </a:t>
            </a:r>
            <a:r>
              <a:rPr lang="en-US" dirty="0" err="1"/>
              <a:t>Hodrick</a:t>
            </a:r>
            <a:r>
              <a:rPr lang="en-US" dirty="0"/>
              <a:t>-Prescott filter” in:  </a:t>
            </a:r>
            <a:r>
              <a:rPr lang="en-US" dirty="0">
                <a:hlinkClick r:id="rId3"/>
              </a:rPr>
              <a:t>https://en.wikipedia.org/wiki/Hodrick%E2%80%93Prescott_filter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1F1E5A-5477-4DD2-9DD1-E2511FC1D714}"/>
              </a:ext>
            </a:extLst>
          </p:cNvPr>
          <p:cNvCxnSpPr/>
          <p:nvPr/>
        </p:nvCxnSpPr>
        <p:spPr>
          <a:xfrm>
            <a:off x="4846320" y="2204309"/>
            <a:ext cx="7659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99F3ABB-D933-4072-B90C-A53F0E7FA0E7}"/>
              </a:ext>
            </a:extLst>
          </p:cNvPr>
          <p:cNvSpPr/>
          <p:nvPr/>
        </p:nvSpPr>
        <p:spPr>
          <a:xfrm>
            <a:off x="527207" y="2019643"/>
            <a:ext cx="425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http://econweb.ucsd.edu/~jhamilto/hp.pdf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0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6798-268D-4AC2-BBD7-79FBA1ED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</a:t>
            </a:r>
          </a:p>
        </p:txBody>
      </p:sp>
    </p:spTree>
    <p:extLst>
      <p:ext uri="{BB962C8B-B14F-4D97-AF65-F5344CB8AC3E}">
        <p14:creationId xmlns:p14="http://schemas.microsoft.com/office/powerpoint/2010/main" val="309562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33F009-ABDF-4B53-BB32-E8DEC0C03A9B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Curve-fitting and subtracting trend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A3300-3BB9-4271-9B18-A547FDAE1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" t="13589" r="60913" b="35898"/>
          <a:stretch/>
        </p:blipFill>
        <p:spPr>
          <a:xfrm>
            <a:off x="562708" y="1899138"/>
            <a:ext cx="6255928" cy="46071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5367E6-7ED1-42D6-AEA5-E9F627355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039" y="1239350"/>
            <a:ext cx="4036218" cy="2690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C0F107-DD5E-49D1-9200-6BBD6F65C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616" y="3930162"/>
            <a:ext cx="4121641" cy="26908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9C9E5E-3E34-41D2-8D78-B4DF17A4734D}"/>
              </a:ext>
            </a:extLst>
          </p:cNvPr>
          <p:cNvSpPr/>
          <p:nvPr/>
        </p:nvSpPr>
        <p:spPr>
          <a:xfrm>
            <a:off x="497912" y="1336404"/>
            <a:ext cx="294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Brownlee Chapter 13.4: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1C79CA2-910D-4CE4-A75E-1B294653798E}"/>
              </a:ext>
            </a:extLst>
          </p:cNvPr>
          <p:cNvSpPr/>
          <p:nvPr/>
        </p:nvSpPr>
        <p:spPr>
          <a:xfrm>
            <a:off x="3864252" y="3766597"/>
            <a:ext cx="195309" cy="1178547"/>
          </a:xfrm>
          <a:prstGeom prst="rightBrace">
            <a:avLst>
              <a:gd name="adj1" fmla="val 38806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6A221D-CE08-45AA-AF7C-4C3252BFF614}"/>
              </a:ext>
            </a:extLst>
          </p:cNvPr>
          <p:cNvSpPr txBox="1"/>
          <p:nvPr/>
        </p:nvSpPr>
        <p:spPr>
          <a:xfrm>
            <a:off x="4246880" y="417120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Linear fit</a:t>
            </a:r>
          </a:p>
        </p:txBody>
      </p:sp>
    </p:spTree>
    <p:extLst>
      <p:ext uri="{BB962C8B-B14F-4D97-AF65-F5344CB8AC3E}">
        <p14:creationId xmlns:p14="http://schemas.microsoft.com/office/powerpoint/2010/main" val="33755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33F009-ABDF-4B53-BB32-E8DEC0C03A9B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Curve-fitting and subtracting trend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4458F-77A1-49D4-8479-19D87859C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671" y="1249563"/>
            <a:ext cx="4032504" cy="26883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D5A911-BBFE-4D73-8EAB-A0FA86D0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327" y="3937899"/>
            <a:ext cx="4117848" cy="2688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381B8F-9AD9-4B99-ADB1-CFE8067B46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1" t="55897" r="70289" b="10513"/>
          <a:stretch/>
        </p:blipFill>
        <p:spPr>
          <a:xfrm>
            <a:off x="543363" y="1877157"/>
            <a:ext cx="4821372" cy="3103685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B8A9A87F-C6D4-41A0-8189-552CA27C366E}"/>
              </a:ext>
            </a:extLst>
          </p:cNvPr>
          <p:cNvSpPr/>
          <p:nvPr/>
        </p:nvSpPr>
        <p:spPr>
          <a:xfrm>
            <a:off x="4900572" y="2250452"/>
            <a:ext cx="195309" cy="1178547"/>
          </a:xfrm>
          <a:prstGeom prst="rightBrace">
            <a:avLst>
              <a:gd name="adj1" fmla="val 38806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65699-0B99-4768-8382-831529887BA4}"/>
              </a:ext>
            </a:extLst>
          </p:cNvPr>
          <p:cNvSpPr txBox="1"/>
          <p:nvPr/>
        </p:nvSpPr>
        <p:spPr>
          <a:xfrm>
            <a:off x="5252975" y="2655059"/>
            <a:ext cx="147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Polynomial fit</a:t>
            </a:r>
          </a:p>
        </p:txBody>
      </p:sp>
    </p:spTree>
    <p:extLst>
      <p:ext uri="{BB962C8B-B14F-4D97-AF65-F5344CB8AC3E}">
        <p14:creationId xmlns:p14="http://schemas.microsoft.com/office/powerpoint/2010/main" val="340750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33F009-ABDF-4B53-BB32-E8DEC0C03A9B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Increase order until stationarity is achieved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165DC6-C9A0-4B51-A72D-6E12702BF549}"/>
              </a:ext>
            </a:extLst>
          </p:cNvPr>
          <p:cNvGrpSpPr/>
          <p:nvPr/>
        </p:nvGrpSpPr>
        <p:grpSpPr>
          <a:xfrm>
            <a:off x="1214736" y="1270602"/>
            <a:ext cx="1721895" cy="5412567"/>
            <a:chOff x="1214736" y="1270602"/>
            <a:chExt cx="1721895" cy="54125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2B2B3A2-FDBD-498F-89E7-9C65DC03EC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1957"/>
            <a:stretch/>
          </p:blipFill>
          <p:spPr>
            <a:xfrm>
              <a:off x="1214736" y="3099076"/>
              <a:ext cx="1721895" cy="358409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ADEBB4-3EA4-4012-93FF-5099DE80A8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1957" b="48984"/>
            <a:stretch/>
          </p:blipFill>
          <p:spPr>
            <a:xfrm>
              <a:off x="1214736" y="1270602"/>
              <a:ext cx="1721895" cy="1828474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5B98170-A382-4543-ACD0-2D7FEB2D9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882" y="3165876"/>
            <a:ext cx="2468880" cy="1645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3B9AE-A63A-4047-ABD0-0ECCD2854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869" y="3165876"/>
            <a:ext cx="2521132" cy="1645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6A3DE6-6A9E-4954-9C08-8FAD0256C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723" y="1296814"/>
            <a:ext cx="2515425" cy="1828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87CEC4-D18C-4896-BB5D-DDEAF806E07F}"/>
              </a:ext>
            </a:extLst>
          </p:cNvPr>
          <p:cNvSpPr/>
          <p:nvPr/>
        </p:nvSpPr>
        <p:spPr>
          <a:xfrm>
            <a:off x="9039957" y="1462731"/>
            <a:ext cx="20163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ADF Statistic: 3.060142</a:t>
            </a:r>
          </a:p>
          <a:p>
            <a:r>
              <a:rPr lang="en-US" sz="1400" dirty="0"/>
              <a:t>p-value: 1.000000</a:t>
            </a:r>
          </a:p>
          <a:p>
            <a:r>
              <a:rPr lang="en-US" sz="1400" dirty="0"/>
              <a:t>Critical Values:</a:t>
            </a:r>
          </a:p>
          <a:p>
            <a:r>
              <a:rPr lang="en-US" sz="1400" dirty="0"/>
              <a:t>        1%: -3.724</a:t>
            </a:r>
          </a:p>
          <a:p>
            <a:r>
              <a:rPr lang="en-US" sz="1400" dirty="0"/>
              <a:t>        5%: -2.986</a:t>
            </a:r>
          </a:p>
          <a:p>
            <a:r>
              <a:rPr lang="en-US" sz="1400" dirty="0"/>
              <a:t>        10%: -2.633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B3AD54-8971-4151-982B-19C65CBDF135}"/>
              </a:ext>
            </a:extLst>
          </p:cNvPr>
          <p:cNvSpPr/>
          <p:nvPr/>
        </p:nvSpPr>
        <p:spPr>
          <a:xfrm>
            <a:off x="9039957" y="3296339"/>
            <a:ext cx="20779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ADF Statistic: -1.751410</a:t>
            </a:r>
          </a:p>
          <a:p>
            <a:r>
              <a:rPr lang="en-US" sz="1400" dirty="0"/>
              <a:t>p-value: 0.404838</a:t>
            </a:r>
          </a:p>
          <a:p>
            <a:r>
              <a:rPr lang="en-US" sz="1400" dirty="0"/>
              <a:t>Critical Values:</a:t>
            </a:r>
          </a:p>
          <a:p>
            <a:r>
              <a:rPr lang="en-US" sz="1400" dirty="0"/>
              <a:t>        1%: -3.646</a:t>
            </a:r>
          </a:p>
          <a:p>
            <a:r>
              <a:rPr lang="en-US" sz="1400" dirty="0"/>
              <a:t>        5%: -2.954</a:t>
            </a:r>
          </a:p>
          <a:p>
            <a:r>
              <a:rPr lang="en-US" sz="1400" dirty="0"/>
              <a:t>        10%: -2.616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2ECBF5-1B17-4987-A40B-D3FC2BD0B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9882" y="4986363"/>
            <a:ext cx="2468881" cy="1645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A189C8-055A-46F4-9577-5E070093B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1870" y="4986363"/>
            <a:ext cx="2521131" cy="16459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F7125F0-981D-4505-BB36-4803CD5767B0}"/>
              </a:ext>
            </a:extLst>
          </p:cNvPr>
          <p:cNvSpPr/>
          <p:nvPr/>
        </p:nvSpPr>
        <p:spPr>
          <a:xfrm>
            <a:off x="9039957" y="5116826"/>
            <a:ext cx="21130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ADF Statistic: -7.135307</a:t>
            </a:r>
          </a:p>
          <a:p>
            <a:r>
              <a:rPr lang="en-US" sz="1400" dirty="0"/>
              <a:t>p-value: 0.000000</a:t>
            </a:r>
          </a:p>
          <a:p>
            <a:r>
              <a:rPr lang="en-US" sz="1400" dirty="0"/>
              <a:t>Critical Values:</a:t>
            </a:r>
          </a:p>
          <a:p>
            <a:r>
              <a:rPr lang="en-US" sz="1400" dirty="0"/>
              <a:t>        1%: -3.711</a:t>
            </a:r>
          </a:p>
          <a:p>
            <a:r>
              <a:rPr lang="en-US" sz="1400" dirty="0"/>
              <a:t>        5%: -2.981</a:t>
            </a:r>
          </a:p>
          <a:p>
            <a:r>
              <a:rPr lang="en-US" sz="1400" dirty="0"/>
              <a:t>        10%: -2.630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9C4EBE4-0BED-4171-B138-B15DA0AEB91F}"/>
              </a:ext>
            </a:extLst>
          </p:cNvPr>
          <p:cNvSpPr/>
          <p:nvPr/>
        </p:nvSpPr>
        <p:spPr>
          <a:xfrm>
            <a:off x="9069472" y="1729817"/>
            <a:ext cx="1436095" cy="21498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D0259A-EF1C-4CEA-81A9-CAFA36A16282}"/>
              </a:ext>
            </a:extLst>
          </p:cNvPr>
          <p:cNvSpPr/>
          <p:nvPr/>
        </p:nvSpPr>
        <p:spPr>
          <a:xfrm>
            <a:off x="9056497" y="3560185"/>
            <a:ext cx="1436095" cy="21498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654E77-A64C-4CB5-AA17-8602C7A8226F}"/>
              </a:ext>
            </a:extLst>
          </p:cNvPr>
          <p:cNvSpPr/>
          <p:nvPr/>
        </p:nvSpPr>
        <p:spPr>
          <a:xfrm>
            <a:off x="9047046" y="5381817"/>
            <a:ext cx="1436095" cy="21498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9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33F009-ABDF-4B53-BB32-E8DEC0C03A9B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Differencing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7FD63A-F980-4479-B6CB-93B8FFBAEA4E}"/>
                  </a:ext>
                </a:extLst>
              </p:cNvPr>
              <p:cNvSpPr txBox="1"/>
              <p:nvPr/>
            </p:nvSpPr>
            <p:spPr>
              <a:xfrm>
                <a:off x="676483" y="2067791"/>
                <a:ext cx="1110681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Removing the trend by subtracting from each data point the value of the previous data point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w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 = 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 – y</a:t>
                </a:r>
                <a:r>
                  <a:rPr lang="en-US" sz="2400" baseline="-25000" dirty="0"/>
                  <a:t>t-1</a:t>
                </a:r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differenced series (w) will have n-1 data points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Essentially equivalent to taking the derivative of the y series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full model requires reversing the process after determining the optimum p and q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Trends that appear non-linear may require more than one order of differencing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(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 – y</a:t>
                </a:r>
                <a:r>
                  <a:rPr lang="en-US" sz="2400" baseline="-25000" dirty="0"/>
                  <a:t>t-1</a:t>
                </a:r>
                <a:r>
                  <a:rPr lang="en-US" sz="2400" dirty="0"/>
                  <a:t>) – (y</a:t>
                </a:r>
                <a:r>
                  <a:rPr lang="en-US" sz="2400" baseline="-25000" dirty="0"/>
                  <a:t>t-1</a:t>
                </a:r>
                <a:r>
                  <a:rPr lang="en-US" sz="2400" dirty="0"/>
                  <a:t> – y</a:t>
                </a:r>
                <a:r>
                  <a:rPr lang="en-US" sz="2400" baseline="-25000" dirty="0"/>
                  <a:t>t-2</a:t>
                </a:r>
                <a:r>
                  <a:rPr lang="en-US" sz="2400" dirty="0"/>
                  <a:t>) = 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 – 2y</a:t>
                </a:r>
                <a:r>
                  <a:rPr lang="en-US" sz="2400" baseline="-25000" dirty="0"/>
                  <a:t>t-1</a:t>
                </a:r>
                <a:r>
                  <a:rPr lang="en-US" sz="2400" dirty="0"/>
                  <a:t> + y</a:t>
                </a:r>
                <a:r>
                  <a:rPr lang="en-US" sz="2400" baseline="-25000" dirty="0"/>
                  <a:t>t-2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7FD63A-F980-4479-B6CB-93B8FFBAE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83" y="2067791"/>
                <a:ext cx="11106811" cy="3416320"/>
              </a:xfrm>
              <a:prstGeom prst="rect">
                <a:avLst/>
              </a:prstGeom>
              <a:blipFill>
                <a:blip r:embed="rId2"/>
                <a:stretch>
                  <a:fillRect l="-768" t="-1426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19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33F009-ABDF-4B53-BB32-E8DEC0C03A9B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Differencing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13398D-31AE-4DC4-A65F-EF6DD8CBE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" t="13592" r="60898" b="19482"/>
          <a:stretch/>
        </p:blipFill>
        <p:spPr>
          <a:xfrm>
            <a:off x="333580" y="1793291"/>
            <a:ext cx="4705165" cy="4589757"/>
          </a:xfrm>
          <a:prstGeom prst="rect">
            <a:avLst/>
          </a:prstGeom>
        </p:spPr>
      </p:pic>
      <p:sp>
        <p:nvSpPr>
          <p:cNvPr id="14" name="Right Brace 13">
            <a:extLst>
              <a:ext uri="{FF2B5EF4-FFF2-40B4-BE49-F238E27FC236}">
                <a16:creationId xmlns:a16="http://schemas.microsoft.com/office/drawing/2014/main" id="{5AB40DFA-1AEB-4144-A7F1-B9DD2CF5B540}"/>
              </a:ext>
            </a:extLst>
          </p:cNvPr>
          <p:cNvSpPr/>
          <p:nvPr/>
        </p:nvSpPr>
        <p:spPr>
          <a:xfrm>
            <a:off x="2645546" y="4598641"/>
            <a:ext cx="195309" cy="764954"/>
          </a:xfrm>
          <a:prstGeom prst="rightBrace">
            <a:avLst>
              <a:gd name="adj1" fmla="val 38806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A5A54E-9620-4EF9-B866-37377B437F50}"/>
              </a:ext>
            </a:extLst>
          </p:cNvPr>
          <p:cNvSpPr txBox="1"/>
          <p:nvPr/>
        </p:nvSpPr>
        <p:spPr>
          <a:xfrm>
            <a:off x="2986312" y="4796452"/>
            <a:ext cx="132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Differencing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4970CC-EDDD-40BA-84AB-B4A8E8CE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814" y="2391267"/>
            <a:ext cx="3179086" cy="20754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D69D9A9-D61F-4200-A570-6DA95E6816E5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479C9F-43C0-445F-A3A0-D119E8ECD707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7ECAFB-0DF0-42DA-982C-21D98B7AB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002" y="2434851"/>
            <a:ext cx="3113198" cy="207546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5201A73-7EAC-481E-814C-BF40DCC9AB48}"/>
              </a:ext>
            </a:extLst>
          </p:cNvPr>
          <p:cNvSpPr/>
          <p:nvPr/>
        </p:nvSpPr>
        <p:spPr>
          <a:xfrm>
            <a:off x="5971607" y="4725428"/>
            <a:ext cx="24117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ADF Statistic: 3.060142</a:t>
            </a:r>
          </a:p>
          <a:p>
            <a:r>
              <a:rPr lang="en-US" sz="1400" dirty="0"/>
              <a:t>p-value: 1.000000</a:t>
            </a:r>
          </a:p>
          <a:p>
            <a:r>
              <a:rPr lang="en-US" sz="1400" dirty="0"/>
              <a:t>Critical Values:</a:t>
            </a:r>
          </a:p>
          <a:p>
            <a:r>
              <a:rPr lang="en-US" sz="1400" dirty="0"/>
              <a:t>        1%: -3.724</a:t>
            </a:r>
          </a:p>
          <a:p>
            <a:r>
              <a:rPr lang="en-US" sz="1400" dirty="0"/>
              <a:t>        5%: -2.986</a:t>
            </a:r>
          </a:p>
          <a:p>
            <a:r>
              <a:rPr lang="en-US" sz="1400" dirty="0"/>
              <a:t>        10%: -2.633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9668A9-24F7-43CC-9E3B-212A18DD2B57}"/>
              </a:ext>
            </a:extLst>
          </p:cNvPr>
          <p:cNvSpPr/>
          <p:nvPr/>
        </p:nvSpPr>
        <p:spPr>
          <a:xfrm>
            <a:off x="9446653" y="4725428"/>
            <a:ext cx="24117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ADF Statistic: -7.249074</a:t>
            </a:r>
          </a:p>
          <a:p>
            <a:r>
              <a:rPr lang="en-US" sz="1400" dirty="0"/>
              <a:t>p-value: 0.000000</a:t>
            </a:r>
          </a:p>
          <a:p>
            <a:r>
              <a:rPr lang="en-US" sz="1400" dirty="0"/>
              <a:t>Critical Values:</a:t>
            </a:r>
          </a:p>
          <a:p>
            <a:r>
              <a:rPr lang="en-US" sz="1400" dirty="0"/>
              <a:t>        1%: -3.646</a:t>
            </a:r>
          </a:p>
          <a:p>
            <a:r>
              <a:rPr lang="en-US" sz="1400" dirty="0"/>
              <a:t>        5%: -2.954</a:t>
            </a:r>
          </a:p>
          <a:p>
            <a:r>
              <a:rPr lang="en-US" sz="1400" dirty="0"/>
              <a:t>        10%: -2.616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2355E8-6E22-4793-B18D-DD5B309BE06C}"/>
              </a:ext>
            </a:extLst>
          </p:cNvPr>
          <p:cNvSpPr/>
          <p:nvPr/>
        </p:nvSpPr>
        <p:spPr>
          <a:xfrm>
            <a:off x="497912" y="1336404"/>
            <a:ext cx="294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Brownlee Chapter 13.3:</a:t>
            </a:r>
          </a:p>
        </p:txBody>
      </p:sp>
    </p:spTree>
    <p:extLst>
      <p:ext uri="{BB962C8B-B14F-4D97-AF65-F5344CB8AC3E}">
        <p14:creationId xmlns:p14="http://schemas.microsoft.com/office/powerpoint/2010/main" val="193128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16150</TotalTime>
  <Words>1800</Words>
  <Application>Microsoft Office PowerPoint</Application>
  <PresentationFormat>Widescreen</PresentationFormat>
  <Paragraphs>468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Symbol</vt:lpstr>
      <vt:lpstr>Office Theme</vt:lpstr>
      <vt:lpstr>Detrending, Deseasonalizing, &amp; Smoothing</vt:lpstr>
      <vt:lpstr>PowerPoint Presentation</vt:lpstr>
      <vt:lpstr>PowerPoint Presentation</vt:lpstr>
      <vt:lpstr>Detrending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Deseasonalizing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Smoothing/Filtering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 Telkamp</dc:creator>
  <cp:lastModifiedBy>Art Telkamp</cp:lastModifiedBy>
  <cp:revision>752</cp:revision>
  <cp:lastPrinted>2018-09-14T15:07:11Z</cp:lastPrinted>
  <dcterms:created xsi:type="dcterms:W3CDTF">2018-05-02T14:25:55Z</dcterms:created>
  <dcterms:modified xsi:type="dcterms:W3CDTF">2018-10-09T02:37:00Z</dcterms:modified>
</cp:coreProperties>
</file>