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4" autoAdjust="0"/>
    <p:restoredTop sz="94678" autoAdjust="0"/>
  </p:normalViewPr>
  <p:slideViewPr>
    <p:cSldViewPr>
      <p:cViewPr varScale="1">
        <p:scale>
          <a:sx n="109" d="100"/>
          <a:sy n="109" d="100"/>
        </p:scale>
        <p:origin x="18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62E3-8112-CA74-EC78-024B19112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7CB65-2F35-A28B-8EE4-0B1714CD8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6F19B-0C3F-FE9B-5889-33925973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F4012-AA4A-5BF8-D5ED-4F533BF9C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AA677-46A2-FD1B-CF26-D57A71D3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60BA5-C6BA-FA49-B4E6-0B5699D3338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7571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F6B4-2734-A8D5-24BF-D346D694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40407-9CEB-5E24-D4AE-7385ABF7A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F96E1-950C-423A-D302-63EED222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31CC-4466-4731-494E-F525D62B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8AE19-A39F-0C5D-1196-071356CD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67F04A-3E62-BA43-B0C4-65BF2AB4D94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8409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E6472-FF0E-74F0-03AD-763E39ACA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C4BB7-5B30-7727-1E24-B84AED657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52B89-565C-AE60-4021-94F0115E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E8B55-C58B-7960-8571-83E94C31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FCE35-513D-06E1-4C45-2B9072BE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72B80-4632-9746-B1BD-476C0F001D7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8697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2478-77FB-68EC-EB13-A9343670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C609-4B9B-175C-7535-4D8DB2F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2BAA0-AE02-1037-B5D5-925CC806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04892-76E8-7DB1-4E94-CA9C4CB5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D77F7-382E-5D1F-13A0-F37B2B6D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530AC-DBB7-F84A-8423-596ADBA2658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00125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86DD-1528-02C8-205B-5035B7B8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18185-D035-F96E-E742-105356567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83259-1737-9005-0574-FCE97B5A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FE8A3-0A20-9386-5FAB-41FDE9D8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F23B2-829E-3286-6A37-F3060C2E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107D8-29A5-F54B-81CB-9BA381A2A93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2057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0C23-5520-9432-C69D-50408CC3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2608D-A7E4-ED87-6392-B7ABAB5F4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E5CA2-3ABF-2E4C-4797-CA69B2753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3EE1E-F470-39D0-6A2F-375DB7B9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87603-E728-8C89-BB62-6B501C71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87A63-E988-27C7-47C1-143B15E7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D8DF50-378C-5E40-B268-3BB0D323178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2151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7E29-A041-BFF3-109E-4F2F09A9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AB758-98D7-009C-7FA6-450EBD896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F0915-209A-3869-67F7-955BA1ACB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782DB-7E26-ED51-78E5-BA4CBC083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2EC03-2391-0A88-3C10-95CBD951C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29CCD-12C7-849F-AE38-207F21A1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66718-A868-6A3A-870B-9BD68B32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A0284-2ECB-7E75-BF74-0FA689FF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9E620-A050-3E47-A8CA-9C730D48E3C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1536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B6A6-C582-C62A-905D-96801658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819A6-CA8A-AD96-8EE3-1836F6EB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B35FC-3575-5106-6363-51DD22D3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89765-A834-AA87-4951-5B194163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006B5F-8CF7-9A41-90DC-9EE4E0CE7A3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3883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4C608-A7B2-2A8B-F40B-218B6413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36220-0279-4103-A2E7-F474CED0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D9729-9239-A350-D283-3527B3B0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5B197-06DF-0E4E-8323-000D9112CF5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0616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EE02-8869-6E00-F4D3-2E525E85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56A07-C430-892D-5481-AC128AD40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290AF-D2FF-37A0-78DD-E3025ED26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929FA-F6FF-10C9-0A0B-412D0F1F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B8921-33E6-50F9-2DA0-E7AE62D1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CC985-6B69-BADE-F8F0-36D04559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012B2E-863C-FD44-91D0-A247B9AB3B6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6428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28A1-8537-8399-03E7-E79086C6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AE21F-F471-6C16-8FCF-F828CA734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25524-FC34-76B8-1248-53EB68BB2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18C2E-72AA-602F-4A99-B153FD3C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BEAA3-AED0-EA07-E6F8-E0768604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BDBC4-EA10-5B44-3EE4-BAFBB22B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640AA-D973-E249-9E33-2BDC636F4B3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2750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D53F587-33CB-DD19-A185-9A56C2F46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AC11E6F-EC3F-C885-9901-CA5B508939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8C5AAEC-8DD8-C126-EF12-F7D9251B23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B431B1F-DDA4-C529-5C5C-FB6AA8737E8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0F397CF-58FF-18D7-1107-FE0DB221545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F6BAC86-C45C-C942-AFBD-8188EEA31590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>
            <a:extLst>
              <a:ext uri="{FF2B5EF4-FFF2-40B4-BE49-F238E27FC236}">
                <a16:creationId xmlns:a16="http://schemas.microsoft.com/office/drawing/2014/main" id="{C3DEA068-C45B-2218-2C88-F115F32A8A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76872"/>
            <a:ext cx="7772400" cy="1470025"/>
          </a:xfrm>
        </p:spPr>
        <p:txBody>
          <a:bodyPr anchor="ctr"/>
          <a:lstStyle/>
          <a:p>
            <a:r>
              <a:rPr lang="es-UY" altLang="en-US" sz="4400" b="1" dirty="0">
                <a:solidFill>
                  <a:schemeClr val="tx1"/>
                </a:solidFill>
              </a:rPr>
              <a:t>Credit Card Default Prediction</a:t>
            </a:r>
            <a:endParaRPr lang="es-ES" alt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>
            <a:extLst>
              <a:ext uri="{FF2B5EF4-FFF2-40B4-BE49-F238E27FC236}">
                <a16:creationId xmlns:a16="http://schemas.microsoft.com/office/drawing/2014/main" id="{5F8099A5-A56C-565B-5D85-27EB4D3A2C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188640"/>
            <a:ext cx="8229600" cy="6009531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Objective :</a:t>
            </a:r>
          </a:p>
          <a:p>
            <a:pPr marL="0" indent="0">
              <a:buNone/>
            </a:pPr>
            <a:endParaRPr lang="en-IN" sz="2400" dirty="0"/>
          </a:p>
          <a:p>
            <a:pPr marL="400050" lvl="1" indent="0">
              <a:buNone/>
            </a:pPr>
            <a:r>
              <a:rPr lang="en-IN" sz="2000" dirty="0"/>
              <a:t>The credit card default prediction is a Machine Learning based project. It help in prediction of the people who will be going the default their payments .</a:t>
            </a:r>
          </a:p>
          <a:p>
            <a:pPr marL="400050" lvl="1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sz="2400" b="1" dirty="0"/>
              <a:t>Benefits : </a:t>
            </a:r>
          </a:p>
          <a:p>
            <a:pPr marL="0" indent="0">
              <a:buNone/>
            </a:pPr>
            <a:endParaRPr lang="en-US" altLang="en-US" sz="2400" b="1" dirty="0"/>
          </a:p>
          <a:p>
            <a:pPr marL="457200" lvl="1" indent="0">
              <a:buNone/>
            </a:pPr>
            <a:r>
              <a:rPr lang="en-IN" sz="2000" dirty="0"/>
              <a:t>The growing number of credit card users, banks have been facing an escalating credit card default rate. </a:t>
            </a:r>
          </a:p>
          <a:p>
            <a:pPr marL="457200" lvl="1" indent="0">
              <a:buNone/>
            </a:pPr>
            <a:r>
              <a:rPr lang="en-IN" sz="2000" dirty="0"/>
              <a:t>As such data analytics can provide solutions to tackle the current phenomenon and management credit risks. </a:t>
            </a:r>
          </a:p>
          <a:p>
            <a:pPr marL="457200" lvl="1" indent="0">
              <a:buNone/>
            </a:pPr>
            <a:r>
              <a:rPr lang="en-IN" sz="2000" dirty="0"/>
              <a:t>This provides a performance evaluation of credit card default prediction as such data analytics to have the higher accuracy.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D604735F-AE25-545C-2B4F-CABB3CF70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900608" y="5157192"/>
            <a:ext cx="8229600" cy="1143000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/>
                </a:solidFill>
              </a:rPr>
              <a:t>Architecture</a:t>
            </a:r>
          </a:p>
        </p:txBody>
      </p:sp>
      <p:pic>
        <p:nvPicPr>
          <p:cNvPr id="63493" name="Picture 5">
            <a:extLst>
              <a:ext uri="{FF2B5EF4-FFF2-40B4-BE49-F238E27FC236}">
                <a16:creationId xmlns:a16="http://schemas.microsoft.com/office/drawing/2014/main" id="{A5E0B5B3-8DEF-05F7-66B5-970DFA9C3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496944" cy="463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5C5B-E531-BE4E-616A-D24100C8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-243408"/>
            <a:ext cx="8229600" cy="1143000"/>
          </a:xfrm>
        </p:spPr>
        <p:txBody>
          <a:bodyPr/>
          <a:lstStyle/>
          <a:p>
            <a:r>
              <a:rPr lang="en-US" sz="2400" b="1" dirty="0"/>
              <a:t>Data From User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17E7-C046-4F44-D0F5-DE1BBD827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0688"/>
            <a:ext cx="8229600" cy="5616624"/>
          </a:xfrm>
        </p:spPr>
        <p:txBody>
          <a:bodyPr/>
          <a:lstStyle/>
          <a:p>
            <a:r>
              <a:rPr lang="en-IN" sz="1800" dirty="0"/>
              <a:t>ID: ID of each client </a:t>
            </a:r>
          </a:p>
          <a:p>
            <a:r>
              <a:rPr lang="en-IN" sz="1800" dirty="0"/>
              <a:t>LIMIT_BAL: Amount of given credit in NT dollars (includes individual and family/supplementary credit </a:t>
            </a:r>
          </a:p>
          <a:p>
            <a:r>
              <a:rPr lang="en-IN" sz="1800" dirty="0"/>
              <a:t>SEX: Gender (1=male, 2=female) </a:t>
            </a:r>
          </a:p>
          <a:p>
            <a:r>
              <a:rPr lang="en-IN" sz="1800" dirty="0"/>
              <a:t>EDUCATION: (1=graduate school, 2=university, 3=high school, 4=others, 5=unknown, 6=unknown) </a:t>
            </a:r>
          </a:p>
          <a:p>
            <a:r>
              <a:rPr lang="en-IN" sz="1800" dirty="0"/>
              <a:t>MARRIAGE: Marital status (1=married, 2=single, 3=others) </a:t>
            </a:r>
          </a:p>
          <a:p>
            <a:r>
              <a:rPr lang="en-IN" sz="1800" dirty="0"/>
              <a:t>AGE: Age in years </a:t>
            </a:r>
          </a:p>
          <a:p>
            <a:r>
              <a:rPr lang="en-IN" sz="1800" dirty="0"/>
              <a:t>PAY_0: Repayment status in September, 2005 (-1=pay duly, 1=payment delay for one month, 2=payment delay for two months, ... 8=payment delay for eight months, 9=payment delay for nine months and above) </a:t>
            </a:r>
          </a:p>
          <a:p>
            <a:r>
              <a:rPr lang="en-IN" sz="1800" dirty="0"/>
              <a:t>PAY_2: Repayment status in August, 2005 (scale same as above) </a:t>
            </a:r>
          </a:p>
          <a:p>
            <a:r>
              <a:rPr lang="en-IN" sz="1800" dirty="0"/>
              <a:t>PAY_3: Repayment status in July, 2005 (scale same as above) </a:t>
            </a:r>
          </a:p>
          <a:p>
            <a:r>
              <a:rPr lang="en-IN" sz="1800" dirty="0"/>
              <a:t>PAY_4: Repayment status in June, 2005 (scale same as above) </a:t>
            </a:r>
          </a:p>
          <a:p>
            <a:r>
              <a:rPr lang="en-IN" sz="1800" dirty="0"/>
              <a:t>PAY_5: Repayment status in May, 2005 (scale same as above) </a:t>
            </a:r>
          </a:p>
          <a:p>
            <a:r>
              <a:rPr lang="en-IN" sz="1800" dirty="0"/>
              <a:t>PAY_6: Repayment status in April, 2005 (scale same as above)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652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1435-1F2C-3C22-7991-726A85B35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5937523"/>
          </a:xfrm>
        </p:spPr>
        <p:txBody>
          <a:bodyPr/>
          <a:lstStyle/>
          <a:p>
            <a:r>
              <a:rPr lang="en-IN" sz="2000" dirty="0"/>
              <a:t>BILL_AMT1: Amount of bill statement in September, 2005 (NT dollar) </a:t>
            </a:r>
          </a:p>
          <a:p>
            <a:r>
              <a:rPr lang="en-IN" sz="2000" dirty="0"/>
              <a:t>BILL_AMT2: Amount of bill statement in August, 2005 (NT dollar) </a:t>
            </a:r>
          </a:p>
          <a:p>
            <a:r>
              <a:rPr lang="en-IN" sz="2000" dirty="0"/>
              <a:t>BILL_AMT3: Amount of bill statement in July, 2005 (NT dollar) </a:t>
            </a:r>
          </a:p>
          <a:p>
            <a:r>
              <a:rPr lang="en-IN" sz="2000" dirty="0"/>
              <a:t>BILL_AMT4: Amount of bill statement in June, 2005 (NT dollar) </a:t>
            </a:r>
          </a:p>
          <a:p>
            <a:r>
              <a:rPr lang="en-IN" sz="2000" dirty="0"/>
              <a:t>BILL_AMT5: Amount of bill statement in May, 2005 (NT dollar) </a:t>
            </a:r>
          </a:p>
          <a:p>
            <a:r>
              <a:rPr lang="en-IN" sz="2000" dirty="0"/>
              <a:t>BILL_AMT6: Amount of bill statement in April, 2005 (NT dollar) </a:t>
            </a:r>
          </a:p>
          <a:p>
            <a:r>
              <a:rPr lang="en-IN" sz="2000" dirty="0"/>
              <a:t>PAY_AMT1: Amount of previous payment in September, 2005 (NT dollar) </a:t>
            </a:r>
          </a:p>
          <a:p>
            <a:r>
              <a:rPr lang="en-IN" sz="2000" dirty="0"/>
              <a:t>PAY_AMT2: Amount of previous payment in August, 2005 (NT dollar) </a:t>
            </a:r>
          </a:p>
          <a:p>
            <a:r>
              <a:rPr lang="en-IN" sz="2000" dirty="0"/>
              <a:t>PAY_AMT3: Amount of previous payment in July, 2005 (NT dollar) </a:t>
            </a:r>
          </a:p>
          <a:p>
            <a:r>
              <a:rPr lang="en-IN" sz="2000" dirty="0"/>
              <a:t>PAY_AMT4: Amount of previous payment in June, 2005 (NT dollar) </a:t>
            </a:r>
          </a:p>
          <a:p>
            <a:r>
              <a:rPr lang="en-IN" sz="2000" dirty="0"/>
              <a:t>PAY_AMT5: Amount of previous payment in May, 2005 (NT dollar) </a:t>
            </a:r>
          </a:p>
          <a:p>
            <a:r>
              <a:rPr lang="en-IN" sz="2000" dirty="0"/>
              <a:t>PAY_AMT6: Amount of previous payment in April, 2005 (NT dollar)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898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D81C-53B6-B26A-DBB5-9C0903128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/>
          <a:lstStyle/>
          <a:p>
            <a:r>
              <a:rPr lang="en-US" sz="2800" b="1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A21B-0E94-DBC7-837F-72D80DC4C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8011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/>
              <a:t>Dataset Information :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000" dirty="0"/>
              <a:t>This dataset contains information on default payments, demographic factors, credit data, history of payment, and bill statements of credit card clients in Taiwan from April 2005 to September 2005.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2800" b="1" dirty="0"/>
              <a:t>Data Pre-processing :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000" dirty="0"/>
              <a:t>In data Pre-processing we have made dummy columns of education, gender and married. We also removed all negative values from our data set. </a:t>
            </a:r>
          </a:p>
          <a:p>
            <a:pPr marL="0" indent="0">
              <a:buNone/>
            </a:pPr>
            <a:endParaRPr lang="en-IN" sz="1800" dirty="0">
              <a:effectLst/>
            </a:endParaRPr>
          </a:p>
          <a:p>
            <a:pPr marL="0" indent="0">
              <a:buNone/>
            </a:pPr>
            <a:endParaRPr lang="en-IN" sz="1800" dirty="0">
              <a:effectLst/>
            </a:endParaRP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386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A4AEA-0D79-2C1F-1184-83735305E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5976664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Model Building :</a:t>
            </a:r>
            <a:endParaRPr lang="en-IN" dirty="0">
              <a:effectLst/>
            </a:endParaRP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After scaling of data, we divided train data set and test data set in 80:20 ratio. And tested these data set on different Machine learning models like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endParaRPr lang="en-IN" sz="2800" dirty="0">
              <a:effectLst/>
            </a:endParaRPr>
          </a:p>
          <a:p>
            <a:pPr marL="0" indent="0">
              <a:buNone/>
            </a:pPr>
            <a:r>
              <a:rPr lang="en-IN" sz="2800" dirty="0"/>
              <a:t>1. Linear Regression</a:t>
            </a:r>
          </a:p>
          <a:p>
            <a:pPr marL="0" indent="0">
              <a:buNone/>
            </a:pPr>
            <a:r>
              <a:rPr lang="en-IN" sz="2800" dirty="0"/>
              <a:t>2. Support Vector Regressor</a:t>
            </a:r>
            <a:br>
              <a:rPr lang="en-IN" sz="2800" dirty="0"/>
            </a:br>
            <a:r>
              <a:rPr lang="en-IN" sz="2800" dirty="0"/>
              <a:t>3. Decision Tree Regressor</a:t>
            </a:r>
            <a:br>
              <a:rPr lang="en-IN" sz="2800" dirty="0"/>
            </a:br>
            <a:r>
              <a:rPr lang="en-IN" sz="2800" dirty="0"/>
              <a:t>4. Random Forest Regressor Random Forest       </a:t>
            </a:r>
          </a:p>
          <a:p>
            <a:pPr marL="0" indent="0">
              <a:buNone/>
            </a:pPr>
            <a:r>
              <a:rPr lang="en-IN" sz="2800" dirty="0"/>
              <a:t>    Regressor </a:t>
            </a:r>
          </a:p>
          <a:p>
            <a:pPr marL="0" indent="0">
              <a:buNone/>
            </a:pPr>
            <a:r>
              <a:rPr lang="en-IN" sz="2800" dirty="0"/>
              <a:t>5. Logistic Regression </a:t>
            </a:r>
            <a:endParaRPr lang="en-IN" sz="28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5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307F-49E4-F8CA-7391-E6D8E0CE8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6632"/>
            <a:ext cx="8229600" cy="6336704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/>
              <a:t>Model selection :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400" dirty="0"/>
              <a:t>After considering factors like Mean Absolute Error, Mean Squared Error and Root Mean Squared Error we found that Logistic Regression performed best.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800" b="1" dirty="0"/>
              <a:t>Prediction :</a:t>
            </a:r>
          </a:p>
          <a:p>
            <a:pPr marL="0" indent="0">
              <a:buNone/>
            </a:pPr>
            <a:endParaRPr lang="en-IN" sz="2800" b="1" dirty="0"/>
          </a:p>
          <a:p>
            <a:pPr marL="0" indent="0">
              <a:buNone/>
            </a:pPr>
            <a:r>
              <a:rPr lang="en-IN" sz="2400" dirty="0"/>
              <a:t>This model will predict whether the client is going to default his/her payment or not.</a:t>
            </a:r>
          </a:p>
          <a:p>
            <a:pPr marL="0" indent="0">
              <a:buNone/>
            </a:pPr>
            <a:endParaRPr lang="en-IN" sz="2800" b="1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9728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684</Words>
  <Application>Microsoft Macintosh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Diseño predeterminado</vt:lpstr>
      <vt:lpstr>Credit Card Default Prediction</vt:lpstr>
      <vt:lpstr>PowerPoint Presentation</vt:lpstr>
      <vt:lpstr>Architecture</vt:lpstr>
      <vt:lpstr>Data From User </vt:lpstr>
      <vt:lpstr>PowerPoint Presentation</vt:lpstr>
      <vt:lpstr>Model Training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Microsoft Office User</cp:lastModifiedBy>
  <cp:revision>231</cp:revision>
  <dcterms:created xsi:type="dcterms:W3CDTF">2010-05-23T14:28:12Z</dcterms:created>
  <dcterms:modified xsi:type="dcterms:W3CDTF">2022-09-14T14:02:10Z</dcterms:modified>
</cp:coreProperties>
</file>