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6" r:id="rId5"/>
    <p:sldId id="285" r:id="rId6"/>
    <p:sldId id="287" r:id="rId7"/>
    <p:sldId id="281" r:id="rId8"/>
    <p:sldId id="271" r:id="rId9"/>
    <p:sldId id="288" r:id="rId10"/>
    <p:sldId id="292" r:id="rId11"/>
    <p:sldId id="293" r:id="rId12"/>
    <p:sldId id="283" r:id="rId13"/>
    <p:sldId id="284"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3"/>
  </p:normalViewPr>
  <p:slideViewPr>
    <p:cSldViewPr snapToGrid="0">
      <p:cViewPr varScale="1">
        <p:scale>
          <a:sx n="117" d="100"/>
          <a:sy n="117" d="100"/>
        </p:scale>
        <p:origin x="688" y="17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88029475936811996"/>
          <c:y val="0.84505015595320609"/>
          <c:w val="0.11020788262888313"/>
          <c:h val="0.15481761266478164"/>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1"/>
        <c:axPos val="b"/>
        <c:numFmt formatCode="General" sourceLinked="1"/>
        <c:majorTickMark val="none"/>
        <c:minorTickMark val="none"/>
        <c:tickLblPos val="nextTo"/>
        <c:crossAx val="181706112"/>
        <c:crosses val="autoZero"/>
        <c:auto val="1"/>
        <c:lblAlgn val="ctr"/>
        <c:lblOffset val="100"/>
        <c:noMultiLvlLbl val="0"/>
      </c:catAx>
      <c:valAx>
        <c:axId val="181706112"/>
        <c:scaling>
          <c:orientation val="minMax"/>
        </c:scaling>
        <c:delete val="1"/>
        <c:axPos val="l"/>
        <c:numFmt formatCode="General" sourceLinked="1"/>
        <c:majorTickMark val="none"/>
        <c:minorTickMark val="none"/>
        <c:tickLblPos val="nextTo"/>
        <c:crossAx val="1817045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07D89-AB99-480B-9B6F-9F8D09B7A62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AE1593A6-5716-4973-B03B-FEDFF05045F1}">
      <dgm:prSet/>
      <dgm:spPr/>
      <dgm:t>
        <a:bodyPr/>
        <a:lstStyle/>
        <a:p>
          <a:pPr>
            <a:lnSpc>
              <a:spcPct val="100000"/>
            </a:lnSpc>
          </a:pPr>
          <a:r>
            <a:rPr lang="en-US"/>
            <a:t>Abstract</a:t>
          </a:r>
        </a:p>
      </dgm:t>
    </dgm:pt>
    <dgm:pt modelId="{AD6E3EF1-3805-4E44-9BCA-E331692EF8D7}" type="parTrans" cxnId="{7C498BEB-2C51-4D75-BB23-98EB94C89561}">
      <dgm:prSet/>
      <dgm:spPr/>
      <dgm:t>
        <a:bodyPr/>
        <a:lstStyle/>
        <a:p>
          <a:endParaRPr lang="en-US"/>
        </a:p>
      </dgm:t>
    </dgm:pt>
    <dgm:pt modelId="{3259F125-5F87-49E2-A2F8-00850A997CFE}" type="sibTrans" cxnId="{7C498BEB-2C51-4D75-BB23-98EB94C89561}">
      <dgm:prSet/>
      <dgm:spPr/>
      <dgm:t>
        <a:bodyPr/>
        <a:lstStyle/>
        <a:p>
          <a:endParaRPr lang="en-US"/>
        </a:p>
      </dgm:t>
    </dgm:pt>
    <dgm:pt modelId="{D366F46B-1773-470E-B723-FF1B366D14DF}">
      <dgm:prSet/>
      <dgm:spPr/>
      <dgm:t>
        <a:bodyPr/>
        <a:lstStyle/>
        <a:p>
          <a:pPr>
            <a:lnSpc>
              <a:spcPct val="100000"/>
            </a:lnSpc>
          </a:pPr>
          <a:r>
            <a:rPr lang="en-US"/>
            <a:t>Introduction</a:t>
          </a:r>
        </a:p>
      </dgm:t>
    </dgm:pt>
    <dgm:pt modelId="{A605EF2B-7960-4215-A1C1-F02967D246DF}" type="parTrans" cxnId="{95D58CB3-E526-4E95-93EF-778BA48B95F0}">
      <dgm:prSet/>
      <dgm:spPr/>
      <dgm:t>
        <a:bodyPr/>
        <a:lstStyle/>
        <a:p>
          <a:endParaRPr lang="en-US"/>
        </a:p>
      </dgm:t>
    </dgm:pt>
    <dgm:pt modelId="{E0BE2956-8041-480D-BE9C-D9BDB9CD2CFF}" type="sibTrans" cxnId="{95D58CB3-E526-4E95-93EF-778BA48B95F0}">
      <dgm:prSet/>
      <dgm:spPr/>
      <dgm:t>
        <a:bodyPr/>
        <a:lstStyle/>
        <a:p>
          <a:endParaRPr lang="en-US"/>
        </a:p>
      </dgm:t>
    </dgm:pt>
    <dgm:pt modelId="{48806BD6-6CBA-45A1-A661-83E51F30F1A3}">
      <dgm:prSet/>
      <dgm:spPr/>
      <dgm:t>
        <a:bodyPr/>
        <a:lstStyle/>
        <a:p>
          <a:pPr>
            <a:lnSpc>
              <a:spcPct val="100000"/>
            </a:lnSpc>
          </a:pPr>
          <a:r>
            <a:rPr lang="en-US"/>
            <a:t>Data Analysis</a:t>
          </a:r>
          <a:endParaRPr lang="en-US">
            <a:latin typeface="Cambria"/>
          </a:endParaRPr>
        </a:p>
      </dgm:t>
    </dgm:pt>
    <dgm:pt modelId="{73961225-B34F-449C-A7ED-DE99C0F6FB64}" type="parTrans" cxnId="{3B508EC7-5611-4FED-A374-65264198D58B}">
      <dgm:prSet/>
      <dgm:spPr/>
      <dgm:t>
        <a:bodyPr/>
        <a:lstStyle/>
        <a:p>
          <a:endParaRPr lang="en-US"/>
        </a:p>
      </dgm:t>
    </dgm:pt>
    <dgm:pt modelId="{82BD691E-C5A1-4ABC-BD77-F365E1F647A1}" type="sibTrans" cxnId="{3B508EC7-5611-4FED-A374-65264198D58B}">
      <dgm:prSet/>
      <dgm:spPr/>
      <dgm:t>
        <a:bodyPr/>
        <a:lstStyle/>
        <a:p>
          <a:endParaRPr lang="en-US"/>
        </a:p>
      </dgm:t>
    </dgm:pt>
    <dgm:pt modelId="{9A06CF45-5BC2-49BD-8DBB-3E874AEF0B69}">
      <dgm:prSet/>
      <dgm:spPr/>
      <dgm:t>
        <a:bodyPr/>
        <a:lstStyle/>
        <a:p>
          <a:pPr>
            <a:lnSpc>
              <a:spcPct val="100000"/>
            </a:lnSpc>
          </a:pPr>
          <a:r>
            <a:rPr lang="en-US"/>
            <a:t>Results</a:t>
          </a:r>
        </a:p>
      </dgm:t>
    </dgm:pt>
    <dgm:pt modelId="{535DD4C7-6B40-4E83-A11D-99DF83786F40}" type="parTrans" cxnId="{2B60366C-DBD8-4D11-A342-A417FA229C4E}">
      <dgm:prSet/>
      <dgm:spPr/>
      <dgm:t>
        <a:bodyPr/>
        <a:lstStyle/>
        <a:p>
          <a:endParaRPr lang="en-US"/>
        </a:p>
      </dgm:t>
    </dgm:pt>
    <dgm:pt modelId="{32C1E0B2-3E86-4B69-AABC-8BDC630B323C}" type="sibTrans" cxnId="{2B60366C-DBD8-4D11-A342-A417FA229C4E}">
      <dgm:prSet/>
      <dgm:spPr/>
      <dgm:t>
        <a:bodyPr/>
        <a:lstStyle/>
        <a:p>
          <a:endParaRPr lang="en-US"/>
        </a:p>
      </dgm:t>
    </dgm:pt>
    <dgm:pt modelId="{02F8C134-7BBC-49A7-97DC-FD8E8D7BE092}">
      <dgm:prSet/>
      <dgm:spPr/>
      <dgm:t>
        <a:bodyPr/>
        <a:lstStyle/>
        <a:p>
          <a:pPr>
            <a:lnSpc>
              <a:spcPct val="100000"/>
            </a:lnSpc>
          </a:pPr>
          <a:r>
            <a:rPr lang="en-US"/>
            <a:t>Conclusion</a:t>
          </a:r>
        </a:p>
      </dgm:t>
    </dgm:pt>
    <dgm:pt modelId="{3B1EA063-94FE-4910-9DC3-B1E5F5C848E5}" type="parTrans" cxnId="{D27E0EB3-4569-4401-9F2D-A1DAC58F6788}">
      <dgm:prSet/>
      <dgm:spPr/>
      <dgm:t>
        <a:bodyPr/>
        <a:lstStyle/>
        <a:p>
          <a:endParaRPr lang="en-US"/>
        </a:p>
      </dgm:t>
    </dgm:pt>
    <dgm:pt modelId="{0BF1E612-F17E-473F-8D2A-06552D008CB6}" type="sibTrans" cxnId="{D27E0EB3-4569-4401-9F2D-A1DAC58F6788}">
      <dgm:prSet/>
      <dgm:spPr/>
      <dgm:t>
        <a:bodyPr/>
        <a:lstStyle/>
        <a:p>
          <a:endParaRPr lang="en-US"/>
        </a:p>
      </dgm:t>
    </dgm:pt>
    <dgm:pt modelId="{65E271FD-9499-47A9-B7D5-5908E8545E28}">
      <dgm:prSet phldr="0"/>
      <dgm:spPr/>
      <dgm:t>
        <a:bodyPr/>
        <a:lstStyle/>
        <a:p>
          <a:pPr>
            <a:lnSpc>
              <a:spcPct val="100000"/>
            </a:lnSpc>
          </a:pPr>
          <a:r>
            <a:rPr lang="en-US">
              <a:latin typeface="Calibri"/>
              <a:ea typeface="Calibri"/>
              <a:cs typeface="Calibri"/>
            </a:rPr>
            <a:t>Methodology</a:t>
          </a:r>
          <a:endParaRPr lang="en-US">
            <a:latin typeface="Cambria"/>
            <a:ea typeface="Cambria"/>
            <a:cs typeface="Calibri"/>
          </a:endParaRPr>
        </a:p>
      </dgm:t>
    </dgm:pt>
    <dgm:pt modelId="{B3EC3D2A-68E3-4B75-91D7-B5236A1F4B7E}" type="parTrans" cxnId="{6CF52B53-3EBB-4488-9B32-D914159058E9}">
      <dgm:prSet/>
      <dgm:spPr/>
      <dgm:t>
        <a:bodyPr/>
        <a:lstStyle/>
        <a:p>
          <a:endParaRPr lang="en-US"/>
        </a:p>
      </dgm:t>
    </dgm:pt>
    <dgm:pt modelId="{C3349261-E58C-4EF5-8F61-53746B13A335}" type="sibTrans" cxnId="{6CF52B53-3EBB-4488-9B32-D914159058E9}">
      <dgm:prSet/>
      <dgm:spPr/>
      <dgm:t>
        <a:bodyPr/>
        <a:lstStyle/>
        <a:p>
          <a:endParaRPr lang="en-US"/>
        </a:p>
      </dgm:t>
    </dgm:pt>
    <dgm:pt modelId="{DD757A83-BA5C-4369-A1B0-86D01E2A8A77}" type="pres">
      <dgm:prSet presAssocID="{FA607D89-AB99-480B-9B6F-9F8D09B7A623}" presName="root" presStyleCnt="0">
        <dgm:presLayoutVars>
          <dgm:dir/>
          <dgm:resizeHandles val="exact"/>
        </dgm:presLayoutVars>
      </dgm:prSet>
      <dgm:spPr/>
    </dgm:pt>
    <dgm:pt modelId="{0FB76371-EB3B-4C65-8DD9-1C1F327A8CCB}" type="pres">
      <dgm:prSet presAssocID="{AE1593A6-5716-4973-B03B-FEDFF05045F1}" presName="compNode" presStyleCnt="0"/>
      <dgm:spPr/>
    </dgm:pt>
    <dgm:pt modelId="{74726098-01CB-4749-83F7-2E378859530F}" type="pres">
      <dgm:prSet presAssocID="{AE1593A6-5716-4973-B03B-FEDFF05045F1}" presName="bgRect" presStyleLbl="bgShp" presStyleIdx="0" presStyleCnt="6"/>
      <dgm:spPr/>
    </dgm:pt>
    <dgm:pt modelId="{0805766B-1896-408A-85B6-941B868D9868}" type="pres">
      <dgm:prSet presAssocID="{AE1593A6-5716-4973-B03B-FEDFF05045F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g"/>
        </a:ext>
      </dgm:extLst>
    </dgm:pt>
    <dgm:pt modelId="{8E7D714D-B22C-4CA9-9E12-97D8B31E02C3}" type="pres">
      <dgm:prSet presAssocID="{AE1593A6-5716-4973-B03B-FEDFF05045F1}" presName="spaceRect" presStyleCnt="0"/>
      <dgm:spPr/>
    </dgm:pt>
    <dgm:pt modelId="{7FC516C2-D1EE-413C-8675-0063BAF76279}" type="pres">
      <dgm:prSet presAssocID="{AE1593A6-5716-4973-B03B-FEDFF05045F1}" presName="parTx" presStyleLbl="revTx" presStyleIdx="0" presStyleCnt="6">
        <dgm:presLayoutVars>
          <dgm:chMax val="0"/>
          <dgm:chPref val="0"/>
        </dgm:presLayoutVars>
      </dgm:prSet>
      <dgm:spPr/>
    </dgm:pt>
    <dgm:pt modelId="{47F6CC54-BC36-4B1B-97D1-D58BF952E99C}" type="pres">
      <dgm:prSet presAssocID="{3259F125-5F87-49E2-A2F8-00850A997CFE}" presName="sibTrans" presStyleCnt="0"/>
      <dgm:spPr/>
    </dgm:pt>
    <dgm:pt modelId="{A1B14571-F1FF-46F6-932D-636AEB7AEE90}" type="pres">
      <dgm:prSet presAssocID="{D366F46B-1773-470E-B723-FF1B366D14DF}" presName="compNode" presStyleCnt="0"/>
      <dgm:spPr/>
    </dgm:pt>
    <dgm:pt modelId="{25D94FD0-E235-4E89-BA9E-0ADFB5F40A28}" type="pres">
      <dgm:prSet presAssocID="{D366F46B-1773-470E-B723-FF1B366D14DF}" presName="bgRect" presStyleLbl="bgShp" presStyleIdx="1" presStyleCnt="6"/>
      <dgm:spPr/>
    </dgm:pt>
    <dgm:pt modelId="{67E77DE3-34E0-4DDB-BEE5-49D6AB33A50F}" type="pres">
      <dgm:prSet presAssocID="{D366F46B-1773-470E-B723-FF1B366D14D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E8320F54-637B-42C2-8CE4-85ABB2693BD8}" type="pres">
      <dgm:prSet presAssocID="{D366F46B-1773-470E-B723-FF1B366D14DF}" presName="spaceRect" presStyleCnt="0"/>
      <dgm:spPr/>
    </dgm:pt>
    <dgm:pt modelId="{D2A680A0-513C-4C7E-B612-9E2F7CB6BC9C}" type="pres">
      <dgm:prSet presAssocID="{D366F46B-1773-470E-B723-FF1B366D14DF}" presName="parTx" presStyleLbl="revTx" presStyleIdx="1" presStyleCnt="6">
        <dgm:presLayoutVars>
          <dgm:chMax val="0"/>
          <dgm:chPref val="0"/>
        </dgm:presLayoutVars>
      </dgm:prSet>
      <dgm:spPr/>
    </dgm:pt>
    <dgm:pt modelId="{8AA2C976-E6A0-4FD3-8CD9-CA51FC2DADF3}" type="pres">
      <dgm:prSet presAssocID="{E0BE2956-8041-480D-BE9C-D9BDB9CD2CFF}" presName="sibTrans" presStyleCnt="0"/>
      <dgm:spPr/>
    </dgm:pt>
    <dgm:pt modelId="{90588097-B115-48F9-ACE4-742A9B880FAE}" type="pres">
      <dgm:prSet presAssocID="{48806BD6-6CBA-45A1-A661-83E51F30F1A3}" presName="compNode" presStyleCnt="0"/>
      <dgm:spPr/>
    </dgm:pt>
    <dgm:pt modelId="{F9D8F16B-2003-4BAE-B47B-2FFE80C1C36E}" type="pres">
      <dgm:prSet presAssocID="{48806BD6-6CBA-45A1-A661-83E51F30F1A3}" presName="bgRect" presStyleLbl="bgShp" presStyleIdx="2" presStyleCnt="6"/>
      <dgm:spPr/>
    </dgm:pt>
    <dgm:pt modelId="{3A2743C6-38CB-429B-A51A-AFEEC794A8C1}" type="pres">
      <dgm:prSet presAssocID="{48806BD6-6CBA-45A1-A661-83E51F30F1A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nostic"/>
        </a:ext>
      </dgm:extLst>
    </dgm:pt>
    <dgm:pt modelId="{BE1D49C8-E083-4F04-9B24-61840E548681}" type="pres">
      <dgm:prSet presAssocID="{48806BD6-6CBA-45A1-A661-83E51F30F1A3}" presName="spaceRect" presStyleCnt="0"/>
      <dgm:spPr/>
    </dgm:pt>
    <dgm:pt modelId="{22189C62-C804-4A84-AAF7-3522804115B0}" type="pres">
      <dgm:prSet presAssocID="{48806BD6-6CBA-45A1-A661-83E51F30F1A3}" presName="parTx" presStyleLbl="revTx" presStyleIdx="2" presStyleCnt="6">
        <dgm:presLayoutVars>
          <dgm:chMax val="0"/>
          <dgm:chPref val="0"/>
        </dgm:presLayoutVars>
      </dgm:prSet>
      <dgm:spPr/>
    </dgm:pt>
    <dgm:pt modelId="{E3C99507-CE5B-4022-B94F-2813871E5E53}" type="pres">
      <dgm:prSet presAssocID="{82BD691E-C5A1-4ABC-BD77-F365E1F647A1}" presName="sibTrans" presStyleCnt="0"/>
      <dgm:spPr/>
    </dgm:pt>
    <dgm:pt modelId="{1B8DCF5C-73A3-47B5-814C-CE1E7413B0FA}" type="pres">
      <dgm:prSet presAssocID="{65E271FD-9499-47A9-B7D5-5908E8545E28}" presName="compNode" presStyleCnt="0"/>
      <dgm:spPr/>
    </dgm:pt>
    <dgm:pt modelId="{0D82EA58-A139-4837-81FE-93E55B65A263}" type="pres">
      <dgm:prSet presAssocID="{65E271FD-9499-47A9-B7D5-5908E8545E28}" presName="bgRect" presStyleLbl="bgShp" presStyleIdx="3" presStyleCnt="6"/>
      <dgm:spPr/>
    </dgm:pt>
    <dgm:pt modelId="{6CBDCD6C-2FB9-4712-95DD-A56C7DBFAE90}" type="pres">
      <dgm:prSet presAssocID="{65E271FD-9499-47A9-B7D5-5908E8545E2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ircles with arrows outline"/>
        </a:ext>
      </dgm:extLst>
    </dgm:pt>
    <dgm:pt modelId="{5E39D60C-E214-43C1-A4D6-C2A85083D19E}" type="pres">
      <dgm:prSet presAssocID="{65E271FD-9499-47A9-B7D5-5908E8545E28}" presName="spaceRect" presStyleCnt="0"/>
      <dgm:spPr/>
    </dgm:pt>
    <dgm:pt modelId="{079AE8F7-A1C3-4674-9879-57689911F98F}" type="pres">
      <dgm:prSet presAssocID="{65E271FD-9499-47A9-B7D5-5908E8545E28}" presName="parTx" presStyleLbl="revTx" presStyleIdx="3" presStyleCnt="6">
        <dgm:presLayoutVars>
          <dgm:chMax val="0"/>
          <dgm:chPref val="0"/>
        </dgm:presLayoutVars>
      </dgm:prSet>
      <dgm:spPr/>
    </dgm:pt>
    <dgm:pt modelId="{24DE4099-22A8-46AB-B3B2-72AEB5A6D999}" type="pres">
      <dgm:prSet presAssocID="{C3349261-E58C-4EF5-8F61-53746B13A335}" presName="sibTrans" presStyleCnt="0"/>
      <dgm:spPr/>
    </dgm:pt>
    <dgm:pt modelId="{E80A793D-D673-4BAE-8EBA-CF96C91B81A0}" type="pres">
      <dgm:prSet presAssocID="{9A06CF45-5BC2-49BD-8DBB-3E874AEF0B69}" presName="compNode" presStyleCnt="0"/>
      <dgm:spPr/>
    </dgm:pt>
    <dgm:pt modelId="{9E8EF621-A3CB-46D2-8FE4-C3B60B4EF5A0}" type="pres">
      <dgm:prSet presAssocID="{9A06CF45-5BC2-49BD-8DBB-3E874AEF0B69}" presName="bgRect" presStyleLbl="bgShp" presStyleIdx="4" presStyleCnt="6"/>
      <dgm:spPr/>
    </dgm:pt>
    <dgm:pt modelId="{1DC61E96-792D-4489-A117-EAC9AA2E65B3}" type="pres">
      <dgm:prSet presAssocID="{9A06CF45-5BC2-49BD-8DBB-3E874AEF0B6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naire"/>
        </a:ext>
      </dgm:extLst>
    </dgm:pt>
    <dgm:pt modelId="{BF634018-7822-472C-A276-13B33ECC8A66}" type="pres">
      <dgm:prSet presAssocID="{9A06CF45-5BC2-49BD-8DBB-3E874AEF0B69}" presName="spaceRect" presStyleCnt="0"/>
      <dgm:spPr/>
    </dgm:pt>
    <dgm:pt modelId="{DAA98CB5-2A45-4585-94EB-2B05F80760B0}" type="pres">
      <dgm:prSet presAssocID="{9A06CF45-5BC2-49BD-8DBB-3E874AEF0B69}" presName="parTx" presStyleLbl="revTx" presStyleIdx="4" presStyleCnt="6">
        <dgm:presLayoutVars>
          <dgm:chMax val="0"/>
          <dgm:chPref val="0"/>
        </dgm:presLayoutVars>
      </dgm:prSet>
      <dgm:spPr/>
    </dgm:pt>
    <dgm:pt modelId="{E83729FE-5EEB-4D1F-9D97-6F47A269A207}" type="pres">
      <dgm:prSet presAssocID="{32C1E0B2-3E86-4B69-AABC-8BDC630B323C}" presName="sibTrans" presStyleCnt="0"/>
      <dgm:spPr/>
    </dgm:pt>
    <dgm:pt modelId="{29371379-0C8D-4AC9-82A0-7B076C671910}" type="pres">
      <dgm:prSet presAssocID="{02F8C134-7BBC-49A7-97DC-FD8E8D7BE092}" presName="compNode" presStyleCnt="0"/>
      <dgm:spPr/>
    </dgm:pt>
    <dgm:pt modelId="{647FF838-7BCE-4DFF-92FD-7E34DF2FFB90}" type="pres">
      <dgm:prSet presAssocID="{02F8C134-7BBC-49A7-97DC-FD8E8D7BE092}" presName="bgRect" presStyleLbl="bgShp" presStyleIdx="5" presStyleCnt="6"/>
      <dgm:spPr/>
    </dgm:pt>
    <dgm:pt modelId="{217DA5E9-3EE1-49FB-8323-9DB94AC50F86}" type="pres">
      <dgm:prSet presAssocID="{02F8C134-7BBC-49A7-97DC-FD8E8D7BE09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43123CBE-F93B-484C-9B28-5C1F9753A8CE}" type="pres">
      <dgm:prSet presAssocID="{02F8C134-7BBC-49A7-97DC-FD8E8D7BE092}" presName="spaceRect" presStyleCnt="0"/>
      <dgm:spPr/>
    </dgm:pt>
    <dgm:pt modelId="{3F59AF50-B7C1-4F64-9C90-BF827798D487}" type="pres">
      <dgm:prSet presAssocID="{02F8C134-7BBC-49A7-97DC-FD8E8D7BE092}" presName="parTx" presStyleLbl="revTx" presStyleIdx="5" presStyleCnt="6">
        <dgm:presLayoutVars>
          <dgm:chMax val="0"/>
          <dgm:chPref val="0"/>
        </dgm:presLayoutVars>
      </dgm:prSet>
      <dgm:spPr/>
    </dgm:pt>
  </dgm:ptLst>
  <dgm:cxnLst>
    <dgm:cxn modelId="{09A40E0A-1D8D-483E-A5A5-BA2630FC3608}" type="presOf" srcId="{02F8C134-7BBC-49A7-97DC-FD8E8D7BE092}" destId="{3F59AF50-B7C1-4F64-9C90-BF827798D487}" srcOrd="0" destOrd="0" presId="urn:microsoft.com/office/officeart/2018/2/layout/IconVerticalSolidList"/>
    <dgm:cxn modelId="{ABBD5A22-A4EA-4EE1-96B9-832618B71EDA}" type="presOf" srcId="{AE1593A6-5716-4973-B03B-FEDFF05045F1}" destId="{7FC516C2-D1EE-413C-8675-0063BAF76279}" srcOrd="0" destOrd="0" presId="urn:microsoft.com/office/officeart/2018/2/layout/IconVerticalSolidList"/>
    <dgm:cxn modelId="{6CF52B53-3EBB-4488-9B32-D914159058E9}" srcId="{FA607D89-AB99-480B-9B6F-9F8D09B7A623}" destId="{65E271FD-9499-47A9-B7D5-5908E8545E28}" srcOrd="3" destOrd="0" parTransId="{B3EC3D2A-68E3-4B75-91D7-B5236A1F4B7E}" sibTransId="{C3349261-E58C-4EF5-8F61-53746B13A335}"/>
    <dgm:cxn modelId="{2B60366C-DBD8-4D11-A342-A417FA229C4E}" srcId="{FA607D89-AB99-480B-9B6F-9F8D09B7A623}" destId="{9A06CF45-5BC2-49BD-8DBB-3E874AEF0B69}" srcOrd="4" destOrd="0" parTransId="{535DD4C7-6B40-4E83-A11D-99DF83786F40}" sibTransId="{32C1E0B2-3E86-4B69-AABC-8BDC630B323C}"/>
    <dgm:cxn modelId="{F5FB3970-FECD-4C0B-B9FD-77B2EE5ED85D}" type="presOf" srcId="{48806BD6-6CBA-45A1-A661-83E51F30F1A3}" destId="{22189C62-C804-4A84-AAF7-3522804115B0}" srcOrd="0" destOrd="0" presId="urn:microsoft.com/office/officeart/2018/2/layout/IconVerticalSolidList"/>
    <dgm:cxn modelId="{A9166E72-B3E6-49EB-82D2-6D1ECCBE0433}" type="presOf" srcId="{FA607D89-AB99-480B-9B6F-9F8D09B7A623}" destId="{DD757A83-BA5C-4369-A1B0-86D01E2A8A77}" srcOrd="0" destOrd="0" presId="urn:microsoft.com/office/officeart/2018/2/layout/IconVerticalSolidList"/>
    <dgm:cxn modelId="{4FBD13A5-3C65-4CCE-A322-11AE748A243F}" type="presOf" srcId="{65E271FD-9499-47A9-B7D5-5908E8545E28}" destId="{079AE8F7-A1C3-4674-9879-57689911F98F}" srcOrd="0" destOrd="0" presId="urn:microsoft.com/office/officeart/2018/2/layout/IconVerticalSolidList"/>
    <dgm:cxn modelId="{D27E0EB3-4569-4401-9F2D-A1DAC58F6788}" srcId="{FA607D89-AB99-480B-9B6F-9F8D09B7A623}" destId="{02F8C134-7BBC-49A7-97DC-FD8E8D7BE092}" srcOrd="5" destOrd="0" parTransId="{3B1EA063-94FE-4910-9DC3-B1E5F5C848E5}" sibTransId="{0BF1E612-F17E-473F-8D2A-06552D008CB6}"/>
    <dgm:cxn modelId="{95D58CB3-E526-4E95-93EF-778BA48B95F0}" srcId="{FA607D89-AB99-480B-9B6F-9F8D09B7A623}" destId="{D366F46B-1773-470E-B723-FF1B366D14DF}" srcOrd="1" destOrd="0" parTransId="{A605EF2B-7960-4215-A1C1-F02967D246DF}" sibTransId="{E0BE2956-8041-480D-BE9C-D9BDB9CD2CFF}"/>
    <dgm:cxn modelId="{3B508EC7-5611-4FED-A374-65264198D58B}" srcId="{FA607D89-AB99-480B-9B6F-9F8D09B7A623}" destId="{48806BD6-6CBA-45A1-A661-83E51F30F1A3}" srcOrd="2" destOrd="0" parTransId="{73961225-B34F-449C-A7ED-DE99C0F6FB64}" sibTransId="{82BD691E-C5A1-4ABC-BD77-F365E1F647A1}"/>
    <dgm:cxn modelId="{D0D578DC-65B2-4841-831B-071DCBCA6F27}" type="presOf" srcId="{9A06CF45-5BC2-49BD-8DBB-3E874AEF0B69}" destId="{DAA98CB5-2A45-4585-94EB-2B05F80760B0}" srcOrd="0" destOrd="0" presId="urn:microsoft.com/office/officeart/2018/2/layout/IconVerticalSolidList"/>
    <dgm:cxn modelId="{6BBD39EA-9436-4C48-989B-4807BE5BD8CC}" type="presOf" srcId="{D366F46B-1773-470E-B723-FF1B366D14DF}" destId="{D2A680A0-513C-4C7E-B612-9E2F7CB6BC9C}" srcOrd="0" destOrd="0" presId="urn:microsoft.com/office/officeart/2018/2/layout/IconVerticalSolidList"/>
    <dgm:cxn modelId="{7C498BEB-2C51-4D75-BB23-98EB94C89561}" srcId="{FA607D89-AB99-480B-9B6F-9F8D09B7A623}" destId="{AE1593A6-5716-4973-B03B-FEDFF05045F1}" srcOrd="0" destOrd="0" parTransId="{AD6E3EF1-3805-4E44-9BCA-E331692EF8D7}" sibTransId="{3259F125-5F87-49E2-A2F8-00850A997CFE}"/>
    <dgm:cxn modelId="{4DE713E4-A11A-414F-97F6-7211217F5DFA}" type="presParOf" srcId="{DD757A83-BA5C-4369-A1B0-86D01E2A8A77}" destId="{0FB76371-EB3B-4C65-8DD9-1C1F327A8CCB}" srcOrd="0" destOrd="0" presId="urn:microsoft.com/office/officeart/2018/2/layout/IconVerticalSolidList"/>
    <dgm:cxn modelId="{B427A2C1-A28A-42F8-9C11-C5DBCA0A1E58}" type="presParOf" srcId="{0FB76371-EB3B-4C65-8DD9-1C1F327A8CCB}" destId="{74726098-01CB-4749-83F7-2E378859530F}" srcOrd="0" destOrd="0" presId="urn:microsoft.com/office/officeart/2018/2/layout/IconVerticalSolidList"/>
    <dgm:cxn modelId="{6DA2F57D-4B2A-461E-911F-A13BE69B2252}" type="presParOf" srcId="{0FB76371-EB3B-4C65-8DD9-1C1F327A8CCB}" destId="{0805766B-1896-408A-85B6-941B868D9868}" srcOrd="1" destOrd="0" presId="urn:microsoft.com/office/officeart/2018/2/layout/IconVerticalSolidList"/>
    <dgm:cxn modelId="{8B31D47E-0893-41D8-B16B-9EFBD86C6CD6}" type="presParOf" srcId="{0FB76371-EB3B-4C65-8DD9-1C1F327A8CCB}" destId="{8E7D714D-B22C-4CA9-9E12-97D8B31E02C3}" srcOrd="2" destOrd="0" presId="urn:microsoft.com/office/officeart/2018/2/layout/IconVerticalSolidList"/>
    <dgm:cxn modelId="{326A6356-FAC4-4DD7-975A-9B1140855D86}" type="presParOf" srcId="{0FB76371-EB3B-4C65-8DD9-1C1F327A8CCB}" destId="{7FC516C2-D1EE-413C-8675-0063BAF76279}" srcOrd="3" destOrd="0" presId="urn:microsoft.com/office/officeart/2018/2/layout/IconVerticalSolidList"/>
    <dgm:cxn modelId="{33592B02-932C-460F-85F0-A4F2A4B9BB93}" type="presParOf" srcId="{DD757A83-BA5C-4369-A1B0-86D01E2A8A77}" destId="{47F6CC54-BC36-4B1B-97D1-D58BF952E99C}" srcOrd="1" destOrd="0" presId="urn:microsoft.com/office/officeart/2018/2/layout/IconVerticalSolidList"/>
    <dgm:cxn modelId="{EE8C93AC-DD85-49BB-874B-31D11D8E233F}" type="presParOf" srcId="{DD757A83-BA5C-4369-A1B0-86D01E2A8A77}" destId="{A1B14571-F1FF-46F6-932D-636AEB7AEE90}" srcOrd="2" destOrd="0" presId="urn:microsoft.com/office/officeart/2018/2/layout/IconVerticalSolidList"/>
    <dgm:cxn modelId="{FE5DE666-9C50-4298-830A-8FACCBEEA3B3}" type="presParOf" srcId="{A1B14571-F1FF-46F6-932D-636AEB7AEE90}" destId="{25D94FD0-E235-4E89-BA9E-0ADFB5F40A28}" srcOrd="0" destOrd="0" presId="urn:microsoft.com/office/officeart/2018/2/layout/IconVerticalSolidList"/>
    <dgm:cxn modelId="{57B77A73-C43E-4C59-88EC-781D81F4594C}" type="presParOf" srcId="{A1B14571-F1FF-46F6-932D-636AEB7AEE90}" destId="{67E77DE3-34E0-4DDB-BEE5-49D6AB33A50F}" srcOrd="1" destOrd="0" presId="urn:microsoft.com/office/officeart/2018/2/layout/IconVerticalSolidList"/>
    <dgm:cxn modelId="{4A898DF3-7F39-4C88-9C72-7143EC180DE8}" type="presParOf" srcId="{A1B14571-F1FF-46F6-932D-636AEB7AEE90}" destId="{E8320F54-637B-42C2-8CE4-85ABB2693BD8}" srcOrd="2" destOrd="0" presId="urn:microsoft.com/office/officeart/2018/2/layout/IconVerticalSolidList"/>
    <dgm:cxn modelId="{591E9B74-1711-45E4-977C-840D3A9962C7}" type="presParOf" srcId="{A1B14571-F1FF-46F6-932D-636AEB7AEE90}" destId="{D2A680A0-513C-4C7E-B612-9E2F7CB6BC9C}" srcOrd="3" destOrd="0" presId="urn:microsoft.com/office/officeart/2018/2/layout/IconVerticalSolidList"/>
    <dgm:cxn modelId="{5B93338B-EC67-41F9-95B0-7F2FBFB1DADD}" type="presParOf" srcId="{DD757A83-BA5C-4369-A1B0-86D01E2A8A77}" destId="{8AA2C976-E6A0-4FD3-8CD9-CA51FC2DADF3}" srcOrd="3" destOrd="0" presId="urn:microsoft.com/office/officeart/2018/2/layout/IconVerticalSolidList"/>
    <dgm:cxn modelId="{DBD4EEDF-884E-446B-8864-60B350B69CD3}" type="presParOf" srcId="{DD757A83-BA5C-4369-A1B0-86D01E2A8A77}" destId="{90588097-B115-48F9-ACE4-742A9B880FAE}" srcOrd="4" destOrd="0" presId="urn:microsoft.com/office/officeart/2018/2/layout/IconVerticalSolidList"/>
    <dgm:cxn modelId="{7F2F870B-F932-4120-AD90-1F8CC4322C8C}" type="presParOf" srcId="{90588097-B115-48F9-ACE4-742A9B880FAE}" destId="{F9D8F16B-2003-4BAE-B47B-2FFE80C1C36E}" srcOrd="0" destOrd="0" presId="urn:microsoft.com/office/officeart/2018/2/layout/IconVerticalSolidList"/>
    <dgm:cxn modelId="{CF5DA8D8-46B2-4AAB-A4BB-D2A5E075CDC8}" type="presParOf" srcId="{90588097-B115-48F9-ACE4-742A9B880FAE}" destId="{3A2743C6-38CB-429B-A51A-AFEEC794A8C1}" srcOrd="1" destOrd="0" presId="urn:microsoft.com/office/officeart/2018/2/layout/IconVerticalSolidList"/>
    <dgm:cxn modelId="{C7970656-E390-498B-8C06-1CAD08F48845}" type="presParOf" srcId="{90588097-B115-48F9-ACE4-742A9B880FAE}" destId="{BE1D49C8-E083-4F04-9B24-61840E548681}" srcOrd="2" destOrd="0" presId="urn:microsoft.com/office/officeart/2018/2/layout/IconVerticalSolidList"/>
    <dgm:cxn modelId="{D6740FE9-862C-4CE0-A38B-8D975B89D48F}" type="presParOf" srcId="{90588097-B115-48F9-ACE4-742A9B880FAE}" destId="{22189C62-C804-4A84-AAF7-3522804115B0}" srcOrd="3" destOrd="0" presId="urn:microsoft.com/office/officeart/2018/2/layout/IconVerticalSolidList"/>
    <dgm:cxn modelId="{929ED98B-8024-4405-B386-90D200DDA141}" type="presParOf" srcId="{DD757A83-BA5C-4369-A1B0-86D01E2A8A77}" destId="{E3C99507-CE5B-4022-B94F-2813871E5E53}" srcOrd="5" destOrd="0" presId="urn:microsoft.com/office/officeart/2018/2/layout/IconVerticalSolidList"/>
    <dgm:cxn modelId="{5E68D5BB-6902-4EC5-BBDF-63C0782C7D00}" type="presParOf" srcId="{DD757A83-BA5C-4369-A1B0-86D01E2A8A77}" destId="{1B8DCF5C-73A3-47B5-814C-CE1E7413B0FA}" srcOrd="6" destOrd="0" presId="urn:microsoft.com/office/officeart/2018/2/layout/IconVerticalSolidList"/>
    <dgm:cxn modelId="{2594D454-E0B8-455F-A03A-345595425576}" type="presParOf" srcId="{1B8DCF5C-73A3-47B5-814C-CE1E7413B0FA}" destId="{0D82EA58-A139-4837-81FE-93E55B65A263}" srcOrd="0" destOrd="0" presId="urn:microsoft.com/office/officeart/2018/2/layout/IconVerticalSolidList"/>
    <dgm:cxn modelId="{FF3DAD16-128E-47EE-ACD3-BFB1154FF67F}" type="presParOf" srcId="{1B8DCF5C-73A3-47B5-814C-CE1E7413B0FA}" destId="{6CBDCD6C-2FB9-4712-95DD-A56C7DBFAE90}" srcOrd="1" destOrd="0" presId="urn:microsoft.com/office/officeart/2018/2/layout/IconVerticalSolidList"/>
    <dgm:cxn modelId="{937E0646-C876-4895-9B5C-570185D52806}" type="presParOf" srcId="{1B8DCF5C-73A3-47B5-814C-CE1E7413B0FA}" destId="{5E39D60C-E214-43C1-A4D6-C2A85083D19E}" srcOrd="2" destOrd="0" presId="urn:microsoft.com/office/officeart/2018/2/layout/IconVerticalSolidList"/>
    <dgm:cxn modelId="{BEAEBFC0-7FBE-42AF-8E52-5A4A640278FD}" type="presParOf" srcId="{1B8DCF5C-73A3-47B5-814C-CE1E7413B0FA}" destId="{079AE8F7-A1C3-4674-9879-57689911F98F}" srcOrd="3" destOrd="0" presId="urn:microsoft.com/office/officeart/2018/2/layout/IconVerticalSolidList"/>
    <dgm:cxn modelId="{35152AA7-4EED-46B8-A49A-92CADEF24BDB}" type="presParOf" srcId="{DD757A83-BA5C-4369-A1B0-86D01E2A8A77}" destId="{24DE4099-22A8-46AB-B3B2-72AEB5A6D999}" srcOrd="7" destOrd="0" presId="urn:microsoft.com/office/officeart/2018/2/layout/IconVerticalSolidList"/>
    <dgm:cxn modelId="{61850BF6-5B5D-434E-89C8-4E38436383E9}" type="presParOf" srcId="{DD757A83-BA5C-4369-A1B0-86D01E2A8A77}" destId="{E80A793D-D673-4BAE-8EBA-CF96C91B81A0}" srcOrd="8" destOrd="0" presId="urn:microsoft.com/office/officeart/2018/2/layout/IconVerticalSolidList"/>
    <dgm:cxn modelId="{3CF11D4C-08AA-4B66-ADEB-4D7E4618C75E}" type="presParOf" srcId="{E80A793D-D673-4BAE-8EBA-CF96C91B81A0}" destId="{9E8EF621-A3CB-46D2-8FE4-C3B60B4EF5A0}" srcOrd="0" destOrd="0" presId="urn:microsoft.com/office/officeart/2018/2/layout/IconVerticalSolidList"/>
    <dgm:cxn modelId="{B2A3FBA8-9517-462F-B795-E8106B305390}" type="presParOf" srcId="{E80A793D-D673-4BAE-8EBA-CF96C91B81A0}" destId="{1DC61E96-792D-4489-A117-EAC9AA2E65B3}" srcOrd="1" destOrd="0" presId="urn:microsoft.com/office/officeart/2018/2/layout/IconVerticalSolidList"/>
    <dgm:cxn modelId="{D9C4447D-A99D-43A4-8BA8-12CC3B4DA7D8}" type="presParOf" srcId="{E80A793D-D673-4BAE-8EBA-CF96C91B81A0}" destId="{BF634018-7822-472C-A276-13B33ECC8A66}" srcOrd="2" destOrd="0" presId="urn:microsoft.com/office/officeart/2018/2/layout/IconVerticalSolidList"/>
    <dgm:cxn modelId="{4934346F-F789-4537-A029-34FB56662704}" type="presParOf" srcId="{E80A793D-D673-4BAE-8EBA-CF96C91B81A0}" destId="{DAA98CB5-2A45-4585-94EB-2B05F80760B0}" srcOrd="3" destOrd="0" presId="urn:microsoft.com/office/officeart/2018/2/layout/IconVerticalSolidList"/>
    <dgm:cxn modelId="{BCE24575-46D8-4479-8919-F0C30C00FAD8}" type="presParOf" srcId="{DD757A83-BA5C-4369-A1B0-86D01E2A8A77}" destId="{E83729FE-5EEB-4D1F-9D97-6F47A269A207}" srcOrd="9" destOrd="0" presId="urn:microsoft.com/office/officeart/2018/2/layout/IconVerticalSolidList"/>
    <dgm:cxn modelId="{519D2C12-455F-4701-94B8-16760CD352F4}" type="presParOf" srcId="{DD757A83-BA5C-4369-A1B0-86D01E2A8A77}" destId="{29371379-0C8D-4AC9-82A0-7B076C671910}" srcOrd="10" destOrd="0" presId="urn:microsoft.com/office/officeart/2018/2/layout/IconVerticalSolidList"/>
    <dgm:cxn modelId="{A8740BD3-1FFC-4D83-8B62-1D05EED90CA8}" type="presParOf" srcId="{29371379-0C8D-4AC9-82A0-7B076C671910}" destId="{647FF838-7BCE-4DFF-92FD-7E34DF2FFB90}" srcOrd="0" destOrd="0" presId="urn:microsoft.com/office/officeart/2018/2/layout/IconVerticalSolidList"/>
    <dgm:cxn modelId="{61F7F130-B23C-4686-86EF-A630CA905525}" type="presParOf" srcId="{29371379-0C8D-4AC9-82A0-7B076C671910}" destId="{217DA5E9-3EE1-49FB-8323-9DB94AC50F86}" srcOrd="1" destOrd="0" presId="urn:microsoft.com/office/officeart/2018/2/layout/IconVerticalSolidList"/>
    <dgm:cxn modelId="{3C2D4419-42C8-4D0E-A6B3-F1005CE0E025}" type="presParOf" srcId="{29371379-0C8D-4AC9-82A0-7B076C671910}" destId="{43123CBE-F93B-484C-9B28-5C1F9753A8CE}" srcOrd="2" destOrd="0" presId="urn:microsoft.com/office/officeart/2018/2/layout/IconVerticalSolidList"/>
    <dgm:cxn modelId="{B7873C74-1716-4AB5-AE34-AAE300D593C3}" type="presParOf" srcId="{29371379-0C8D-4AC9-82A0-7B076C671910}" destId="{3F59AF50-B7C1-4F64-9C90-BF827798D4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A9310-BD36-4019-98BC-D9696F5FC056}"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5F78BF1A-B1F6-44BE-8AA7-BF1C8A442786}">
      <dgm:prSet/>
      <dgm:spPr/>
      <dgm:t>
        <a:bodyPr/>
        <a:lstStyle/>
        <a:p>
          <a:r>
            <a:rPr lang="en-US" b="1" i="0" u="none"/>
            <a:t>Examining: </a:t>
          </a:r>
        </a:p>
        <a:p>
          <a:r>
            <a:rPr lang="en-US" b="0" i="0" u="none"/>
            <a:t>By uncovering the factors shaping Airbnb pricing within the sharing economy, this study enhances understanding for scholars, practitioners, and policymakers across economics, business, and politics.</a:t>
          </a:r>
          <a:endParaRPr lang="en-US"/>
        </a:p>
      </dgm:t>
    </dgm:pt>
    <dgm:pt modelId="{652A3163-4F62-4710-AEF2-D42B2844EF96}" type="parTrans" cxnId="{33041759-59CE-4956-92A9-EE33DF4DC5E2}">
      <dgm:prSet/>
      <dgm:spPr/>
      <dgm:t>
        <a:bodyPr/>
        <a:lstStyle/>
        <a:p>
          <a:endParaRPr lang="en-US"/>
        </a:p>
      </dgm:t>
    </dgm:pt>
    <dgm:pt modelId="{016B9B40-0B14-47F0-9AB2-DC990E908EAC}" type="sibTrans" cxnId="{33041759-59CE-4956-92A9-EE33DF4DC5E2}">
      <dgm:prSet/>
      <dgm:spPr/>
      <dgm:t>
        <a:bodyPr/>
        <a:lstStyle/>
        <a:p>
          <a:endParaRPr lang="en-US"/>
        </a:p>
      </dgm:t>
    </dgm:pt>
    <dgm:pt modelId="{DE039C4E-E2B9-44F2-A06E-34AA87DAA27C}">
      <dgm:prSet/>
      <dgm:spPr/>
      <dgm:t>
        <a:bodyPr/>
        <a:lstStyle/>
        <a:p>
          <a:r>
            <a:rPr lang="en-US" b="1" i="0" u="none"/>
            <a:t>Techniques</a:t>
          </a:r>
          <a:br>
            <a:rPr lang="en-US" b="0" i="0" u="none"/>
          </a:br>
          <a:r>
            <a:rPr lang="en-US" b="0" i="0" u="none"/>
            <a:t>We'll analyze Airbnb data using econometric tools, considering factors like cost, location, home type, amenities, host characteristics, and guest reviews, ensuring validity with robustness tests.</a:t>
          </a:r>
          <a:endParaRPr lang="en-US"/>
        </a:p>
      </dgm:t>
    </dgm:pt>
    <dgm:pt modelId="{403BF896-05B3-4137-8AF0-E61CC515421E}" type="parTrans" cxnId="{3507C573-EF7F-432B-8F41-AE0D102D0713}">
      <dgm:prSet/>
      <dgm:spPr/>
      <dgm:t>
        <a:bodyPr/>
        <a:lstStyle/>
        <a:p>
          <a:endParaRPr lang="en-US"/>
        </a:p>
      </dgm:t>
    </dgm:pt>
    <dgm:pt modelId="{41510593-4CB4-4ACC-9450-8FDE1374BC31}" type="sibTrans" cxnId="{3507C573-EF7F-432B-8F41-AE0D102D0713}">
      <dgm:prSet/>
      <dgm:spPr/>
      <dgm:t>
        <a:bodyPr/>
        <a:lstStyle/>
        <a:p>
          <a:endParaRPr lang="en-US"/>
        </a:p>
      </dgm:t>
    </dgm:pt>
    <dgm:pt modelId="{55293BAC-2945-4A5B-BF06-B52E26E202B4}">
      <dgm:prSet/>
      <dgm:spPr/>
      <dgm:t>
        <a:bodyPr/>
        <a:lstStyle/>
        <a:p>
          <a:r>
            <a:rPr lang="en-US" b="1" i="0" u="none"/>
            <a:t>Research Question</a:t>
          </a:r>
          <a:br>
            <a:rPr lang="en-US" b="0" i="0" u="none"/>
          </a:br>
          <a:r>
            <a:rPr lang="en-US" b="0" i="0" u="none"/>
            <a:t>Analyzing the factors influencing Airbnb pricing decisions like influence of location, house type, amenities, and host characteristics on pricing decisions.</a:t>
          </a:r>
          <a:endParaRPr lang="en-US"/>
        </a:p>
      </dgm:t>
    </dgm:pt>
    <dgm:pt modelId="{301D3865-D5C1-4008-A356-D1A76AF7D934}" type="parTrans" cxnId="{2212C8FC-8E4D-43CD-95F1-7DE2B632A41F}">
      <dgm:prSet/>
      <dgm:spPr/>
      <dgm:t>
        <a:bodyPr/>
        <a:lstStyle/>
        <a:p>
          <a:endParaRPr lang="en-US"/>
        </a:p>
      </dgm:t>
    </dgm:pt>
    <dgm:pt modelId="{C6B7EE6A-ED20-4AD2-A71D-682D7FA8D9CC}" type="sibTrans" cxnId="{2212C8FC-8E4D-43CD-95F1-7DE2B632A41F}">
      <dgm:prSet/>
      <dgm:spPr/>
      <dgm:t>
        <a:bodyPr/>
        <a:lstStyle/>
        <a:p>
          <a:endParaRPr lang="en-US"/>
        </a:p>
      </dgm:t>
    </dgm:pt>
    <dgm:pt modelId="{C6E4F2E4-BAA5-47A0-822F-C410C9A26674}">
      <dgm:prSet/>
      <dgm:spPr/>
      <dgm:t>
        <a:bodyPr/>
        <a:lstStyle/>
        <a:p>
          <a:r>
            <a:rPr lang="en-US" b="1" i="0" u="none"/>
            <a:t>Motivation</a:t>
          </a:r>
          <a:br>
            <a:rPr lang="en-US" b="0" i="0" u="none"/>
          </a:br>
          <a:r>
            <a:rPr lang="en-US" b="0" i="0" u="none"/>
            <a:t>Airbnb pricing informs hosts and guests, while guiding policymakers on fair competition and consumer protection.</a:t>
          </a:r>
          <a:endParaRPr lang="en-US"/>
        </a:p>
      </dgm:t>
    </dgm:pt>
    <dgm:pt modelId="{71087091-D7D0-4B6C-B853-3241B7D3460B}" type="parTrans" cxnId="{B2215DE4-374A-40B9-ADF7-04561D2BFB4F}">
      <dgm:prSet/>
      <dgm:spPr/>
      <dgm:t>
        <a:bodyPr/>
        <a:lstStyle/>
        <a:p>
          <a:endParaRPr lang="en-US"/>
        </a:p>
      </dgm:t>
    </dgm:pt>
    <dgm:pt modelId="{20D5EE66-29FE-4CD2-AC48-4520B6F2F3E1}" type="sibTrans" cxnId="{B2215DE4-374A-40B9-ADF7-04561D2BFB4F}">
      <dgm:prSet/>
      <dgm:spPr/>
      <dgm:t>
        <a:bodyPr/>
        <a:lstStyle/>
        <a:p>
          <a:endParaRPr lang="en-US"/>
        </a:p>
      </dgm:t>
    </dgm:pt>
    <dgm:pt modelId="{E82A3F86-F189-4E95-91EE-CF05798A63BD}" type="pres">
      <dgm:prSet presAssocID="{52EA9310-BD36-4019-98BC-D9696F5FC056}" presName="outerComposite" presStyleCnt="0">
        <dgm:presLayoutVars>
          <dgm:chMax val="5"/>
          <dgm:dir/>
          <dgm:resizeHandles val="exact"/>
        </dgm:presLayoutVars>
      </dgm:prSet>
      <dgm:spPr/>
    </dgm:pt>
    <dgm:pt modelId="{E30BF7CF-354D-4602-85E0-3CF4CE146872}" type="pres">
      <dgm:prSet presAssocID="{52EA9310-BD36-4019-98BC-D9696F5FC056}" presName="dummyMaxCanvas" presStyleCnt="0">
        <dgm:presLayoutVars/>
      </dgm:prSet>
      <dgm:spPr/>
    </dgm:pt>
    <dgm:pt modelId="{05E89F43-ACF2-449F-BE2D-FFFBE6E18029}" type="pres">
      <dgm:prSet presAssocID="{52EA9310-BD36-4019-98BC-D9696F5FC056}" presName="FourNodes_1" presStyleLbl="node1" presStyleIdx="0" presStyleCnt="4">
        <dgm:presLayoutVars>
          <dgm:bulletEnabled val="1"/>
        </dgm:presLayoutVars>
      </dgm:prSet>
      <dgm:spPr/>
    </dgm:pt>
    <dgm:pt modelId="{E8F2CF9D-B883-4E48-B2F4-7D3E9F11E7DE}" type="pres">
      <dgm:prSet presAssocID="{52EA9310-BD36-4019-98BC-D9696F5FC056}" presName="FourNodes_2" presStyleLbl="node1" presStyleIdx="1" presStyleCnt="4" custLinFactNeighborX="790">
        <dgm:presLayoutVars>
          <dgm:bulletEnabled val="1"/>
        </dgm:presLayoutVars>
      </dgm:prSet>
      <dgm:spPr/>
    </dgm:pt>
    <dgm:pt modelId="{C3C76179-ECFE-40BE-B5AD-E06830A625C6}" type="pres">
      <dgm:prSet presAssocID="{52EA9310-BD36-4019-98BC-D9696F5FC056}" presName="FourNodes_3" presStyleLbl="node1" presStyleIdx="2" presStyleCnt="4">
        <dgm:presLayoutVars>
          <dgm:bulletEnabled val="1"/>
        </dgm:presLayoutVars>
      </dgm:prSet>
      <dgm:spPr/>
    </dgm:pt>
    <dgm:pt modelId="{6F19CC4A-2A67-41EB-8803-14B0F5162D19}" type="pres">
      <dgm:prSet presAssocID="{52EA9310-BD36-4019-98BC-D9696F5FC056}" presName="FourNodes_4" presStyleLbl="node1" presStyleIdx="3" presStyleCnt="4">
        <dgm:presLayoutVars>
          <dgm:bulletEnabled val="1"/>
        </dgm:presLayoutVars>
      </dgm:prSet>
      <dgm:spPr/>
    </dgm:pt>
    <dgm:pt modelId="{8D99C24B-B637-462C-B750-007D854F9B00}" type="pres">
      <dgm:prSet presAssocID="{52EA9310-BD36-4019-98BC-D9696F5FC056}" presName="FourConn_1-2" presStyleLbl="fgAccFollowNode1" presStyleIdx="0" presStyleCnt="3">
        <dgm:presLayoutVars>
          <dgm:bulletEnabled val="1"/>
        </dgm:presLayoutVars>
      </dgm:prSet>
      <dgm:spPr/>
    </dgm:pt>
    <dgm:pt modelId="{E5E0E154-2E93-4880-9398-6FEBB26D784C}" type="pres">
      <dgm:prSet presAssocID="{52EA9310-BD36-4019-98BC-D9696F5FC056}" presName="FourConn_2-3" presStyleLbl="fgAccFollowNode1" presStyleIdx="1" presStyleCnt="3">
        <dgm:presLayoutVars>
          <dgm:bulletEnabled val="1"/>
        </dgm:presLayoutVars>
      </dgm:prSet>
      <dgm:spPr/>
    </dgm:pt>
    <dgm:pt modelId="{212ECC05-D9C8-4CBD-92A4-636A38B56962}" type="pres">
      <dgm:prSet presAssocID="{52EA9310-BD36-4019-98BC-D9696F5FC056}" presName="FourConn_3-4" presStyleLbl="fgAccFollowNode1" presStyleIdx="2" presStyleCnt="3">
        <dgm:presLayoutVars>
          <dgm:bulletEnabled val="1"/>
        </dgm:presLayoutVars>
      </dgm:prSet>
      <dgm:spPr/>
    </dgm:pt>
    <dgm:pt modelId="{78EEB399-B3DA-441C-B792-B811DE2C3255}" type="pres">
      <dgm:prSet presAssocID="{52EA9310-BD36-4019-98BC-D9696F5FC056}" presName="FourNodes_1_text" presStyleLbl="node1" presStyleIdx="3" presStyleCnt="4">
        <dgm:presLayoutVars>
          <dgm:bulletEnabled val="1"/>
        </dgm:presLayoutVars>
      </dgm:prSet>
      <dgm:spPr/>
    </dgm:pt>
    <dgm:pt modelId="{EE899105-544F-4552-916B-7FDAE36EFB04}" type="pres">
      <dgm:prSet presAssocID="{52EA9310-BD36-4019-98BC-D9696F5FC056}" presName="FourNodes_2_text" presStyleLbl="node1" presStyleIdx="3" presStyleCnt="4">
        <dgm:presLayoutVars>
          <dgm:bulletEnabled val="1"/>
        </dgm:presLayoutVars>
      </dgm:prSet>
      <dgm:spPr/>
    </dgm:pt>
    <dgm:pt modelId="{41FB0F89-EB25-4C1B-8B2A-AFA9D05124E8}" type="pres">
      <dgm:prSet presAssocID="{52EA9310-BD36-4019-98BC-D9696F5FC056}" presName="FourNodes_3_text" presStyleLbl="node1" presStyleIdx="3" presStyleCnt="4">
        <dgm:presLayoutVars>
          <dgm:bulletEnabled val="1"/>
        </dgm:presLayoutVars>
      </dgm:prSet>
      <dgm:spPr/>
    </dgm:pt>
    <dgm:pt modelId="{EAB6FC15-E7AB-4B22-B2DE-A5E8DAEC0E0A}" type="pres">
      <dgm:prSet presAssocID="{52EA9310-BD36-4019-98BC-D9696F5FC056}" presName="FourNodes_4_text" presStyleLbl="node1" presStyleIdx="3" presStyleCnt="4">
        <dgm:presLayoutVars>
          <dgm:bulletEnabled val="1"/>
        </dgm:presLayoutVars>
      </dgm:prSet>
      <dgm:spPr/>
    </dgm:pt>
  </dgm:ptLst>
  <dgm:cxnLst>
    <dgm:cxn modelId="{56C31108-EEBA-4E5A-81AF-BC0DA11B0817}" type="presOf" srcId="{C6B7EE6A-ED20-4AD2-A71D-682D7FA8D9CC}" destId="{8D99C24B-B637-462C-B750-007D854F9B00}" srcOrd="0" destOrd="0" presId="urn:microsoft.com/office/officeart/2005/8/layout/vProcess5"/>
    <dgm:cxn modelId="{D1DF2113-0A33-4C7F-9AF7-AB58FF09B202}" type="presOf" srcId="{5F78BF1A-B1F6-44BE-8AA7-BF1C8A442786}" destId="{41FB0F89-EB25-4C1B-8B2A-AFA9D05124E8}" srcOrd="1" destOrd="0" presId="urn:microsoft.com/office/officeart/2005/8/layout/vProcess5"/>
    <dgm:cxn modelId="{835C431D-6F47-4144-B726-73C98903583C}" type="presOf" srcId="{C6E4F2E4-BAA5-47A0-822F-C410C9A26674}" destId="{E8F2CF9D-B883-4E48-B2F4-7D3E9F11E7DE}" srcOrd="0" destOrd="0" presId="urn:microsoft.com/office/officeart/2005/8/layout/vProcess5"/>
    <dgm:cxn modelId="{1C961924-D985-49AE-A316-3715CE00AB02}" type="presOf" srcId="{C6E4F2E4-BAA5-47A0-822F-C410C9A26674}" destId="{EE899105-544F-4552-916B-7FDAE36EFB04}" srcOrd="1" destOrd="0" presId="urn:microsoft.com/office/officeart/2005/8/layout/vProcess5"/>
    <dgm:cxn modelId="{72362F38-B2D2-4AA0-BA8E-746EDFD2371F}" type="presOf" srcId="{52EA9310-BD36-4019-98BC-D9696F5FC056}" destId="{E82A3F86-F189-4E95-91EE-CF05798A63BD}" srcOrd="0" destOrd="0" presId="urn:microsoft.com/office/officeart/2005/8/layout/vProcess5"/>
    <dgm:cxn modelId="{E6FA743A-A88E-4312-B55A-E5613FF274F3}" type="presOf" srcId="{20D5EE66-29FE-4CD2-AC48-4520B6F2F3E1}" destId="{E5E0E154-2E93-4880-9398-6FEBB26D784C}" srcOrd="0" destOrd="0" presId="urn:microsoft.com/office/officeart/2005/8/layout/vProcess5"/>
    <dgm:cxn modelId="{F8B3D557-2820-4AE9-A6ED-005E3706347C}" type="presOf" srcId="{DE039C4E-E2B9-44F2-A06E-34AA87DAA27C}" destId="{EAB6FC15-E7AB-4B22-B2DE-A5E8DAEC0E0A}" srcOrd="1" destOrd="0" presId="urn:microsoft.com/office/officeart/2005/8/layout/vProcess5"/>
    <dgm:cxn modelId="{33041759-59CE-4956-92A9-EE33DF4DC5E2}" srcId="{52EA9310-BD36-4019-98BC-D9696F5FC056}" destId="{5F78BF1A-B1F6-44BE-8AA7-BF1C8A442786}" srcOrd="2" destOrd="0" parTransId="{652A3163-4F62-4710-AEF2-D42B2844EF96}" sibTransId="{016B9B40-0B14-47F0-9AB2-DC990E908EAC}"/>
    <dgm:cxn modelId="{9D20375A-4BA1-4A27-B63C-EE9DD3979C2F}" type="presOf" srcId="{DE039C4E-E2B9-44F2-A06E-34AA87DAA27C}" destId="{6F19CC4A-2A67-41EB-8803-14B0F5162D19}" srcOrd="0" destOrd="0" presId="urn:microsoft.com/office/officeart/2005/8/layout/vProcess5"/>
    <dgm:cxn modelId="{3507C573-EF7F-432B-8F41-AE0D102D0713}" srcId="{52EA9310-BD36-4019-98BC-D9696F5FC056}" destId="{DE039C4E-E2B9-44F2-A06E-34AA87DAA27C}" srcOrd="3" destOrd="0" parTransId="{403BF896-05B3-4137-8AF0-E61CC515421E}" sibTransId="{41510593-4CB4-4ACC-9450-8FDE1374BC31}"/>
    <dgm:cxn modelId="{062B9C7E-54B6-4936-8297-17E4327BE06F}" type="presOf" srcId="{5F78BF1A-B1F6-44BE-8AA7-BF1C8A442786}" destId="{C3C76179-ECFE-40BE-B5AD-E06830A625C6}" srcOrd="0" destOrd="0" presId="urn:microsoft.com/office/officeart/2005/8/layout/vProcess5"/>
    <dgm:cxn modelId="{CCE5BF8D-E7ED-4B74-9210-9230933E0FD5}" type="presOf" srcId="{55293BAC-2945-4A5B-BF06-B52E26E202B4}" destId="{78EEB399-B3DA-441C-B792-B811DE2C3255}" srcOrd="1" destOrd="0" presId="urn:microsoft.com/office/officeart/2005/8/layout/vProcess5"/>
    <dgm:cxn modelId="{6E4A48C4-3FB5-4B1E-A116-0CFFEE2D28FB}" type="presOf" srcId="{016B9B40-0B14-47F0-9AB2-DC990E908EAC}" destId="{212ECC05-D9C8-4CBD-92A4-636A38B56962}" srcOrd="0" destOrd="0" presId="urn:microsoft.com/office/officeart/2005/8/layout/vProcess5"/>
    <dgm:cxn modelId="{0F797BD1-6B63-4C2D-A7F5-BD9458B3BE0B}" type="presOf" srcId="{55293BAC-2945-4A5B-BF06-B52E26E202B4}" destId="{05E89F43-ACF2-449F-BE2D-FFFBE6E18029}" srcOrd="0" destOrd="0" presId="urn:microsoft.com/office/officeart/2005/8/layout/vProcess5"/>
    <dgm:cxn modelId="{B2215DE4-374A-40B9-ADF7-04561D2BFB4F}" srcId="{52EA9310-BD36-4019-98BC-D9696F5FC056}" destId="{C6E4F2E4-BAA5-47A0-822F-C410C9A26674}" srcOrd="1" destOrd="0" parTransId="{71087091-D7D0-4B6C-B853-3241B7D3460B}" sibTransId="{20D5EE66-29FE-4CD2-AC48-4520B6F2F3E1}"/>
    <dgm:cxn modelId="{2212C8FC-8E4D-43CD-95F1-7DE2B632A41F}" srcId="{52EA9310-BD36-4019-98BC-D9696F5FC056}" destId="{55293BAC-2945-4A5B-BF06-B52E26E202B4}" srcOrd="0" destOrd="0" parTransId="{301D3865-D5C1-4008-A356-D1A76AF7D934}" sibTransId="{C6B7EE6A-ED20-4AD2-A71D-682D7FA8D9CC}"/>
    <dgm:cxn modelId="{1E77520B-E992-4EA1-86F5-9F098894FA73}" type="presParOf" srcId="{E82A3F86-F189-4E95-91EE-CF05798A63BD}" destId="{E30BF7CF-354D-4602-85E0-3CF4CE146872}" srcOrd="0" destOrd="0" presId="urn:microsoft.com/office/officeart/2005/8/layout/vProcess5"/>
    <dgm:cxn modelId="{CB331994-9B61-4AE6-92CC-11B264B2792A}" type="presParOf" srcId="{E82A3F86-F189-4E95-91EE-CF05798A63BD}" destId="{05E89F43-ACF2-449F-BE2D-FFFBE6E18029}" srcOrd="1" destOrd="0" presId="urn:microsoft.com/office/officeart/2005/8/layout/vProcess5"/>
    <dgm:cxn modelId="{E1911CAC-C3CD-46CF-BB04-625CAB5EB87B}" type="presParOf" srcId="{E82A3F86-F189-4E95-91EE-CF05798A63BD}" destId="{E8F2CF9D-B883-4E48-B2F4-7D3E9F11E7DE}" srcOrd="2" destOrd="0" presId="urn:microsoft.com/office/officeart/2005/8/layout/vProcess5"/>
    <dgm:cxn modelId="{721EEF51-1630-4A2F-99F1-05BB31044711}" type="presParOf" srcId="{E82A3F86-F189-4E95-91EE-CF05798A63BD}" destId="{C3C76179-ECFE-40BE-B5AD-E06830A625C6}" srcOrd="3" destOrd="0" presId="urn:microsoft.com/office/officeart/2005/8/layout/vProcess5"/>
    <dgm:cxn modelId="{319DB287-39C4-46A5-9E06-CFD3CC7412B6}" type="presParOf" srcId="{E82A3F86-F189-4E95-91EE-CF05798A63BD}" destId="{6F19CC4A-2A67-41EB-8803-14B0F5162D19}" srcOrd="4" destOrd="0" presId="urn:microsoft.com/office/officeart/2005/8/layout/vProcess5"/>
    <dgm:cxn modelId="{20A80819-B285-4756-B62C-89E560D184CD}" type="presParOf" srcId="{E82A3F86-F189-4E95-91EE-CF05798A63BD}" destId="{8D99C24B-B637-462C-B750-007D854F9B00}" srcOrd="5" destOrd="0" presId="urn:microsoft.com/office/officeart/2005/8/layout/vProcess5"/>
    <dgm:cxn modelId="{2BF41805-5AEB-4BBE-8B4E-402848A80A9C}" type="presParOf" srcId="{E82A3F86-F189-4E95-91EE-CF05798A63BD}" destId="{E5E0E154-2E93-4880-9398-6FEBB26D784C}" srcOrd="6" destOrd="0" presId="urn:microsoft.com/office/officeart/2005/8/layout/vProcess5"/>
    <dgm:cxn modelId="{EDEB0E68-373E-4D92-BD5E-E020FC4D7E4F}" type="presParOf" srcId="{E82A3F86-F189-4E95-91EE-CF05798A63BD}" destId="{212ECC05-D9C8-4CBD-92A4-636A38B56962}" srcOrd="7" destOrd="0" presId="urn:microsoft.com/office/officeart/2005/8/layout/vProcess5"/>
    <dgm:cxn modelId="{83BD1293-5DE5-4D35-85EB-F0B43A26E56A}" type="presParOf" srcId="{E82A3F86-F189-4E95-91EE-CF05798A63BD}" destId="{78EEB399-B3DA-441C-B792-B811DE2C3255}" srcOrd="8" destOrd="0" presId="urn:microsoft.com/office/officeart/2005/8/layout/vProcess5"/>
    <dgm:cxn modelId="{0E7D88F2-A28D-4931-92F7-1DAA4A3BD8DD}" type="presParOf" srcId="{E82A3F86-F189-4E95-91EE-CF05798A63BD}" destId="{EE899105-544F-4552-916B-7FDAE36EFB04}" srcOrd="9" destOrd="0" presId="urn:microsoft.com/office/officeart/2005/8/layout/vProcess5"/>
    <dgm:cxn modelId="{350EC607-6AFE-4949-8B07-7805DBD025B1}" type="presParOf" srcId="{E82A3F86-F189-4E95-91EE-CF05798A63BD}" destId="{41FB0F89-EB25-4C1B-8B2A-AFA9D05124E8}" srcOrd="10" destOrd="0" presId="urn:microsoft.com/office/officeart/2005/8/layout/vProcess5"/>
    <dgm:cxn modelId="{561F4194-12AD-42D2-B15B-CDB8FD8C62B0}" type="presParOf" srcId="{E82A3F86-F189-4E95-91EE-CF05798A63BD}" destId="{EAB6FC15-E7AB-4B22-B2DE-A5E8DAEC0E0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26098-01CB-4749-83F7-2E378859530F}">
      <dsp:nvSpPr>
        <dsp:cNvPr id="0" name=""/>
        <dsp:cNvSpPr/>
      </dsp:nvSpPr>
      <dsp:spPr>
        <a:xfrm>
          <a:off x="0" y="1419"/>
          <a:ext cx="10076688" cy="60500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5766B-1896-408A-85B6-941B868D9868}">
      <dsp:nvSpPr>
        <dsp:cNvPr id="0" name=""/>
        <dsp:cNvSpPr/>
      </dsp:nvSpPr>
      <dsp:spPr>
        <a:xfrm>
          <a:off x="183013" y="137545"/>
          <a:ext cx="332752" cy="332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516C2-D1EE-413C-8675-0063BAF76279}">
      <dsp:nvSpPr>
        <dsp:cNvPr id="0" name=""/>
        <dsp:cNvSpPr/>
      </dsp:nvSpPr>
      <dsp:spPr>
        <a:xfrm>
          <a:off x="698779" y="1419"/>
          <a:ext cx="9377908" cy="60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0" tIns="64030" rIns="64030" bIns="64030" numCol="1" spcCol="1270" anchor="ctr" anchorCtr="0">
          <a:noAutofit/>
        </a:bodyPr>
        <a:lstStyle/>
        <a:p>
          <a:pPr marL="0" lvl="0" indent="0" algn="l" defTabSz="844550">
            <a:lnSpc>
              <a:spcPct val="100000"/>
            </a:lnSpc>
            <a:spcBef>
              <a:spcPct val="0"/>
            </a:spcBef>
            <a:spcAft>
              <a:spcPct val="35000"/>
            </a:spcAft>
            <a:buNone/>
          </a:pPr>
          <a:r>
            <a:rPr lang="en-US" sz="1900" kern="1200"/>
            <a:t>Abstract</a:t>
          </a:r>
        </a:p>
      </dsp:txBody>
      <dsp:txXfrm>
        <a:off x="698779" y="1419"/>
        <a:ext cx="9377908" cy="605004"/>
      </dsp:txXfrm>
    </dsp:sp>
    <dsp:sp modelId="{25D94FD0-E235-4E89-BA9E-0ADFB5F40A28}">
      <dsp:nvSpPr>
        <dsp:cNvPr id="0" name=""/>
        <dsp:cNvSpPr/>
      </dsp:nvSpPr>
      <dsp:spPr>
        <a:xfrm>
          <a:off x="0" y="757675"/>
          <a:ext cx="10076688" cy="60500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77DE3-34E0-4DDB-BEE5-49D6AB33A50F}">
      <dsp:nvSpPr>
        <dsp:cNvPr id="0" name=""/>
        <dsp:cNvSpPr/>
      </dsp:nvSpPr>
      <dsp:spPr>
        <a:xfrm>
          <a:off x="183013" y="893800"/>
          <a:ext cx="332752" cy="332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A680A0-513C-4C7E-B612-9E2F7CB6BC9C}">
      <dsp:nvSpPr>
        <dsp:cNvPr id="0" name=""/>
        <dsp:cNvSpPr/>
      </dsp:nvSpPr>
      <dsp:spPr>
        <a:xfrm>
          <a:off x="698779" y="757675"/>
          <a:ext cx="9377908" cy="60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0" tIns="64030" rIns="64030" bIns="64030" numCol="1" spcCol="1270" anchor="ctr" anchorCtr="0">
          <a:noAutofit/>
        </a:bodyPr>
        <a:lstStyle/>
        <a:p>
          <a:pPr marL="0" lvl="0" indent="0" algn="l" defTabSz="844550">
            <a:lnSpc>
              <a:spcPct val="100000"/>
            </a:lnSpc>
            <a:spcBef>
              <a:spcPct val="0"/>
            </a:spcBef>
            <a:spcAft>
              <a:spcPct val="35000"/>
            </a:spcAft>
            <a:buNone/>
          </a:pPr>
          <a:r>
            <a:rPr lang="en-US" sz="1900" kern="1200"/>
            <a:t>Introduction</a:t>
          </a:r>
        </a:p>
      </dsp:txBody>
      <dsp:txXfrm>
        <a:off x="698779" y="757675"/>
        <a:ext cx="9377908" cy="605004"/>
      </dsp:txXfrm>
    </dsp:sp>
    <dsp:sp modelId="{F9D8F16B-2003-4BAE-B47B-2FFE80C1C36E}">
      <dsp:nvSpPr>
        <dsp:cNvPr id="0" name=""/>
        <dsp:cNvSpPr/>
      </dsp:nvSpPr>
      <dsp:spPr>
        <a:xfrm>
          <a:off x="0" y="1513930"/>
          <a:ext cx="10076688" cy="60500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743C6-38CB-429B-A51A-AFEEC794A8C1}">
      <dsp:nvSpPr>
        <dsp:cNvPr id="0" name=""/>
        <dsp:cNvSpPr/>
      </dsp:nvSpPr>
      <dsp:spPr>
        <a:xfrm>
          <a:off x="183013" y="1650056"/>
          <a:ext cx="332752" cy="332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189C62-C804-4A84-AAF7-3522804115B0}">
      <dsp:nvSpPr>
        <dsp:cNvPr id="0" name=""/>
        <dsp:cNvSpPr/>
      </dsp:nvSpPr>
      <dsp:spPr>
        <a:xfrm>
          <a:off x="698779" y="1513930"/>
          <a:ext cx="9377908" cy="60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0" tIns="64030" rIns="64030" bIns="64030" numCol="1" spcCol="1270" anchor="ctr" anchorCtr="0">
          <a:noAutofit/>
        </a:bodyPr>
        <a:lstStyle/>
        <a:p>
          <a:pPr marL="0" lvl="0" indent="0" algn="l" defTabSz="844550">
            <a:lnSpc>
              <a:spcPct val="100000"/>
            </a:lnSpc>
            <a:spcBef>
              <a:spcPct val="0"/>
            </a:spcBef>
            <a:spcAft>
              <a:spcPct val="35000"/>
            </a:spcAft>
            <a:buNone/>
          </a:pPr>
          <a:r>
            <a:rPr lang="en-US" sz="1900" kern="1200"/>
            <a:t>Data Analysis</a:t>
          </a:r>
          <a:endParaRPr lang="en-US" sz="1900" kern="1200">
            <a:latin typeface="Cambria"/>
          </a:endParaRPr>
        </a:p>
      </dsp:txBody>
      <dsp:txXfrm>
        <a:off x="698779" y="1513930"/>
        <a:ext cx="9377908" cy="605004"/>
      </dsp:txXfrm>
    </dsp:sp>
    <dsp:sp modelId="{0D82EA58-A139-4837-81FE-93E55B65A263}">
      <dsp:nvSpPr>
        <dsp:cNvPr id="0" name=""/>
        <dsp:cNvSpPr/>
      </dsp:nvSpPr>
      <dsp:spPr>
        <a:xfrm>
          <a:off x="0" y="2270185"/>
          <a:ext cx="10076688" cy="60500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DCD6C-2FB9-4712-95DD-A56C7DBFAE90}">
      <dsp:nvSpPr>
        <dsp:cNvPr id="0" name=""/>
        <dsp:cNvSpPr/>
      </dsp:nvSpPr>
      <dsp:spPr>
        <a:xfrm>
          <a:off x="183013" y="2406311"/>
          <a:ext cx="332752" cy="332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9AE8F7-A1C3-4674-9879-57689911F98F}">
      <dsp:nvSpPr>
        <dsp:cNvPr id="0" name=""/>
        <dsp:cNvSpPr/>
      </dsp:nvSpPr>
      <dsp:spPr>
        <a:xfrm>
          <a:off x="698779" y="2270185"/>
          <a:ext cx="9377908" cy="60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0" tIns="64030" rIns="64030" bIns="64030"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ea typeface="Calibri"/>
              <a:cs typeface="Calibri"/>
            </a:rPr>
            <a:t>Methodology</a:t>
          </a:r>
          <a:endParaRPr lang="en-US" sz="1900" kern="1200">
            <a:latin typeface="Cambria"/>
            <a:ea typeface="Cambria"/>
            <a:cs typeface="Calibri"/>
          </a:endParaRPr>
        </a:p>
      </dsp:txBody>
      <dsp:txXfrm>
        <a:off x="698779" y="2270185"/>
        <a:ext cx="9377908" cy="605004"/>
      </dsp:txXfrm>
    </dsp:sp>
    <dsp:sp modelId="{9E8EF621-A3CB-46D2-8FE4-C3B60B4EF5A0}">
      <dsp:nvSpPr>
        <dsp:cNvPr id="0" name=""/>
        <dsp:cNvSpPr/>
      </dsp:nvSpPr>
      <dsp:spPr>
        <a:xfrm>
          <a:off x="0" y="3026440"/>
          <a:ext cx="10076688" cy="60500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61E96-792D-4489-A117-EAC9AA2E65B3}">
      <dsp:nvSpPr>
        <dsp:cNvPr id="0" name=""/>
        <dsp:cNvSpPr/>
      </dsp:nvSpPr>
      <dsp:spPr>
        <a:xfrm>
          <a:off x="183013" y="3162566"/>
          <a:ext cx="332752" cy="3327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A98CB5-2A45-4585-94EB-2B05F80760B0}">
      <dsp:nvSpPr>
        <dsp:cNvPr id="0" name=""/>
        <dsp:cNvSpPr/>
      </dsp:nvSpPr>
      <dsp:spPr>
        <a:xfrm>
          <a:off x="698779" y="3026440"/>
          <a:ext cx="9377908" cy="60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0" tIns="64030" rIns="64030" bIns="64030" numCol="1" spcCol="1270" anchor="ctr" anchorCtr="0">
          <a:noAutofit/>
        </a:bodyPr>
        <a:lstStyle/>
        <a:p>
          <a:pPr marL="0" lvl="0" indent="0" algn="l" defTabSz="844550">
            <a:lnSpc>
              <a:spcPct val="100000"/>
            </a:lnSpc>
            <a:spcBef>
              <a:spcPct val="0"/>
            </a:spcBef>
            <a:spcAft>
              <a:spcPct val="35000"/>
            </a:spcAft>
            <a:buNone/>
          </a:pPr>
          <a:r>
            <a:rPr lang="en-US" sz="1900" kern="1200"/>
            <a:t>Results</a:t>
          </a:r>
        </a:p>
      </dsp:txBody>
      <dsp:txXfrm>
        <a:off x="698779" y="3026440"/>
        <a:ext cx="9377908" cy="605004"/>
      </dsp:txXfrm>
    </dsp:sp>
    <dsp:sp modelId="{647FF838-7BCE-4DFF-92FD-7E34DF2FFB90}">
      <dsp:nvSpPr>
        <dsp:cNvPr id="0" name=""/>
        <dsp:cNvSpPr/>
      </dsp:nvSpPr>
      <dsp:spPr>
        <a:xfrm>
          <a:off x="0" y="3782695"/>
          <a:ext cx="10076688" cy="60500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DA5E9-3EE1-49FB-8323-9DB94AC50F86}">
      <dsp:nvSpPr>
        <dsp:cNvPr id="0" name=""/>
        <dsp:cNvSpPr/>
      </dsp:nvSpPr>
      <dsp:spPr>
        <a:xfrm>
          <a:off x="183013" y="3918821"/>
          <a:ext cx="332752" cy="3327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59AF50-B7C1-4F64-9C90-BF827798D487}">
      <dsp:nvSpPr>
        <dsp:cNvPr id="0" name=""/>
        <dsp:cNvSpPr/>
      </dsp:nvSpPr>
      <dsp:spPr>
        <a:xfrm>
          <a:off x="698779" y="3782695"/>
          <a:ext cx="9377908" cy="60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30" tIns="64030" rIns="64030" bIns="64030"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698779" y="3782695"/>
        <a:ext cx="9377908" cy="605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89F43-ACF2-449F-BE2D-FFFBE6E18029}">
      <dsp:nvSpPr>
        <dsp:cNvPr id="0" name=""/>
        <dsp:cNvSpPr/>
      </dsp:nvSpPr>
      <dsp:spPr>
        <a:xfrm>
          <a:off x="0" y="0"/>
          <a:ext cx="4497628" cy="107219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none" kern="1200"/>
            <a:t>Research Question</a:t>
          </a:r>
          <a:br>
            <a:rPr lang="en-US" sz="1000" b="0" i="0" u="none" kern="1200"/>
          </a:br>
          <a:r>
            <a:rPr lang="en-US" sz="1000" b="0" i="0" u="none" kern="1200"/>
            <a:t>Analyzing the factors influencing Airbnb pricing decisions like influence of location, house type, amenities, and host characteristics on pricing decisions.</a:t>
          </a:r>
          <a:endParaRPr lang="en-US" sz="1000" kern="1200"/>
        </a:p>
      </dsp:txBody>
      <dsp:txXfrm>
        <a:off x="31404" y="31404"/>
        <a:ext cx="3250041" cy="1009389"/>
      </dsp:txXfrm>
    </dsp:sp>
    <dsp:sp modelId="{E8F2CF9D-B883-4E48-B2F4-7D3E9F11E7DE}">
      <dsp:nvSpPr>
        <dsp:cNvPr id="0" name=""/>
        <dsp:cNvSpPr/>
      </dsp:nvSpPr>
      <dsp:spPr>
        <a:xfrm>
          <a:off x="412207" y="1267142"/>
          <a:ext cx="4497628" cy="107219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none" kern="1200"/>
            <a:t>Motivation</a:t>
          </a:r>
          <a:br>
            <a:rPr lang="en-US" sz="1000" b="0" i="0" u="none" kern="1200"/>
          </a:br>
          <a:r>
            <a:rPr lang="en-US" sz="1000" b="0" i="0" u="none" kern="1200"/>
            <a:t>Airbnb pricing informs hosts and guests, while guiding policymakers on fair competition and consumer protection.</a:t>
          </a:r>
          <a:endParaRPr lang="en-US" sz="1000" kern="1200"/>
        </a:p>
      </dsp:txBody>
      <dsp:txXfrm>
        <a:off x="443611" y="1298546"/>
        <a:ext cx="3361215" cy="1009389"/>
      </dsp:txXfrm>
    </dsp:sp>
    <dsp:sp modelId="{C3C76179-ECFE-40BE-B5AD-E06830A625C6}">
      <dsp:nvSpPr>
        <dsp:cNvPr id="0" name=""/>
        <dsp:cNvSpPr/>
      </dsp:nvSpPr>
      <dsp:spPr>
        <a:xfrm>
          <a:off x="747730" y="2534285"/>
          <a:ext cx="4497628" cy="107219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none" kern="1200"/>
            <a:t>Examining: </a:t>
          </a:r>
        </a:p>
        <a:p>
          <a:pPr marL="0" lvl="0" indent="0" algn="l" defTabSz="444500">
            <a:lnSpc>
              <a:spcPct val="90000"/>
            </a:lnSpc>
            <a:spcBef>
              <a:spcPct val="0"/>
            </a:spcBef>
            <a:spcAft>
              <a:spcPct val="35000"/>
            </a:spcAft>
            <a:buNone/>
          </a:pPr>
          <a:r>
            <a:rPr lang="en-US" sz="1000" b="0" i="0" u="none" kern="1200"/>
            <a:t>By uncovering the factors shaping Airbnb pricing within the sharing economy, this study enhances understanding for scholars, practitioners, and policymakers across economics, business, and politics.</a:t>
          </a:r>
          <a:endParaRPr lang="en-US" sz="1000" kern="1200"/>
        </a:p>
      </dsp:txBody>
      <dsp:txXfrm>
        <a:off x="779134" y="2565689"/>
        <a:ext cx="3366837" cy="1009389"/>
      </dsp:txXfrm>
    </dsp:sp>
    <dsp:sp modelId="{6F19CC4A-2A67-41EB-8803-14B0F5162D19}">
      <dsp:nvSpPr>
        <dsp:cNvPr id="0" name=""/>
        <dsp:cNvSpPr/>
      </dsp:nvSpPr>
      <dsp:spPr>
        <a:xfrm>
          <a:off x="1124406" y="3801427"/>
          <a:ext cx="4497628" cy="107219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none" kern="1200"/>
            <a:t>Techniques</a:t>
          </a:r>
          <a:br>
            <a:rPr lang="en-US" sz="1000" b="0" i="0" u="none" kern="1200"/>
          </a:br>
          <a:r>
            <a:rPr lang="en-US" sz="1000" b="0" i="0" u="none" kern="1200"/>
            <a:t>We'll analyze Airbnb data using econometric tools, considering factors like cost, location, home type, amenities, host characteristics, and guest reviews, ensuring validity with robustness tests.</a:t>
          </a:r>
          <a:endParaRPr lang="en-US" sz="1000" kern="1200"/>
        </a:p>
      </dsp:txBody>
      <dsp:txXfrm>
        <a:off x="1155810" y="3832831"/>
        <a:ext cx="3361215" cy="1009389"/>
      </dsp:txXfrm>
    </dsp:sp>
    <dsp:sp modelId="{8D99C24B-B637-462C-B750-007D854F9B00}">
      <dsp:nvSpPr>
        <dsp:cNvPr id="0" name=""/>
        <dsp:cNvSpPr/>
      </dsp:nvSpPr>
      <dsp:spPr>
        <a:xfrm>
          <a:off x="3800699" y="821205"/>
          <a:ext cx="696928" cy="6969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957508" y="821205"/>
        <a:ext cx="383310" cy="524438"/>
      </dsp:txXfrm>
    </dsp:sp>
    <dsp:sp modelId="{E5E0E154-2E93-4880-9398-6FEBB26D784C}">
      <dsp:nvSpPr>
        <dsp:cNvPr id="0" name=""/>
        <dsp:cNvSpPr/>
      </dsp:nvSpPr>
      <dsp:spPr>
        <a:xfrm>
          <a:off x="4177375" y="2088348"/>
          <a:ext cx="696928" cy="6969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334184" y="2088348"/>
        <a:ext cx="383310" cy="524438"/>
      </dsp:txXfrm>
    </dsp:sp>
    <dsp:sp modelId="{212ECC05-D9C8-4CBD-92A4-636A38B56962}">
      <dsp:nvSpPr>
        <dsp:cNvPr id="0" name=""/>
        <dsp:cNvSpPr/>
      </dsp:nvSpPr>
      <dsp:spPr>
        <a:xfrm>
          <a:off x="4548430" y="3355490"/>
          <a:ext cx="696928" cy="6969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705239" y="3355490"/>
        <a:ext cx="383310" cy="5244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4/29/24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283214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4/29/24</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4/29/24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4/29/24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4/29/24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4/29/24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4/29/24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4/29/24</a:t>
            </a:fld>
            <a:endParaRPr lang="en-US"/>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539452" y="3817846"/>
            <a:ext cx="7652548" cy="1721095"/>
          </a:xfrm>
        </p:spPr>
        <p:txBody>
          <a:bodyPr>
            <a:normAutofit fontScale="90000"/>
          </a:bodyPr>
          <a:lstStyle/>
          <a:p>
            <a:r>
              <a:rPr lang="en-US" sz="4800" dirty="0"/>
              <a:t>NYC Airbnb Pricing Analysis</a:t>
            </a:r>
            <a:br>
              <a:rPr lang="en-US" sz="4800" dirty="0"/>
            </a:br>
            <a:r>
              <a:rPr lang="en-US" sz="1600" dirty="0"/>
              <a:t>Team 6</a:t>
            </a:r>
            <a:br>
              <a:rPr lang="en-US" sz="1200" dirty="0"/>
            </a:br>
            <a:r>
              <a:rPr lang="en-US" sz="1200" dirty="0"/>
              <a:t>Bhasin, Mahima</a:t>
            </a:r>
            <a:br>
              <a:rPr lang="en-US" sz="1200" dirty="0"/>
            </a:br>
            <a:r>
              <a:rPr lang="en-US" sz="1200" dirty="0" err="1"/>
              <a:t>Mantena</a:t>
            </a:r>
            <a:r>
              <a:rPr lang="en-US" sz="1200" dirty="0"/>
              <a:t>, Manohar Murthy Raju</a:t>
            </a:r>
            <a:br>
              <a:rPr lang="en-US" sz="1200" dirty="0"/>
            </a:br>
            <a:r>
              <a:rPr lang="en-US" sz="1200" dirty="0" err="1"/>
              <a:t>Mungi</a:t>
            </a:r>
            <a:r>
              <a:rPr lang="en-US" sz="1200" dirty="0"/>
              <a:t>, Swapnil</a:t>
            </a:r>
            <a:br>
              <a:rPr lang="en-US" sz="1200" dirty="0"/>
            </a:br>
            <a:r>
              <a:rPr lang="en-US" sz="1200" dirty="0" err="1"/>
              <a:t>Nanganuri</a:t>
            </a:r>
            <a:r>
              <a:rPr lang="en-US" sz="1200" dirty="0"/>
              <a:t>, Bharath </a:t>
            </a:r>
            <a:r>
              <a:rPr lang="en-US" sz="1200" dirty="0" err="1"/>
              <a:t>kalyan</a:t>
            </a:r>
            <a:br>
              <a:rPr lang="en-US" sz="1200" dirty="0"/>
            </a:br>
            <a:r>
              <a:rPr lang="en-US" sz="1200" dirty="0"/>
              <a:t>Panda, Simran</a:t>
            </a:r>
            <a:br>
              <a:rPr lang="en-US" sz="1200" dirty="0"/>
            </a:br>
            <a:r>
              <a:rPr lang="en-US" sz="1200" dirty="0"/>
              <a:t>Shah, Het </a:t>
            </a:r>
            <a:r>
              <a:rPr lang="en-US" sz="1200" dirty="0" err="1"/>
              <a:t>Roak</a:t>
            </a:r>
            <a:br>
              <a:rPr lang="en-US" sz="1200" dirty="0"/>
            </a:br>
            <a:r>
              <a:rPr lang="en-US" sz="1200" dirty="0"/>
              <a:t>Talari, shiva</a:t>
            </a:r>
            <a:endParaRPr lang="en-US" dirty="0">
              <a:ea typeface="Cambria"/>
            </a:endParaRPr>
          </a:p>
          <a:p>
            <a:endParaRPr lang="en-US" sz="4800" dirty="0"/>
          </a:p>
        </p:txBody>
      </p:sp>
      <p:pic>
        <p:nvPicPr>
          <p:cNvPr id="1028" name="Picture 4" descr="Image result for Airbnb">
            <a:extLst>
              <a:ext uri="{FF2B5EF4-FFF2-40B4-BE49-F238E27FC236}">
                <a16:creationId xmlns:a16="http://schemas.microsoft.com/office/drawing/2014/main" id="{D33024F9-33C1-C45F-EBDA-1895CB89A5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816" r="20847"/>
          <a:stretch/>
        </p:blipFill>
        <p:spPr bwMode="auto">
          <a:xfrm>
            <a:off x="2743201" y="3455468"/>
            <a:ext cx="1796431" cy="190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slow" p14:dur="2000" advTm="17109"/>
    </mc:Choice>
    <mc:Fallback xmlns="">
      <p:transition spd="slow" advTm="171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66273B-E36D-86C9-B939-3C579E15E857}"/>
              </a:ext>
            </a:extLst>
          </p:cNvPr>
          <p:cNvSpPr>
            <a:spLocks noGrp="1"/>
          </p:cNvSpPr>
          <p:nvPr>
            <p:ph type="title"/>
          </p:nvPr>
        </p:nvSpPr>
        <p:spPr/>
        <p:txBody>
          <a:bodyPr anchor="ctr">
            <a:normAutofit/>
          </a:bodyPr>
          <a:lstStyle/>
          <a:p>
            <a:r>
              <a:rPr lang="en-US"/>
              <a:t>Conclusion</a:t>
            </a:r>
          </a:p>
        </p:txBody>
      </p:sp>
      <p:sp>
        <p:nvSpPr>
          <p:cNvPr id="10" name="Text Placeholder 3">
            <a:extLst>
              <a:ext uri="{FF2B5EF4-FFF2-40B4-BE49-F238E27FC236}">
                <a16:creationId xmlns:a16="http://schemas.microsoft.com/office/drawing/2014/main" id="{66473B1B-F737-0BF3-6F30-834B818E07A5}"/>
              </a:ext>
            </a:extLst>
          </p:cNvPr>
          <p:cNvSpPr>
            <a:spLocks noGrp="1"/>
          </p:cNvSpPr>
          <p:nvPr>
            <p:ph sz="quarter" idx="13"/>
          </p:nvPr>
        </p:nvSpPr>
        <p:spPr>
          <a:xfrm>
            <a:off x="1658112" y="1574510"/>
            <a:ext cx="10076688" cy="2875570"/>
          </a:xfrm>
        </p:spPr>
        <p:txBody>
          <a:bodyPr vert="horz" lIns="91440" tIns="45720" rIns="91440" bIns="45720" rtlCol="0" anchor="t">
            <a:noAutofit/>
          </a:bodyPr>
          <a:lstStyle/>
          <a:p>
            <a:pPr marL="285750" indent="-285750">
              <a:buFont typeface="Arial" panose="020B0604020202020204" pitchFamily="34" charset="0"/>
              <a:buChar char="•"/>
            </a:pPr>
            <a:r>
              <a:rPr lang="en-US" sz="1400" dirty="0">
                <a:solidFill>
                  <a:schemeClr val="tx1"/>
                </a:solidFill>
              </a:rPr>
              <a:t>Properties with higher review scores are priced higher, indicating a correlation between customer satisfaction and willingness to pay more.</a:t>
            </a:r>
          </a:p>
          <a:p>
            <a:pPr marL="285750" indent="-285750">
              <a:buFont typeface="Arial" panose="020B0604020202020204" pitchFamily="34" charset="0"/>
              <a:buChar char="•"/>
            </a:pPr>
            <a:r>
              <a:rPr lang="en-US" sz="1400" dirty="0">
                <a:solidFill>
                  <a:schemeClr val="tx1"/>
                </a:solidFill>
              </a:rPr>
              <a:t>Faster host response times correlate with lower listing prices, which could point to hosts valuing quick booking turnovers.</a:t>
            </a:r>
          </a:p>
          <a:p>
            <a:pPr marL="285750" indent="-285750">
              <a:buFont typeface="Arial" panose="020B0604020202020204" pitchFamily="34" charset="0"/>
              <a:buChar char="•"/>
            </a:pPr>
            <a:r>
              <a:rPr lang="en-US" sz="1400" dirty="0">
                <a:solidFill>
                  <a:schemeClr val="tx1"/>
                </a:solidFill>
              </a:rPr>
              <a:t>Locations within Manhattan, Brooklyn, and Queens command a premium, reflecting the demand and scarcity in these desirable areas.</a:t>
            </a:r>
          </a:p>
          <a:p>
            <a:pPr marL="285750" indent="-285750">
              <a:buFont typeface="Arial" panose="020B0604020202020204" pitchFamily="34" charset="0"/>
              <a:buChar char="•"/>
            </a:pPr>
            <a:r>
              <a:rPr lang="en-US" sz="1400" dirty="0">
                <a:solidFill>
                  <a:schemeClr val="tx1"/>
                </a:solidFill>
              </a:rPr>
              <a:t>Private rooms are priced higher than entire homes or apartments, suggesting a market valuation for privacy and exclusive amenities.</a:t>
            </a:r>
          </a:p>
          <a:p>
            <a:pPr marL="285750" indent="-285750">
              <a:buFont typeface="Arial" panose="020B0604020202020204" pitchFamily="34" charset="0"/>
              <a:buChar char="•"/>
            </a:pPr>
            <a:r>
              <a:rPr lang="en-US" sz="1400" dirty="0">
                <a:solidFill>
                  <a:schemeClr val="tx1"/>
                </a:solidFill>
              </a:rPr>
              <a:t>Shared rooms are the most economical option, aligning with market expectations for shared living spaces.</a:t>
            </a:r>
          </a:p>
          <a:p>
            <a:pPr marL="285750" indent="-285750">
              <a:buFont typeface="Arial" panose="020B0604020202020204" pitchFamily="34" charset="0"/>
              <a:buChar char="•"/>
            </a:pPr>
            <a:r>
              <a:rPr lang="en-US" sz="1400" dirty="0">
                <a:solidFill>
                  <a:schemeClr val="tx1"/>
                </a:solidFill>
              </a:rPr>
              <a:t>The influence of review scores on pricing is less pronounced for private rooms, hinting at additional factors that might play a more significant role in pricing decisions for these listings.</a:t>
            </a:r>
          </a:p>
        </p:txBody>
      </p:sp>
    </p:spTree>
    <p:extLst>
      <p:ext uri="{BB962C8B-B14F-4D97-AF65-F5344CB8AC3E}">
        <p14:creationId xmlns:p14="http://schemas.microsoft.com/office/powerpoint/2010/main" val="2655154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8333"/>
    </mc:Choice>
    <mc:Fallback xmlns="">
      <p:transition spd="slow" advTm="783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0CDE-3E5E-7336-C4BA-C0814A9A0665}"/>
              </a:ext>
            </a:extLst>
          </p:cNvPr>
          <p:cNvSpPr>
            <a:spLocks noGrp="1"/>
          </p:cNvSpPr>
          <p:nvPr>
            <p:ph type="title"/>
          </p:nvPr>
        </p:nvSpPr>
        <p:spPr/>
        <p:txBody>
          <a:bodyPr/>
          <a:lstStyle/>
          <a:p>
            <a:r>
              <a:rPr lang="en-US"/>
              <a:t>Thanks</a:t>
            </a:r>
          </a:p>
        </p:txBody>
      </p:sp>
    </p:spTree>
    <p:extLst>
      <p:ext uri="{BB962C8B-B14F-4D97-AF65-F5344CB8AC3E}">
        <p14:creationId xmlns:p14="http://schemas.microsoft.com/office/powerpoint/2010/main" val="4023466411"/>
      </p:ext>
    </p:extLst>
  </p:cSld>
  <p:clrMapOvr>
    <a:masterClrMapping/>
  </p:clrMapOvr>
  <mc:AlternateContent xmlns:mc="http://schemas.openxmlformats.org/markup-compatibility/2006" xmlns:p14="http://schemas.microsoft.com/office/powerpoint/2010/main">
    <mc:Choice Requires="p14">
      <p:transition spd="slow" p14:dur="2000" advTm="2142"/>
    </mc:Choice>
    <mc:Fallback xmlns="">
      <p:transition spd="slow" advTm="21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chor="ctr">
            <a:normAutofit/>
          </a:bodyPr>
          <a:lstStyle/>
          <a:p>
            <a:r>
              <a:rPr lang="en-US"/>
              <a:t>Agenda</a:t>
            </a:r>
          </a:p>
        </p:txBody>
      </p:sp>
      <p:graphicFrame>
        <p:nvGraphicFramePr>
          <p:cNvPr id="5" name="Content Placeholder 1">
            <a:extLst>
              <a:ext uri="{FF2B5EF4-FFF2-40B4-BE49-F238E27FC236}">
                <a16:creationId xmlns:a16="http://schemas.microsoft.com/office/drawing/2014/main" id="{405E1298-B048-E0CF-AF09-D7B3913E6FA0}"/>
              </a:ext>
            </a:extLst>
          </p:cNvPr>
          <p:cNvGraphicFramePr>
            <a:graphicFrameLocks noGrp="1"/>
          </p:cNvGraphicFramePr>
          <p:nvPr>
            <p:ph sz="quarter" idx="13"/>
            <p:extLst>
              <p:ext uri="{D42A27DB-BD31-4B8C-83A1-F6EECF244321}">
                <p14:modId xmlns:p14="http://schemas.microsoft.com/office/powerpoint/2010/main" val="678075757"/>
              </p:ext>
            </p:extLst>
          </p:nvPr>
        </p:nvGraphicFramePr>
        <p:xfrm>
          <a:off x="1752600" y="1444752"/>
          <a:ext cx="10076688"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8383259"/>
      </p:ext>
    </p:extLst>
  </p:cSld>
  <p:clrMapOvr>
    <a:masterClrMapping/>
  </p:clrMapOvr>
  <mc:AlternateContent xmlns:mc="http://schemas.openxmlformats.org/markup-compatibility/2006" xmlns:p14="http://schemas.microsoft.com/office/powerpoint/2010/main">
    <mc:Choice Requires="p14">
      <p:transition spd="slow" p14:dur="2000" advTm="9600"/>
    </mc:Choice>
    <mc:Fallback xmlns="">
      <p:transition spd="slow" advTm="9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01006CA-77E9-BED5-416B-751EACD4235B}"/>
              </a:ext>
            </a:extLst>
          </p:cNvPr>
          <p:cNvSpPr>
            <a:spLocks noGrp="1"/>
          </p:cNvSpPr>
          <p:nvPr>
            <p:ph type="title"/>
          </p:nvPr>
        </p:nvSpPr>
        <p:spPr/>
        <p:txBody>
          <a:bodyPr>
            <a:normAutofit/>
          </a:bodyPr>
          <a:lstStyle/>
          <a:p>
            <a:r>
              <a:rPr lang="en-US"/>
              <a:t>Abstract</a:t>
            </a:r>
          </a:p>
        </p:txBody>
      </p:sp>
      <p:sp>
        <p:nvSpPr>
          <p:cNvPr id="12" name="TextBox 11">
            <a:extLst>
              <a:ext uri="{FF2B5EF4-FFF2-40B4-BE49-F238E27FC236}">
                <a16:creationId xmlns:a16="http://schemas.microsoft.com/office/drawing/2014/main" id="{1FDD1BA5-D391-75AB-20E8-3BCF32FA9342}"/>
              </a:ext>
            </a:extLst>
          </p:cNvPr>
          <p:cNvSpPr txBox="1"/>
          <p:nvPr/>
        </p:nvSpPr>
        <p:spPr>
          <a:xfrm>
            <a:off x="2317071" y="1802168"/>
            <a:ext cx="9152878" cy="4401205"/>
          </a:xfrm>
          <a:prstGeom prst="rect">
            <a:avLst/>
          </a:prstGeom>
          <a:noFill/>
        </p:spPr>
        <p:txBody>
          <a:bodyPr wrap="square" rtlCol="0">
            <a:spAutoFit/>
          </a:bodyPr>
          <a:lstStyle/>
          <a:p>
            <a:r>
              <a:rPr lang="en-US" sz="1400" b="1" dirty="0"/>
              <a:t>Airbnb's Disruptive Impact on Travel and Hospitality</a:t>
            </a:r>
          </a:p>
          <a:p>
            <a:r>
              <a:rPr lang="en-US" sz="1400" dirty="0"/>
              <a:t>  - Airbnb's emergence has fundamentally reshaped traditional travel and accommodation paradigms.</a:t>
            </a:r>
          </a:p>
          <a:p>
            <a:r>
              <a:rPr lang="en-US" sz="1400" dirty="0"/>
              <a:t>  - It democratizes hospitality, enabling individuals worldwide to host guests.</a:t>
            </a:r>
          </a:p>
          <a:p>
            <a:r>
              <a:rPr lang="en-US" sz="1400" dirty="0"/>
              <a:t>  - Represents a significant departure from conventional hotel-centric models.</a:t>
            </a:r>
          </a:p>
          <a:p>
            <a:endParaRPr lang="en-US" sz="1400" dirty="0"/>
          </a:p>
          <a:p>
            <a:endParaRPr lang="en-US" sz="1400" dirty="0"/>
          </a:p>
          <a:p>
            <a:r>
              <a:rPr lang="en-US" sz="1400" b="1" dirty="0"/>
              <a:t>Research Objective is to Uncovering Key Factors in Airbnb Pricing</a:t>
            </a:r>
          </a:p>
          <a:p>
            <a:r>
              <a:rPr lang="en-US" sz="1400" dirty="0"/>
              <a:t>  - Focuses on identifying critical determinants shaping Airbnb pricing strategies.</a:t>
            </a:r>
          </a:p>
          <a:p>
            <a:r>
              <a:rPr lang="en-US" sz="1400" dirty="0"/>
              <a:t>  - Aims to elucidate the causal relationships between various elements and listing prices.</a:t>
            </a:r>
          </a:p>
          <a:p>
            <a:endParaRPr lang="en-US" sz="1400" dirty="0"/>
          </a:p>
          <a:p>
            <a:endParaRPr lang="en-US" sz="1400" dirty="0"/>
          </a:p>
          <a:p>
            <a:r>
              <a:rPr lang="en-US" sz="1400" b="1" dirty="0"/>
              <a:t>Data-driven Analysis Using Inside Airbnb</a:t>
            </a:r>
          </a:p>
          <a:p>
            <a:r>
              <a:rPr lang="en-US" sz="1400" dirty="0"/>
              <a:t>  - Draws insights from a vast dataset of over 42,000 listings in New York City.</a:t>
            </a:r>
          </a:p>
          <a:p>
            <a:r>
              <a:rPr lang="en-US" sz="1400" dirty="0"/>
              <a:t>  - Harnesses rich information to inform pricing dynamics and market behavior.</a:t>
            </a:r>
          </a:p>
          <a:p>
            <a:endParaRPr lang="en-US" sz="1400" dirty="0"/>
          </a:p>
          <a:p>
            <a:endParaRPr lang="en-US" sz="1400" dirty="0"/>
          </a:p>
          <a:p>
            <a:r>
              <a:rPr lang="en-US" sz="1400" b="1" dirty="0"/>
              <a:t>Broader Implications for Stakeholders</a:t>
            </a:r>
          </a:p>
          <a:p>
            <a:r>
              <a:rPr lang="en-US" sz="1400" dirty="0"/>
              <a:t>  - Empowers travelers and hosts with data-driven decision-making tools.</a:t>
            </a:r>
          </a:p>
          <a:p>
            <a:r>
              <a:rPr lang="en-US" sz="1400" dirty="0"/>
              <a:t>  - Equips policymakers with insights into the sharing economy's impact on markets.</a:t>
            </a:r>
          </a:p>
          <a:p>
            <a:r>
              <a:rPr lang="en-US" sz="1400" dirty="0"/>
              <a:t>  - Contributes to enhanced consumer protection and fostering fair competition.</a:t>
            </a:r>
          </a:p>
        </p:txBody>
      </p:sp>
    </p:spTree>
    <p:extLst>
      <p:ext uri="{BB962C8B-B14F-4D97-AF65-F5344CB8AC3E}">
        <p14:creationId xmlns:p14="http://schemas.microsoft.com/office/powerpoint/2010/main" val="1826472915"/>
      </p:ext>
    </p:extLst>
  </p:cSld>
  <p:clrMapOvr>
    <a:masterClrMapping/>
  </p:clrMapOvr>
  <mc:AlternateContent xmlns:mc="http://schemas.openxmlformats.org/markup-compatibility/2006" xmlns:p14="http://schemas.microsoft.com/office/powerpoint/2010/main">
    <mc:Choice Requires="p14">
      <p:transition spd="slow" p14:dur="2000" advTm="46133"/>
    </mc:Choice>
    <mc:Fallback xmlns="">
      <p:transition spd="slow" advTm="461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2A541-4DD3-A79B-ACE4-E6E08010954A}"/>
              </a:ext>
            </a:extLst>
          </p:cNvPr>
          <p:cNvSpPr>
            <a:spLocks noGrp="1"/>
          </p:cNvSpPr>
          <p:nvPr>
            <p:ph type="title"/>
          </p:nvPr>
        </p:nvSpPr>
        <p:spPr>
          <a:xfrm>
            <a:off x="1771650" y="457200"/>
            <a:ext cx="3943350" cy="1600200"/>
          </a:xfrm>
        </p:spPr>
        <p:txBody>
          <a:bodyPr vert="horz" lIns="91440" tIns="45720" rIns="91440" bIns="45720" rtlCol="0" anchor="b">
            <a:normAutofit/>
          </a:bodyPr>
          <a:lstStyle/>
          <a:p>
            <a:pPr algn="ctr"/>
            <a:r>
              <a:rPr lang="en-US" kern="1200">
                <a:latin typeface="+mj-lt"/>
                <a:ea typeface="+mj-ea"/>
                <a:cs typeface="+mj-cs"/>
              </a:rPr>
              <a:t>Introduction</a:t>
            </a:r>
            <a:br>
              <a:rPr lang="en-US" kern="1200">
                <a:latin typeface="+mj-lt"/>
                <a:ea typeface="+mj-ea"/>
                <a:cs typeface="+mj-cs"/>
              </a:rPr>
            </a:br>
            <a:endParaRPr lang="en-US" kern="1200">
              <a:latin typeface="+mj-lt"/>
              <a:ea typeface="+mj-ea"/>
              <a:cs typeface="+mj-cs"/>
            </a:endParaRPr>
          </a:p>
        </p:txBody>
      </p:sp>
      <p:sp>
        <p:nvSpPr>
          <p:cNvPr id="12" name="Text Placeholder 3">
            <a:extLst>
              <a:ext uri="{FF2B5EF4-FFF2-40B4-BE49-F238E27FC236}">
                <a16:creationId xmlns:a16="http://schemas.microsoft.com/office/drawing/2014/main" id="{741CA436-2E1E-4DFB-AFFA-FD343AB5FF7E}"/>
              </a:ext>
            </a:extLst>
          </p:cNvPr>
          <p:cNvSpPr>
            <a:spLocks noGrp="1"/>
          </p:cNvSpPr>
          <p:nvPr>
            <p:ph type="body" sz="half" idx="2"/>
          </p:nvPr>
        </p:nvSpPr>
        <p:spPr>
          <a:xfrm>
            <a:off x="1771650" y="2171700"/>
            <a:ext cx="3943350" cy="4229100"/>
          </a:xfrm>
        </p:spPr>
        <p:txBody>
          <a:bodyPr>
            <a:noAutofit/>
          </a:bodyPr>
          <a:lstStyle/>
          <a:p>
            <a:r>
              <a:rPr lang="en-US" sz="1400" dirty="0">
                <a:solidFill>
                  <a:schemeClr val="tx1"/>
                </a:solidFill>
              </a:rPr>
              <a:t>In an ever-evolving aviation industry, characterized by continuous growth in passenger numbers and flight operations, increased investments in airport and aircraft capacity are crucial, yet challenges such as peak hour congestion and environmental impact persist, while the formation of alliances among carriers necessitates stringent oversight from aviation authorities to prevent market power abuses, all within the context of a dataset spanning 1997 to 2000, capturing the dynamics of economic growth and technological advancements alongside challenges leading up to the 2001 recession, offering a unique perspective on airline passenger responses to changing economic conditions.</a:t>
            </a:r>
          </a:p>
        </p:txBody>
      </p:sp>
      <p:graphicFrame>
        <p:nvGraphicFramePr>
          <p:cNvPr id="8" name="TextBox 5">
            <a:extLst>
              <a:ext uri="{FF2B5EF4-FFF2-40B4-BE49-F238E27FC236}">
                <a16:creationId xmlns:a16="http://schemas.microsoft.com/office/drawing/2014/main" id="{43F74814-2DD3-8844-1A20-8163A6AABEA1}"/>
              </a:ext>
            </a:extLst>
          </p:cNvPr>
          <p:cNvGraphicFramePr/>
          <p:nvPr>
            <p:extLst>
              <p:ext uri="{D42A27DB-BD31-4B8C-83A1-F6EECF244321}">
                <p14:modId xmlns:p14="http://schemas.microsoft.com/office/powerpoint/2010/main" val="1556920379"/>
              </p:ext>
            </p:extLst>
          </p:nvPr>
        </p:nvGraphicFramePr>
        <p:xfrm>
          <a:off x="6210300" y="987425"/>
          <a:ext cx="5622035"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768276"/>
      </p:ext>
    </p:extLst>
  </p:cSld>
  <p:clrMapOvr>
    <a:masterClrMapping/>
  </p:clrMapOvr>
  <mc:AlternateContent xmlns:mc="http://schemas.openxmlformats.org/markup-compatibility/2006" xmlns:p14="http://schemas.microsoft.com/office/powerpoint/2010/main">
    <mc:Choice Requires="p14">
      <p:transition spd="slow" p14:dur="2000" advTm="36600"/>
    </mc:Choice>
    <mc:Fallback xmlns="">
      <p:transition spd="slow" advTm="36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30300"/>
            <a:ext cx="11309348" cy="640080"/>
          </a:xfrm>
        </p:spPr>
        <p:txBody>
          <a:bodyPr>
            <a:normAutofit/>
          </a:bodyPr>
          <a:lstStyle/>
          <a:p>
            <a:r>
              <a:rPr lang="en-US"/>
              <a:t>Methodology</a:t>
            </a:r>
          </a:p>
        </p:txBody>
      </p:sp>
      <p:sp>
        <p:nvSpPr>
          <p:cNvPr id="29" name="Content Placeholder 5"/>
          <p:cNvSpPr txBox="1">
            <a:spLocks/>
          </p:cNvSpPr>
          <p:nvPr/>
        </p:nvSpPr>
        <p:spPr>
          <a:xfrm>
            <a:off x="1707418" y="1255487"/>
            <a:ext cx="4677199" cy="619760"/>
          </a:xfrm>
          <a:prstGeom prst="rect">
            <a:avLst/>
          </a:prstGeom>
        </p:spPr>
        <p:txBody>
          <a:bodyPr vert="horz" lIns="91440" tIns="45720" rIns="91440" bIns="45720" rtlCol="0" anchor="t" anchorCtr="0">
            <a:normAutofit fontScale="92500" lnSpcReduction="20000"/>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b="1" dirty="0"/>
              <a:t>Equation: </a:t>
            </a:r>
          </a:p>
          <a:p>
            <a:pPr algn="l">
              <a:lnSpc>
                <a:spcPct val="108000"/>
              </a:lnSpc>
            </a:pPr>
            <a:r>
              <a:rPr lang="en-US" sz="1400" dirty="0" err="1"/>
              <a:t>Listings_Price</a:t>
            </a:r>
            <a:r>
              <a:rPr lang="en-US" sz="1400" dirty="0"/>
              <a:t> = a + b*</a:t>
            </a:r>
            <a:r>
              <a:rPr lang="en-US" sz="1400" dirty="0" err="1"/>
              <a:t>room_type</a:t>
            </a:r>
            <a:r>
              <a:rPr lang="en-US" sz="1400" dirty="0"/>
              <a:t> + c*</a:t>
            </a:r>
            <a:r>
              <a:rPr lang="en-US" sz="1400" dirty="0" err="1"/>
              <a:t>neighbourhood</a:t>
            </a:r>
            <a:r>
              <a:rPr lang="en-US" sz="1400" dirty="0"/>
              <a:t> + d*</a:t>
            </a:r>
            <a:r>
              <a:rPr lang="en-US" sz="1400" dirty="0" err="1"/>
              <a:t>review_scores_rating</a:t>
            </a:r>
            <a:r>
              <a:rPr lang="en-US" sz="1400" dirty="0"/>
              <a:t> +  e*</a:t>
            </a:r>
            <a:r>
              <a:rPr lang="en-US" sz="1400" dirty="0" err="1"/>
              <a:t>host_response_time</a:t>
            </a:r>
            <a:r>
              <a:rPr lang="en-US" sz="1400" dirty="0"/>
              <a:t> + f</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1508923" y="560251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a:solidFill>
                    <a:schemeClr val="bg1"/>
                  </a:solidFill>
                  <a:latin typeface="Segoe UI Semibold" panose="020B0702040204020203" pitchFamily="34" charset="0"/>
                  <a:cs typeface="Segoe UI Semibold" panose="020B0702040204020203" pitchFamily="34" charset="0"/>
                </a:rPr>
                <a:t>1</a:t>
              </a:r>
              <a:endParaRPr lang="en-US" sz="1100" b="1">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1941146" y="5602513"/>
            <a:ext cx="4274510" cy="1238288"/>
          </a:xfrm>
          <a:prstGeom prst="rect">
            <a:avLst/>
          </a:prstGeom>
        </p:spPr>
        <p:txBody>
          <a:bodyPr wrap="square" lIns="91440" tIns="45720" rIns="91440" bIns="45720" anchor="t">
            <a:spAutoFit/>
          </a:bodyPr>
          <a:lstStyle/>
          <a:p>
            <a:pPr marL="0" lvl="1">
              <a:lnSpc>
                <a:spcPct val="108000"/>
              </a:lnSpc>
            </a:pPr>
            <a:r>
              <a:rPr lang="en-US" sz="1400" b="1" dirty="0"/>
              <a:t>Variable Selection: </a:t>
            </a:r>
            <a:r>
              <a:rPr lang="en-US" sz="1400" dirty="0"/>
              <a:t>High correlations among variables like "</a:t>
            </a:r>
            <a:r>
              <a:rPr lang="en-US" sz="1400" dirty="0" err="1"/>
              <a:t>neighbourhood_group</a:t>
            </a:r>
            <a:r>
              <a:rPr lang="en-US" sz="1400" dirty="0"/>
              <a:t>" suggest multicollinearity, complicating regression analysis and potentially leading to imprecise estimates and omitted variable bias.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2276251662"/>
              </p:ext>
            </p:extLst>
          </p:nvPr>
        </p:nvGraphicFramePr>
        <p:xfrm>
          <a:off x="-4348144" y="2486554"/>
          <a:ext cx="138761" cy="142606"/>
        </p:xfrm>
        <a:graphic>
          <a:graphicData uri="http://schemas.openxmlformats.org/drawingml/2006/chart">
            <c:chart xmlns:c="http://schemas.openxmlformats.org/drawingml/2006/chart" xmlns:r="http://schemas.openxmlformats.org/officeDocument/2006/relationships" r:id="rId2"/>
          </a:graphicData>
        </a:graphic>
      </p:graphicFrame>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698528" y="1296086"/>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a:solidFill>
                    <a:schemeClr val="bg1"/>
                  </a:solidFill>
                  <a:latin typeface="Segoe UI Semibold" panose="020B0702040204020203" pitchFamily="34" charset="0"/>
                  <a:cs typeface="Segoe UI Semibold" panose="020B0702040204020203" pitchFamily="34" charset="0"/>
                </a:rPr>
                <a:t>2</a:t>
              </a:r>
              <a:endParaRPr lang="en-US" sz="1100" b="1">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052582" y="1296086"/>
            <a:ext cx="4274510" cy="1470980"/>
          </a:xfrm>
          <a:prstGeom prst="rect">
            <a:avLst/>
          </a:prstGeom>
        </p:spPr>
        <p:txBody>
          <a:bodyPr wrap="square" lIns="91440" tIns="45720" rIns="91440" bIns="45720" anchor="t">
            <a:spAutoFit/>
          </a:bodyPr>
          <a:lstStyle/>
          <a:p>
            <a:pPr marL="0" lvl="1">
              <a:lnSpc>
                <a:spcPct val="108000"/>
              </a:lnSpc>
            </a:pPr>
            <a:r>
              <a:rPr lang="en-US" sz="1400" b="1" dirty="0"/>
              <a:t>Variable Transformation: </a:t>
            </a:r>
            <a:r>
              <a:rPr lang="en-US" sz="1400" dirty="0"/>
              <a:t>Before estimating our model using the chosen regressor and predictors, it's crucial to examine their distributions and address any non-normality. We noted considerable skewness in the Price variable during this process, evident from the histogram.</a:t>
            </a:r>
          </a:p>
        </p:txBody>
      </p:sp>
      <p:pic>
        <p:nvPicPr>
          <p:cNvPr id="2" name="Picture 1" descr="A screenshot of a computer&#10;&#10;Description automatically generated">
            <a:extLst>
              <a:ext uri="{FF2B5EF4-FFF2-40B4-BE49-F238E27FC236}">
                <a16:creationId xmlns:a16="http://schemas.microsoft.com/office/drawing/2014/main" id="{D3E81F49-FF5A-B689-3C4B-4A9B9D288E8F}"/>
              </a:ext>
            </a:extLst>
          </p:cNvPr>
          <p:cNvPicPr>
            <a:picLocks noChangeAspect="1"/>
          </p:cNvPicPr>
          <p:nvPr/>
        </p:nvPicPr>
        <p:blipFill>
          <a:blip r:embed="rId3"/>
          <a:stretch>
            <a:fillRect/>
          </a:stretch>
        </p:blipFill>
        <p:spPr>
          <a:xfrm>
            <a:off x="1875235" y="2265680"/>
            <a:ext cx="4834731" cy="2946400"/>
          </a:xfrm>
          <a:prstGeom prst="rect">
            <a:avLst/>
          </a:prstGeom>
        </p:spPr>
      </p:pic>
      <p:pic>
        <p:nvPicPr>
          <p:cNvPr id="3" name="Picture 2" descr="A graph of a number of blue and gray bars&#10;&#10;Description automatically generated">
            <a:extLst>
              <a:ext uri="{FF2B5EF4-FFF2-40B4-BE49-F238E27FC236}">
                <a16:creationId xmlns:a16="http://schemas.microsoft.com/office/drawing/2014/main" id="{AE8369EB-93BF-DC94-378E-1DF41F80CD7D}"/>
              </a:ext>
            </a:extLst>
          </p:cNvPr>
          <p:cNvPicPr>
            <a:picLocks noChangeAspect="1"/>
          </p:cNvPicPr>
          <p:nvPr/>
        </p:nvPicPr>
        <p:blipFill>
          <a:blip r:embed="rId4"/>
          <a:stretch>
            <a:fillRect/>
          </a:stretch>
        </p:blipFill>
        <p:spPr>
          <a:xfrm>
            <a:off x="6750369" y="2767066"/>
            <a:ext cx="4576723" cy="399641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advTm="44228"/>
    </mc:Choice>
    <mc:Fallback xmlns="">
      <p:transition advTm="442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521208" y="448056"/>
            <a:ext cx="11309348" cy="640080"/>
          </a:xfrm>
        </p:spPr>
        <p:txBody>
          <a:bodyPr>
            <a:normAutofit/>
          </a:bodyPr>
          <a:lstStyle/>
          <a:p>
            <a:r>
              <a:rPr lang="en-US"/>
              <a:t>Methodology</a:t>
            </a:r>
          </a:p>
        </p:txBody>
      </p:sp>
      <p:grpSp>
        <p:nvGrpSpPr>
          <p:cNvPr id="50" name="Group 49" descr="Step number 1"/>
          <p:cNvGrpSpPr/>
          <p:nvPr/>
        </p:nvGrpSpPr>
        <p:grpSpPr bwMode="gray">
          <a:xfrm>
            <a:off x="1826290" y="1385841"/>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a:solidFill>
                    <a:schemeClr val="bg1"/>
                  </a:solidFill>
                  <a:latin typeface="Segoe UI Semibold" panose="020B0702040204020203" pitchFamily="34" charset="0"/>
                  <a:cs typeface="Segoe UI Semibold" panose="020B0702040204020203" pitchFamily="34" charset="0"/>
                </a:rPr>
                <a:t>3</a:t>
              </a:r>
              <a:endParaRPr lang="en-US" sz="1100" b="1">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210716" y="1373480"/>
            <a:ext cx="9629999" cy="9507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400" b="1" dirty="0"/>
              <a:t>Model Selection</a:t>
            </a:r>
          </a:p>
          <a:p>
            <a:pPr marL="0" indent="0">
              <a:lnSpc>
                <a:spcPct val="118000"/>
              </a:lnSpc>
              <a:spcBef>
                <a:spcPts val="0"/>
              </a:spcBef>
              <a:buNone/>
            </a:pPr>
            <a:r>
              <a:rPr lang="en-US" sz="1400" dirty="0"/>
              <a:t>We found that the interaction term </a:t>
            </a:r>
            <a:r>
              <a:rPr lang="en-US" sz="1400" dirty="0" err="1"/>
              <a:t>review_scores_rating</a:t>
            </a:r>
            <a:r>
              <a:rPr lang="en-US" sz="1400" dirty="0"/>
              <a:t> * </a:t>
            </a:r>
            <a:r>
              <a:rPr lang="en-US" sz="1400" dirty="0" err="1"/>
              <a:t>room_typeShared</a:t>
            </a:r>
            <a:r>
              <a:rPr lang="en-US" sz="1400" dirty="0"/>
              <a:t> room wasn't statistically significant. </a:t>
            </a:r>
          </a:p>
          <a:p>
            <a:pPr marL="0" indent="0">
              <a:lnSpc>
                <a:spcPct val="118000"/>
              </a:lnSpc>
              <a:spcBef>
                <a:spcPts val="0"/>
              </a:spcBef>
              <a:buNone/>
            </a:pPr>
            <a:r>
              <a:rPr lang="en-US" sz="1400" dirty="0"/>
              <a:t>We iteratively remove less significant features to enhance the model's predictive power or interpretability.</a:t>
            </a: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a:solidFill>
                <a:schemeClr val="tx1">
                  <a:lumMod val="75000"/>
                  <a:lumOff val="25000"/>
                </a:schemeClr>
              </a:solidFill>
            </a:endParaRPr>
          </a:p>
        </p:txBody>
      </p:sp>
      <p:pic>
        <p:nvPicPr>
          <p:cNvPr id="2" name="Picture 1" descr="A screenshot of a computer program&#10;&#10;Description automatically generated">
            <a:extLst>
              <a:ext uri="{FF2B5EF4-FFF2-40B4-BE49-F238E27FC236}">
                <a16:creationId xmlns:a16="http://schemas.microsoft.com/office/drawing/2014/main" id="{033E6E0D-193D-EFE8-451E-53443ADDC4A9}"/>
              </a:ext>
            </a:extLst>
          </p:cNvPr>
          <p:cNvPicPr>
            <a:picLocks noChangeAspect="1"/>
          </p:cNvPicPr>
          <p:nvPr/>
        </p:nvPicPr>
        <p:blipFill>
          <a:blip r:embed="rId2"/>
          <a:stretch>
            <a:fillRect/>
          </a:stretch>
        </p:blipFill>
        <p:spPr>
          <a:xfrm>
            <a:off x="2209482" y="2479993"/>
            <a:ext cx="4877435" cy="4285615"/>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5F25865F-C8D3-CEA1-D9B8-3B6A6CE79176}"/>
              </a:ext>
            </a:extLst>
          </p:cNvPr>
          <p:cNvPicPr>
            <a:picLocks noChangeAspect="1"/>
          </p:cNvPicPr>
          <p:nvPr/>
        </p:nvPicPr>
        <p:blipFill>
          <a:blip r:embed="rId3"/>
          <a:stretch>
            <a:fillRect/>
          </a:stretch>
        </p:blipFill>
        <p:spPr>
          <a:xfrm>
            <a:off x="7646352" y="2479993"/>
            <a:ext cx="4397375" cy="4285615"/>
          </a:xfrm>
          <a:prstGeom prst="rect">
            <a:avLst/>
          </a:prstGeom>
        </p:spPr>
      </p:pic>
      <p:sp>
        <p:nvSpPr>
          <p:cNvPr id="5" name="Arrow: Right 4">
            <a:extLst>
              <a:ext uri="{FF2B5EF4-FFF2-40B4-BE49-F238E27FC236}">
                <a16:creationId xmlns:a16="http://schemas.microsoft.com/office/drawing/2014/main" id="{2E90C898-DF35-38D7-0BC0-85994AF4CDB5}"/>
              </a:ext>
            </a:extLst>
          </p:cNvPr>
          <p:cNvSpPr/>
          <p:nvPr/>
        </p:nvSpPr>
        <p:spPr>
          <a:xfrm>
            <a:off x="7150099" y="4419600"/>
            <a:ext cx="436880" cy="35560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advTm="36566"/>
    </mc:Choice>
    <mc:Fallback xmlns="">
      <p:transition advTm="365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9942-FD09-BCDA-B840-057862C38B11}"/>
              </a:ext>
            </a:extLst>
          </p:cNvPr>
          <p:cNvSpPr>
            <a:spLocks noGrp="1"/>
          </p:cNvSpPr>
          <p:nvPr>
            <p:ph type="title"/>
          </p:nvPr>
        </p:nvSpPr>
        <p:spPr/>
        <p:txBody>
          <a:bodyPr/>
          <a:lstStyle/>
          <a:p>
            <a:r>
              <a:rPr lang="en-US">
                <a:solidFill>
                  <a:srgbClr val="FFFFFF"/>
                </a:solidFill>
              </a:rPr>
              <a:t>Exploratory Data Analysis</a:t>
            </a:r>
            <a:endParaRPr lang="en-US"/>
          </a:p>
        </p:txBody>
      </p:sp>
      <p:sp>
        <p:nvSpPr>
          <p:cNvPr id="3" name="Content Placeholder 2">
            <a:extLst>
              <a:ext uri="{FF2B5EF4-FFF2-40B4-BE49-F238E27FC236}">
                <a16:creationId xmlns:a16="http://schemas.microsoft.com/office/drawing/2014/main" id="{4D30041F-1670-1DF0-DBAD-582A37780173}"/>
              </a:ext>
            </a:extLst>
          </p:cNvPr>
          <p:cNvSpPr>
            <a:spLocks noGrp="1"/>
          </p:cNvSpPr>
          <p:nvPr>
            <p:ph sz="quarter" idx="13"/>
          </p:nvPr>
        </p:nvSpPr>
        <p:spPr>
          <a:xfrm>
            <a:off x="1681481" y="1536192"/>
            <a:ext cx="4793102" cy="838585"/>
          </a:xfrm>
        </p:spPr>
        <p:txBody>
          <a:bodyPr vert="horz" lIns="91440" tIns="45720" rIns="91440" bIns="45720" rtlCol="0" anchor="t">
            <a:noAutofit/>
          </a:bodyPr>
          <a:lstStyle/>
          <a:p>
            <a:r>
              <a:rPr lang="en-US" sz="1400" b="1" dirty="0">
                <a:solidFill>
                  <a:schemeClr val="tx1"/>
                </a:solidFill>
              </a:rPr>
              <a:t>Distribution of Prices : </a:t>
            </a:r>
            <a:r>
              <a:rPr lang="en-US" sz="1400" dirty="0">
                <a:solidFill>
                  <a:schemeClr val="tx1"/>
                </a:solidFill>
              </a:rPr>
              <a:t>The histogram of listing prices reveals a right-skewed distribution, with the majority below $1000, indicating the rarity of higher-priced listings</a:t>
            </a:r>
            <a:r>
              <a:rPr lang="en-US" sz="1400" dirty="0">
                <a:ea typeface="+mn-lt"/>
                <a:cs typeface="+mn-lt"/>
              </a:rPr>
              <a:t>.</a:t>
            </a:r>
            <a:endParaRPr lang="en-US" sz="1400" dirty="0">
              <a:cs typeface="Segoe UI"/>
            </a:endParaRPr>
          </a:p>
        </p:txBody>
      </p:sp>
      <p:sp>
        <p:nvSpPr>
          <p:cNvPr id="7" name="Content Placeholder 2">
            <a:extLst>
              <a:ext uri="{FF2B5EF4-FFF2-40B4-BE49-F238E27FC236}">
                <a16:creationId xmlns:a16="http://schemas.microsoft.com/office/drawing/2014/main" id="{2AEBB35A-D942-5A03-243B-886D76F4CA13}"/>
              </a:ext>
            </a:extLst>
          </p:cNvPr>
          <p:cNvSpPr txBox="1">
            <a:spLocks/>
          </p:cNvSpPr>
          <p:nvPr/>
        </p:nvSpPr>
        <p:spPr>
          <a:xfrm>
            <a:off x="6901633" y="1222643"/>
            <a:ext cx="4803262" cy="1143385"/>
          </a:xfrm>
          <a:prstGeom prst="rect">
            <a:avLst/>
          </a:prstGeom>
        </p:spPr>
        <p:txBody>
          <a:bodyPr vert="horz" lIns="91440" tIns="45720" rIns="91440" bIns="45720" rtlCol="0" anchor="t">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sz="1400" b="1" dirty="0">
                <a:solidFill>
                  <a:schemeClr val="tx1"/>
                </a:solidFill>
              </a:rPr>
              <a:t>Prices by </a:t>
            </a:r>
            <a:r>
              <a:rPr lang="en-US" sz="1400" b="1" dirty="0" err="1">
                <a:solidFill>
                  <a:schemeClr val="tx1"/>
                </a:solidFill>
              </a:rPr>
              <a:t>Neighbourhood</a:t>
            </a:r>
            <a:r>
              <a:rPr lang="en-US" sz="1400" b="1" dirty="0">
                <a:solidFill>
                  <a:schemeClr val="tx1"/>
                </a:solidFill>
              </a:rPr>
              <a:t>: </a:t>
            </a:r>
            <a:r>
              <a:rPr lang="en-US" sz="1400" dirty="0">
                <a:solidFill>
                  <a:schemeClr val="tx1"/>
                </a:solidFill>
              </a:rPr>
              <a:t>Neighborhood-based boxplots show diverse median prices, with some areas commanding higher rates, possibly due to popularity or centrality; a logarithmic scale aids in visualizing data distribution and outliers.</a:t>
            </a:r>
          </a:p>
        </p:txBody>
      </p:sp>
      <p:grpSp>
        <p:nvGrpSpPr>
          <p:cNvPr id="14" name="Group 13" descr="Step number 1">
            <a:extLst>
              <a:ext uri="{FF2B5EF4-FFF2-40B4-BE49-F238E27FC236}">
                <a16:creationId xmlns:a16="http://schemas.microsoft.com/office/drawing/2014/main" id="{FA4DDA4F-F08D-3F4B-50CB-79E2B3690E75}"/>
              </a:ext>
            </a:extLst>
          </p:cNvPr>
          <p:cNvGrpSpPr/>
          <p:nvPr/>
        </p:nvGrpSpPr>
        <p:grpSpPr bwMode="gray">
          <a:xfrm>
            <a:off x="1775490" y="1233441"/>
            <a:ext cx="380382" cy="296049"/>
            <a:chOff x="6741828" y="1435344"/>
            <a:chExt cx="380382" cy="296049"/>
          </a:xfrm>
        </p:grpSpPr>
        <p:sp>
          <p:nvSpPr>
            <p:cNvPr id="12" name="Rectangle 11" descr="Step number 1">
              <a:extLst>
                <a:ext uri="{FF2B5EF4-FFF2-40B4-BE49-F238E27FC236}">
                  <a16:creationId xmlns:a16="http://schemas.microsoft.com/office/drawing/2014/main" id="{0C2657A8-78F5-1EFA-C0E3-2C996A2A91E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Small square with numeral 1 inside">
              <a:extLst>
                <a:ext uri="{FF2B5EF4-FFF2-40B4-BE49-F238E27FC236}">
                  <a16:creationId xmlns:a16="http://schemas.microsoft.com/office/drawing/2014/main" id="{03F6FC17-E6DB-FB98-949C-00472575C42F}"/>
                </a:ext>
              </a:extLst>
            </p:cNvPr>
            <p:cNvSpPr txBox="1"/>
            <p:nvPr/>
          </p:nvSpPr>
          <p:spPr bwMode="gray">
            <a:xfrm>
              <a:off x="6741828" y="1435344"/>
              <a:ext cx="380382" cy="276999"/>
            </a:xfrm>
            <a:prstGeom prst="rect">
              <a:avLst/>
            </a:prstGeom>
            <a:noFill/>
          </p:spPr>
          <p:txBody>
            <a:bodyPr wrap="square" lIns="91440" tIns="45720" rIns="91440" bIns="45720" rtlCol="0" anchor="t">
              <a:spAutoFit/>
            </a:bodyPr>
            <a:lstStyle/>
            <a:p>
              <a:pPr algn="ctr"/>
              <a:r>
                <a:rPr lang="en-US" sz="1200" b="1">
                  <a:solidFill>
                    <a:schemeClr val="bg1"/>
                  </a:solidFill>
                  <a:latin typeface="Segoe UI Semibold" panose="020B0702040204020203" pitchFamily="34" charset="0"/>
                  <a:cs typeface="Segoe UI Semibold" panose="020B0702040204020203" pitchFamily="34" charset="0"/>
                </a:rPr>
                <a:t>1</a:t>
              </a:r>
            </a:p>
          </p:txBody>
        </p:sp>
      </p:grpSp>
      <p:grpSp>
        <p:nvGrpSpPr>
          <p:cNvPr id="22" name="Group 21" descr="Step number 1">
            <a:extLst>
              <a:ext uri="{FF2B5EF4-FFF2-40B4-BE49-F238E27FC236}">
                <a16:creationId xmlns:a16="http://schemas.microsoft.com/office/drawing/2014/main" id="{06D21F08-E03F-0493-E488-6311B5D3E56D}"/>
              </a:ext>
            </a:extLst>
          </p:cNvPr>
          <p:cNvGrpSpPr/>
          <p:nvPr/>
        </p:nvGrpSpPr>
        <p:grpSpPr bwMode="gray">
          <a:xfrm>
            <a:off x="6469410" y="1233441"/>
            <a:ext cx="380382" cy="296049"/>
            <a:chOff x="6741828" y="1435344"/>
            <a:chExt cx="380382" cy="296049"/>
          </a:xfrm>
        </p:grpSpPr>
        <p:sp>
          <p:nvSpPr>
            <p:cNvPr id="20" name="Rectangle 19" descr="Step number 1">
              <a:extLst>
                <a:ext uri="{FF2B5EF4-FFF2-40B4-BE49-F238E27FC236}">
                  <a16:creationId xmlns:a16="http://schemas.microsoft.com/office/drawing/2014/main" id="{E0F0344D-3455-7B5F-A1AF-8879BF23AD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Small square with numeral 1 inside">
              <a:extLst>
                <a:ext uri="{FF2B5EF4-FFF2-40B4-BE49-F238E27FC236}">
                  <a16:creationId xmlns:a16="http://schemas.microsoft.com/office/drawing/2014/main" id="{D9A1572B-73BA-D1ED-F6F2-C2ADFA098204}"/>
                </a:ext>
              </a:extLst>
            </p:cNvPr>
            <p:cNvSpPr txBox="1"/>
            <p:nvPr/>
          </p:nvSpPr>
          <p:spPr bwMode="gray">
            <a:xfrm>
              <a:off x="6741828" y="1435344"/>
              <a:ext cx="380382" cy="276999"/>
            </a:xfrm>
            <a:prstGeom prst="rect">
              <a:avLst/>
            </a:prstGeom>
            <a:noFill/>
          </p:spPr>
          <p:txBody>
            <a:bodyPr wrap="square" lIns="91440" tIns="45720" rIns="91440" bIns="45720" rtlCol="0" anchor="t">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dirty="0"/>
            </a:p>
          </p:txBody>
        </p:sp>
      </p:grpSp>
      <p:pic>
        <p:nvPicPr>
          <p:cNvPr id="27" name="Picture 26" descr="A graph with a line going up&#10;&#10;Description automatically generated">
            <a:extLst>
              <a:ext uri="{FF2B5EF4-FFF2-40B4-BE49-F238E27FC236}">
                <a16:creationId xmlns:a16="http://schemas.microsoft.com/office/drawing/2014/main" id="{34B18C88-3384-F05F-A201-770782C37733}"/>
              </a:ext>
            </a:extLst>
          </p:cNvPr>
          <p:cNvPicPr>
            <a:picLocks noChangeAspect="1"/>
          </p:cNvPicPr>
          <p:nvPr/>
        </p:nvPicPr>
        <p:blipFill>
          <a:blip r:embed="rId2"/>
          <a:stretch>
            <a:fillRect/>
          </a:stretch>
        </p:blipFill>
        <p:spPr>
          <a:xfrm>
            <a:off x="1684655" y="2378075"/>
            <a:ext cx="4921250" cy="4072890"/>
          </a:xfrm>
          <a:prstGeom prst="rect">
            <a:avLst/>
          </a:prstGeom>
        </p:spPr>
      </p:pic>
      <p:pic>
        <p:nvPicPr>
          <p:cNvPr id="28" name="Picture 27" descr="A chart of different colored boxes&#10;&#10;Description automatically generated">
            <a:extLst>
              <a:ext uri="{FF2B5EF4-FFF2-40B4-BE49-F238E27FC236}">
                <a16:creationId xmlns:a16="http://schemas.microsoft.com/office/drawing/2014/main" id="{AAB164EF-61D7-91C6-C66B-4F3E1978AE67}"/>
              </a:ext>
            </a:extLst>
          </p:cNvPr>
          <p:cNvPicPr>
            <a:picLocks noChangeAspect="1"/>
          </p:cNvPicPr>
          <p:nvPr/>
        </p:nvPicPr>
        <p:blipFill>
          <a:blip r:embed="rId3"/>
          <a:stretch>
            <a:fillRect/>
          </a:stretch>
        </p:blipFill>
        <p:spPr>
          <a:xfrm>
            <a:off x="6901633" y="2502616"/>
            <a:ext cx="4914109" cy="4107600"/>
          </a:xfrm>
          <a:prstGeom prst="rect">
            <a:avLst/>
          </a:prstGeom>
        </p:spPr>
      </p:pic>
    </p:spTree>
    <p:extLst>
      <p:ext uri="{BB962C8B-B14F-4D97-AF65-F5344CB8AC3E}">
        <p14:creationId xmlns:p14="http://schemas.microsoft.com/office/powerpoint/2010/main" val="2132952029"/>
      </p:ext>
    </p:extLst>
  </p:cSld>
  <p:clrMapOvr>
    <a:masterClrMapping/>
  </p:clrMapOvr>
  <mc:AlternateContent xmlns:mc="http://schemas.openxmlformats.org/markup-compatibility/2006" xmlns:p14="http://schemas.microsoft.com/office/powerpoint/2010/main">
    <mc:Choice Requires="p14">
      <p:transition spd="slow" p14:dur="2000" advTm="38366"/>
    </mc:Choice>
    <mc:Fallback xmlns="">
      <p:transition spd="slow" advTm="383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9942-FD09-BCDA-B840-057862C38B11}"/>
              </a:ext>
            </a:extLst>
          </p:cNvPr>
          <p:cNvSpPr>
            <a:spLocks noGrp="1"/>
          </p:cNvSpPr>
          <p:nvPr>
            <p:ph type="title"/>
          </p:nvPr>
        </p:nvSpPr>
        <p:spPr/>
        <p:txBody>
          <a:bodyPr/>
          <a:lstStyle/>
          <a:p>
            <a:r>
              <a:rPr lang="en-US">
                <a:solidFill>
                  <a:srgbClr val="FFFFFF"/>
                </a:solidFill>
              </a:rPr>
              <a:t>Exploratory Data Analysis</a:t>
            </a:r>
            <a:endParaRPr lang="en-US"/>
          </a:p>
        </p:txBody>
      </p:sp>
      <p:sp>
        <p:nvSpPr>
          <p:cNvPr id="3" name="Content Placeholder 2">
            <a:extLst>
              <a:ext uri="{FF2B5EF4-FFF2-40B4-BE49-F238E27FC236}">
                <a16:creationId xmlns:a16="http://schemas.microsoft.com/office/drawing/2014/main" id="{4D30041F-1670-1DF0-DBAD-582A37780173}"/>
              </a:ext>
            </a:extLst>
          </p:cNvPr>
          <p:cNvSpPr>
            <a:spLocks noGrp="1"/>
          </p:cNvSpPr>
          <p:nvPr>
            <p:ph sz="quarter" idx="13"/>
          </p:nvPr>
        </p:nvSpPr>
        <p:spPr>
          <a:xfrm>
            <a:off x="1681481" y="1536192"/>
            <a:ext cx="4793102" cy="838585"/>
          </a:xfrm>
        </p:spPr>
        <p:txBody>
          <a:bodyPr vert="horz" lIns="91440" tIns="45720" rIns="91440" bIns="45720" rtlCol="0" anchor="t">
            <a:noAutofit/>
          </a:bodyPr>
          <a:lstStyle/>
          <a:p>
            <a:r>
              <a:rPr lang="en-US" sz="1400" b="1" dirty="0">
                <a:solidFill>
                  <a:schemeClr val="tx1"/>
                </a:solidFill>
              </a:rPr>
              <a:t>Prices by Host Response Time: </a:t>
            </a:r>
            <a:r>
              <a:rPr lang="en-US" sz="1400" dirty="0">
                <a:solidFill>
                  <a:schemeClr val="tx1"/>
                </a:solidFill>
              </a:rPr>
              <a:t>Faster host response times may correlate with higher prices, indicating the value placed on responsiveness and its potential impact on pricing.</a:t>
            </a:r>
          </a:p>
        </p:txBody>
      </p:sp>
      <p:sp>
        <p:nvSpPr>
          <p:cNvPr id="7" name="Content Placeholder 2">
            <a:extLst>
              <a:ext uri="{FF2B5EF4-FFF2-40B4-BE49-F238E27FC236}">
                <a16:creationId xmlns:a16="http://schemas.microsoft.com/office/drawing/2014/main" id="{2AEBB35A-D942-5A03-243B-886D76F4CA13}"/>
              </a:ext>
            </a:extLst>
          </p:cNvPr>
          <p:cNvSpPr txBox="1">
            <a:spLocks/>
          </p:cNvSpPr>
          <p:nvPr/>
        </p:nvSpPr>
        <p:spPr>
          <a:xfrm>
            <a:off x="7035521" y="1510440"/>
            <a:ext cx="4793102" cy="838585"/>
          </a:xfrm>
          <a:prstGeom prst="rect">
            <a:avLst/>
          </a:prstGeom>
        </p:spPr>
        <p:txBody>
          <a:bodyPr vert="horz" lIns="91440" tIns="45720" rIns="91440" bIns="45720" rtlCol="0" anchor="t">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sz="1400" b="1" dirty="0">
                <a:solidFill>
                  <a:schemeClr val="tx1"/>
                </a:solidFill>
              </a:rPr>
              <a:t>Prices vs. Review Scores Rating: </a:t>
            </a:r>
            <a:r>
              <a:rPr lang="en-US" sz="1400" dirty="0">
                <a:solidFill>
                  <a:schemeClr val="tx1"/>
                </a:solidFill>
              </a:rPr>
              <a:t>The scatter plot of prices versus review scores indicates no strong correlation, suggesting that higher prices don't necessarily mean higher ratings.</a:t>
            </a:r>
          </a:p>
        </p:txBody>
      </p:sp>
      <p:pic>
        <p:nvPicPr>
          <p:cNvPr id="9" name="Picture 8" descr="A graph of different colored boxes&#10;&#10;Description automatically generated">
            <a:extLst>
              <a:ext uri="{FF2B5EF4-FFF2-40B4-BE49-F238E27FC236}">
                <a16:creationId xmlns:a16="http://schemas.microsoft.com/office/drawing/2014/main" id="{D1FD01C4-6390-90BF-407C-FEB8A2B9E587}"/>
              </a:ext>
            </a:extLst>
          </p:cNvPr>
          <p:cNvPicPr>
            <a:picLocks noChangeAspect="1"/>
          </p:cNvPicPr>
          <p:nvPr/>
        </p:nvPicPr>
        <p:blipFill rotWithShape="1">
          <a:blip r:embed="rId2"/>
          <a:srcRect l="1986" t="272" r="204" b="-272"/>
          <a:stretch/>
        </p:blipFill>
        <p:spPr>
          <a:xfrm>
            <a:off x="1821816" y="3134360"/>
            <a:ext cx="4878103" cy="3728724"/>
          </a:xfrm>
          <a:prstGeom prst="rect">
            <a:avLst/>
          </a:prstGeom>
        </p:spPr>
      </p:pic>
      <p:pic>
        <p:nvPicPr>
          <p:cNvPr id="10" name="Picture 9" descr="A graph with blue and white lines&#10;&#10;Description automatically generated">
            <a:extLst>
              <a:ext uri="{FF2B5EF4-FFF2-40B4-BE49-F238E27FC236}">
                <a16:creationId xmlns:a16="http://schemas.microsoft.com/office/drawing/2014/main" id="{5B5A310C-8C13-DCBE-F622-D1BDFDAD1BB6}"/>
              </a:ext>
            </a:extLst>
          </p:cNvPr>
          <p:cNvPicPr>
            <a:picLocks noChangeAspect="1"/>
          </p:cNvPicPr>
          <p:nvPr/>
        </p:nvPicPr>
        <p:blipFill>
          <a:blip r:embed="rId3"/>
          <a:stretch>
            <a:fillRect/>
          </a:stretch>
        </p:blipFill>
        <p:spPr>
          <a:xfrm>
            <a:off x="7217410" y="2943225"/>
            <a:ext cx="4777740" cy="3511550"/>
          </a:xfrm>
          <a:prstGeom prst="rect">
            <a:avLst/>
          </a:prstGeom>
        </p:spPr>
      </p:pic>
      <p:grpSp>
        <p:nvGrpSpPr>
          <p:cNvPr id="14" name="Group 13" descr="Step number 1">
            <a:extLst>
              <a:ext uri="{FF2B5EF4-FFF2-40B4-BE49-F238E27FC236}">
                <a16:creationId xmlns:a16="http://schemas.microsoft.com/office/drawing/2014/main" id="{FA4DDA4F-F08D-3F4B-50CB-79E2B3690E75}"/>
              </a:ext>
            </a:extLst>
          </p:cNvPr>
          <p:cNvGrpSpPr/>
          <p:nvPr/>
        </p:nvGrpSpPr>
        <p:grpSpPr bwMode="gray">
          <a:xfrm>
            <a:off x="1450370" y="1233441"/>
            <a:ext cx="380382" cy="296049"/>
            <a:chOff x="6741828" y="1435344"/>
            <a:chExt cx="380382" cy="296049"/>
          </a:xfrm>
        </p:grpSpPr>
        <p:sp>
          <p:nvSpPr>
            <p:cNvPr id="12" name="Rectangle 11" descr="Step number 1">
              <a:extLst>
                <a:ext uri="{FF2B5EF4-FFF2-40B4-BE49-F238E27FC236}">
                  <a16:creationId xmlns:a16="http://schemas.microsoft.com/office/drawing/2014/main" id="{0C2657A8-78F5-1EFA-C0E3-2C996A2A91E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Small square with numeral 1 inside">
              <a:extLst>
                <a:ext uri="{FF2B5EF4-FFF2-40B4-BE49-F238E27FC236}">
                  <a16:creationId xmlns:a16="http://schemas.microsoft.com/office/drawing/2014/main" id="{03F6FC17-E6DB-FB98-949C-00472575C42F}"/>
                </a:ext>
              </a:extLst>
            </p:cNvPr>
            <p:cNvSpPr txBox="1"/>
            <p:nvPr/>
          </p:nvSpPr>
          <p:spPr bwMode="gray">
            <a:xfrm>
              <a:off x="6741828" y="1435344"/>
              <a:ext cx="380382" cy="276999"/>
            </a:xfrm>
            <a:prstGeom prst="rect">
              <a:avLst/>
            </a:prstGeom>
            <a:noFill/>
          </p:spPr>
          <p:txBody>
            <a:bodyPr wrap="square" lIns="91440" tIns="45720" rIns="91440" bIns="45720" rtlCol="0" anchor="t">
              <a:spAutoFit/>
            </a:bodyPr>
            <a:lstStyle/>
            <a:p>
              <a:pPr algn="ctr"/>
              <a:r>
                <a:rPr lang="en-US" sz="1200" b="1">
                  <a:solidFill>
                    <a:schemeClr val="bg1"/>
                  </a:solidFill>
                  <a:latin typeface="Segoe UI Semibold" panose="020B0702040204020203" pitchFamily="34" charset="0"/>
                  <a:cs typeface="Segoe UI Semibold" panose="020B0702040204020203" pitchFamily="34" charset="0"/>
                </a:rPr>
                <a:t>3</a:t>
              </a:r>
            </a:p>
          </p:txBody>
        </p:sp>
      </p:grpSp>
      <p:grpSp>
        <p:nvGrpSpPr>
          <p:cNvPr id="22" name="Group 21" descr="Step number 1">
            <a:extLst>
              <a:ext uri="{FF2B5EF4-FFF2-40B4-BE49-F238E27FC236}">
                <a16:creationId xmlns:a16="http://schemas.microsoft.com/office/drawing/2014/main" id="{06D21F08-E03F-0493-E488-6311B5D3E56D}"/>
              </a:ext>
            </a:extLst>
          </p:cNvPr>
          <p:cNvGrpSpPr/>
          <p:nvPr/>
        </p:nvGrpSpPr>
        <p:grpSpPr bwMode="gray">
          <a:xfrm>
            <a:off x="6469410" y="1233441"/>
            <a:ext cx="380382" cy="296049"/>
            <a:chOff x="6741828" y="1435344"/>
            <a:chExt cx="380382" cy="296049"/>
          </a:xfrm>
        </p:grpSpPr>
        <p:sp>
          <p:nvSpPr>
            <p:cNvPr id="20" name="Rectangle 19" descr="Step number 1">
              <a:extLst>
                <a:ext uri="{FF2B5EF4-FFF2-40B4-BE49-F238E27FC236}">
                  <a16:creationId xmlns:a16="http://schemas.microsoft.com/office/drawing/2014/main" id="{E0F0344D-3455-7B5F-A1AF-8879BF23AD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Small square with numeral 1 inside">
              <a:extLst>
                <a:ext uri="{FF2B5EF4-FFF2-40B4-BE49-F238E27FC236}">
                  <a16:creationId xmlns:a16="http://schemas.microsoft.com/office/drawing/2014/main" id="{D9A1572B-73BA-D1ED-F6F2-C2ADFA098204}"/>
                </a:ext>
              </a:extLst>
            </p:cNvPr>
            <p:cNvSpPr txBox="1"/>
            <p:nvPr/>
          </p:nvSpPr>
          <p:spPr bwMode="gray">
            <a:xfrm>
              <a:off x="6741828" y="1435344"/>
              <a:ext cx="380382" cy="276999"/>
            </a:xfrm>
            <a:prstGeom prst="rect">
              <a:avLst/>
            </a:prstGeom>
            <a:noFill/>
          </p:spPr>
          <p:txBody>
            <a:bodyPr wrap="square" lIns="91440" tIns="45720" rIns="91440" bIns="45720" rtlCol="0" anchor="t">
              <a:spAutoFit/>
            </a:bodyPr>
            <a:lstStyle/>
            <a:p>
              <a:pPr algn="ctr"/>
              <a:r>
                <a:rPr lang="en-US" sz="1200" b="1">
                  <a:solidFill>
                    <a:schemeClr val="bg1"/>
                  </a:solidFill>
                  <a:latin typeface="Segoe UI Semibold"/>
                  <a:cs typeface="Segoe UI Semibold"/>
                </a:rPr>
                <a:t>4</a:t>
              </a:r>
            </a:p>
          </p:txBody>
        </p:sp>
      </p:grpSp>
    </p:spTree>
    <p:extLst>
      <p:ext uri="{BB962C8B-B14F-4D97-AF65-F5344CB8AC3E}">
        <p14:creationId xmlns:p14="http://schemas.microsoft.com/office/powerpoint/2010/main" val="879895108"/>
      </p:ext>
    </p:extLst>
  </p:cSld>
  <p:clrMapOvr>
    <a:masterClrMapping/>
  </p:clrMapOvr>
  <mc:AlternateContent xmlns:mc="http://schemas.openxmlformats.org/markup-compatibility/2006" xmlns:p14="http://schemas.microsoft.com/office/powerpoint/2010/main">
    <mc:Choice Requires="p14">
      <p:transition spd="slow" p14:dur="2000" advTm="35566"/>
    </mc:Choice>
    <mc:Fallback xmlns="">
      <p:transition spd="slow" advTm="355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a:t>Results</a:t>
            </a:r>
          </a:p>
        </p:txBody>
      </p:sp>
      <p:sp>
        <p:nvSpPr>
          <p:cNvPr id="35" name="Text Placeholder 3"/>
          <p:cNvSpPr txBox="1">
            <a:spLocks/>
          </p:cNvSpPr>
          <p:nvPr/>
        </p:nvSpPr>
        <p:spPr>
          <a:xfrm>
            <a:off x="1758696" y="1222248"/>
            <a:ext cx="10067544" cy="540642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1</a:t>
            </a:r>
            <a:r>
              <a:rPr lang="en-US" sz="1600" b="1" dirty="0">
                <a:solidFill>
                  <a:schemeClr val="tx1">
                    <a:lumMod val="75000"/>
                    <a:lumOff val="25000"/>
                  </a:schemeClr>
                </a:solidFill>
                <a:ea typeface="+mn-lt"/>
                <a:cs typeface="+mn-lt"/>
              </a:rPr>
              <a:t>. </a:t>
            </a:r>
            <a:r>
              <a:rPr lang="en-US" sz="1400" b="1" dirty="0"/>
              <a:t>Positive Correlation with Review Scores</a:t>
            </a:r>
          </a:p>
          <a:p>
            <a:pPr>
              <a:buFont typeface="Arial" panose="020B0604020202020204" pitchFamily="34" charset="0"/>
              <a:buChar char="•"/>
            </a:pPr>
            <a:r>
              <a:rPr lang="en-US" sz="1400" dirty="0"/>
              <a:t>  Properties with higher review scores tend to have higher prices.</a:t>
            </a:r>
          </a:p>
          <a:p>
            <a:pPr>
              <a:buFont typeface="Arial" panose="020B0604020202020204" pitchFamily="34" charset="0"/>
              <a:buChar char="•"/>
            </a:pPr>
            <a:r>
              <a:rPr lang="en-US" sz="1400" dirty="0"/>
              <a:t>  Coefficient: 0.14534, p-value &lt; 2e-16</a:t>
            </a:r>
          </a:p>
          <a:p>
            <a:r>
              <a:rPr lang="en-US" sz="1400" dirty="0"/>
              <a:t>   </a:t>
            </a:r>
          </a:p>
          <a:p>
            <a:r>
              <a:rPr lang="en-US" sz="1400" b="1" dirty="0"/>
              <a:t>2. Impact of Host Response Time</a:t>
            </a:r>
          </a:p>
          <a:p>
            <a:pPr>
              <a:buFont typeface="Arial" panose="020B0604020202020204" pitchFamily="34" charset="0"/>
              <a:buChar char="•"/>
            </a:pPr>
            <a:r>
              <a:rPr lang="en-US" sz="1400" dirty="0"/>
              <a:t>  Listings with faster host response times exhibit lower prices.</a:t>
            </a:r>
          </a:p>
          <a:p>
            <a:pPr>
              <a:buFont typeface="Arial" panose="020B0604020202020204" pitchFamily="34" charset="0"/>
              <a:buChar char="•"/>
            </a:pPr>
            <a:r>
              <a:rPr lang="en-US" sz="1400" dirty="0"/>
              <a:t>  Coefficient: -0.21245, p-value &lt; 2e-16</a:t>
            </a:r>
          </a:p>
          <a:p>
            <a:r>
              <a:rPr lang="en-US" sz="1400" dirty="0"/>
              <a:t>  </a:t>
            </a:r>
          </a:p>
          <a:p>
            <a:r>
              <a:rPr lang="en-US" sz="1400" b="1" dirty="0"/>
              <a:t>3. Neighborhood Influence</a:t>
            </a:r>
          </a:p>
          <a:p>
            <a:pPr>
              <a:buFont typeface="Arial" panose="020B0604020202020204" pitchFamily="34" charset="0"/>
              <a:buChar char="•"/>
            </a:pPr>
            <a:r>
              <a:rPr lang="en-US" sz="1400" dirty="0"/>
              <a:t>  Neighborhoods like Manhattan, Brooklyn, and Queens command higher prices.</a:t>
            </a:r>
          </a:p>
          <a:p>
            <a:pPr>
              <a:buFont typeface="Arial" panose="020B0604020202020204" pitchFamily="34" charset="0"/>
              <a:buChar char="•"/>
            </a:pPr>
            <a:r>
              <a:rPr lang="en-US" sz="1400" dirty="0"/>
              <a:t>  Coefficients: Manhattan (0.59815), Brooklyn (0.49249), Queens (0.49508); all with p-values &lt; 2e-16</a:t>
            </a:r>
          </a:p>
          <a:p>
            <a:r>
              <a:rPr lang="en-US" sz="1400" dirty="0"/>
              <a:t>  </a:t>
            </a:r>
          </a:p>
          <a:p>
            <a:r>
              <a:rPr lang="en-US" sz="1400" b="1" dirty="0"/>
              <a:t>4</a:t>
            </a:r>
            <a:r>
              <a:rPr lang="en-US" sz="1400" dirty="0"/>
              <a:t>. </a:t>
            </a:r>
            <a:r>
              <a:rPr lang="en-US" sz="1400" b="1" dirty="0"/>
              <a:t>Room Type Differentiation</a:t>
            </a:r>
          </a:p>
          <a:p>
            <a:pPr>
              <a:buFont typeface="Arial" panose="020B0604020202020204" pitchFamily="34" charset="0"/>
              <a:buChar char="•"/>
            </a:pPr>
            <a:r>
              <a:rPr lang="en-US" sz="1400" dirty="0"/>
              <a:t>  Private rooms are associated with higher prices.</a:t>
            </a:r>
          </a:p>
          <a:p>
            <a:pPr>
              <a:buFont typeface="Arial" panose="020B0604020202020204" pitchFamily="34" charset="0"/>
              <a:buChar char="•"/>
            </a:pPr>
            <a:r>
              <a:rPr lang="en-US" sz="1400" dirty="0"/>
              <a:t>  Shared rooms tend to have lower prices.</a:t>
            </a:r>
          </a:p>
          <a:p>
            <a:pPr>
              <a:buFont typeface="Arial" panose="020B0604020202020204" pitchFamily="34" charset="0"/>
              <a:buChar char="•"/>
            </a:pPr>
            <a:r>
              <a:rPr lang="en-US" sz="1400" dirty="0"/>
              <a:t>  Private room Coefficient: 1.20879, Shared room Coefficient: -1.63241; both with p-values &lt; 2e-16</a:t>
            </a:r>
          </a:p>
          <a:p>
            <a:endParaRPr lang="en-US" sz="1400" dirty="0"/>
          </a:p>
          <a:p>
            <a:r>
              <a:rPr lang="en-US" sz="1400" b="1" dirty="0"/>
              <a:t>5. Model Improvement.</a:t>
            </a:r>
            <a:br>
              <a:rPr lang="en-US" sz="1400" dirty="0"/>
            </a:br>
            <a:r>
              <a:rPr lang="en-US" sz="1400" dirty="0"/>
              <a:t> Our final model, which included host response times, room types, and neighborhood groups, achieved an adjusted R-squared of 0.3993. This model not only confirmed the importance of geographical location but also highlighted the significant roles of host responsiveness and room types in determining prices. The model’s F-statistic was highly significant, indicating a robust fit.</a:t>
            </a:r>
            <a:br>
              <a:rPr lang="en-US" sz="1400" dirty="0"/>
            </a:br>
            <a:endParaRPr lang="en-US" sz="1400" dirty="0"/>
          </a:p>
        </p:txBody>
      </p:sp>
    </p:spTree>
    <p:extLst>
      <p:ext uri="{BB962C8B-B14F-4D97-AF65-F5344CB8AC3E}">
        <p14:creationId xmlns:p14="http://schemas.microsoft.com/office/powerpoint/2010/main" val="495610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6889"/>
    </mc:Choice>
    <mc:Fallback xmlns="">
      <p:transition spd="slow" advTm="66889"/>
    </mc:Fallback>
  </mc:AlternateContent>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themeOverride>
</file>

<file path=ppt/theme/themeOverride2.xml><?xml version="1.0" encoding="utf-8"?>
<a:themeOverride xmlns:a="http://schemas.openxmlformats.org/drawingml/2006/main">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ffdc309-2da1-43c6-9e78-da0c37e3e0b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4D40F47635D14D92DE45F3A4338DFC" ma:contentTypeVersion="14" ma:contentTypeDescription="Create a new document." ma:contentTypeScope="" ma:versionID="1aeaecf1230fd44e4495e034ed923faf">
  <xsd:schema xmlns:xsd="http://www.w3.org/2001/XMLSchema" xmlns:xs="http://www.w3.org/2001/XMLSchema" xmlns:p="http://schemas.microsoft.com/office/2006/metadata/properties" xmlns:ns3="effdc309-2da1-43c6-9e78-da0c37e3e0b0" xmlns:ns4="562fec85-f764-44df-b988-d2af79c378ae" targetNamespace="http://schemas.microsoft.com/office/2006/metadata/properties" ma:root="true" ma:fieldsID="fa27b9a4cb935bd1f632dfe7fa658707" ns3:_="" ns4:_="">
    <xsd:import namespace="effdc309-2da1-43c6-9e78-da0c37e3e0b0"/>
    <xsd:import namespace="562fec85-f764-44df-b988-d2af79c378ae"/>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Tags" minOccurs="0"/>
                <xsd:element ref="ns3:MediaLengthInSecond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dc309-2da1-43c6-9e78-da0c37e3e0b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2fec85-f764-44df-b988-d2af79c378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9FA89-8F23-475D-940E-636459A4871B}">
  <ds:schemaRefs>
    <ds:schemaRef ds:uri="http://schemas.microsoft.com/sharepoint/v3/contenttype/forms"/>
  </ds:schemaRefs>
</ds:datastoreItem>
</file>

<file path=customXml/itemProps2.xml><?xml version="1.0" encoding="utf-8"?>
<ds:datastoreItem xmlns:ds="http://schemas.openxmlformats.org/officeDocument/2006/customXml" ds:itemID="{02870E1E-92F3-4060-9B12-7C20CEFFA67C}">
  <ds:schemaRef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562fec85-f764-44df-b988-d2af79c378ae"/>
    <ds:schemaRef ds:uri="effdc309-2da1-43c6-9e78-da0c37e3e0b0"/>
    <ds:schemaRef ds:uri="http://schemas.microsoft.com/office/2006/metadata/properties"/>
  </ds:schemaRefs>
</ds:datastoreItem>
</file>

<file path=customXml/itemProps3.xml><?xml version="1.0" encoding="utf-8"?>
<ds:datastoreItem xmlns:ds="http://schemas.openxmlformats.org/officeDocument/2006/customXml" ds:itemID="{9D7174C7-2CCB-4CE8-A895-10E995F42269}">
  <ds:schemaRefs>
    <ds:schemaRef ds:uri="562fec85-f764-44df-b988-d2af79c378ae"/>
    <ds:schemaRef ds:uri="effdc309-2da1-43c6-9e78-da0c37e3e0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254</TotalTime>
  <Words>1049</Words>
  <Application>Microsoft Macintosh PowerPoint</Application>
  <PresentationFormat>Widescreen</PresentationFormat>
  <Paragraphs>88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Segoe UI</vt:lpstr>
      <vt:lpstr>Segoe UI Semibold</vt:lpstr>
      <vt:lpstr>Making Templates Accessible</vt:lpstr>
      <vt:lpstr>NYC Airbnb Pricing Analysis Team 6 Bhasin, Mahima Mantena, Manohar Murthy Raju Mungi, Swapnil Nanganuri, Bharath kalyan Panda, Simran Shah, Het Roak Talari, shiva </vt:lpstr>
      <vt:lpstr>Agenda</vt:lpstr>
      <vt:lpstr>Abstract</vt:lpstr>
      <vt:lpstr>Introduction </vt:lpstr>
      <vt:lpstr>Methodology</vt:lpstr>
      <vt:lpstr>Methodology</vt:lpstr>
      <vt:lpstr>Exploratory Data Analysis</vt:lpstr>
      <vt:lpstr>Exploratory Data Analysis</vt:lpstr>
      <vt:lpstr>Results</vt:lpstr>
      <vt:lpstr>Conclusion</vt:lpstr>
      <vt:lpstr>Thanks</vt:lpstr>
    </vt:vector>
  </TitlesOfParts>
  <Company>The Universtiy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Airbnb Pricing Analysis</dc:title>
  <dc:creator>Talari, Shiva</dc:creator>
  <cp:lastModifiedBy>Panda, Simran</cp:lastModifiedBy>
  <cp:revision>19</cp:revision>
  <dcterms:created xsi:type="dcterms:W3CDTF">2024-04-29T03:47:43Z</dcterms:created>
  <dcterms:modified xsi:type="dcterms:W3CDTF">2024-04-30T03:25:07Z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0x010100EA4D40F47635D14D92DE45F3A4338DFC</vt:lpwstr>
  </property>
</Properties>
</file>