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61" r:id="rId4"/>
    <p:sldId id="266" r:id="rId5"/>
    <p:sldId id="260" r:id="rId6"/>
    <p:sldId id="262" r:id="rId7"/>
    <p:sldId id="272" r:id="rId8"/>
    <p:sldId id="273" r:id="rId9"/>
    <p:sldId id="274" r:id="rId10"/>
    <p:sldId id="275" r:id="rId11"/>
    <p:sldId id="27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1pPr>
    <a:lvl2pPr marL="0" marR="0" indent="228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2pPr>
    <a:lvl3pPr marL="0" marR="0" indent="457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3pPr>
    <a:lvl4pPr marL="0" marR="0" indent="685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4pPr>
    <a:lvl5pPr marL="0" marR="0" indent="9144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5pPr>
    <a:lvl6pPr marL="0" marR="0" indent="11430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6pPr>
    <a:lvl7pPr marL="0" marR="0" indent="13716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7pPr>
    <a:lvl8pPr marL="0" marR="0" indent="16002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8pPr>
    <a:lvl9pPr marL="0" marR="0" indent="1828800" algn="just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0">
        <a:ln>
          <a:noFill/>
        </a:ln>
        <a:solidFill>
          <a:srgbClr val="A6A7AC"/>
        </a:solidFill>
        <a:effectLst/>
        <a:uFillTx/>
        <a:latin typeface="PT Sans"/>
        <a:ea typeface="PT Sans"/>
        <a:cs typeface="PT Sans"/>
        <a:sym typeface="PT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5F7"/>
    <a:srgbClr val="FFFFFF"/>
    <a:srgbClr val="EC6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1"/>
    <p:restoredTop sz="93293"/>
  </p:normalViewPr>
  <p:slideViewPr>
    <p:cSldViewPr snapToGrid="0" snapToObjects="1">
      <p:cViewPr>
        <p:scale>
          <a:sx n="37" d="100"/>
          <a:sy n="37" d="100"/>
        </p:scale>
        <p:origin x="720" y="888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B1EAC-FA1D-9544-A255-1FA4CCB46534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2F18A-7281-1D4D-81F0-6E45621B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15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4538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Our Uniqueness : 1. Decentralised – a.) security data sharing b.) anonymity maintained</a:t>
            </a:r>
          </a:p>
          <a:p>
            <a:r>
              <a:rPr lang="en-IN" dirty="0"/>
              <a:t>2.) Machine Learned – a.) Intelligent credit score</a:t>
            </a:r>
          </a:p>
        </p:txBody>
      </p:sp>
    </p:spTree>
    <p:extLst>
      <p:ext uri="{BB962C8B-B14F-4D97-AF65-F5344CB8AC3E}">
        <p14:creationId xmlns:p14="http://schemas.microsoft.com/office/powerpoint/2010/main" val="114000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0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 algn="ctr"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</p:spPr>
        <p:txBody>
          <a:bodyPr wrap="none"/>
          <a:lstStyle>
            <a:lvl1pPr algn="ctr">
              <a:defRPr sz="2400" cap="none" spc="0">
                <a:solidFill>
                  <a:srgbClr val="FFFFFF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61632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16216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70800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25384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99685" y="351504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61632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6216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70800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253845" y="7060883"/>
            <a:ext cx="2906713" cy="29067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99685" y="7060883"/>
            <a:ext cx="2906713" cy="29067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590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 1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/>
        </p:nvSpPr>
        <p:spPr>
          <a:xfrm>
            <a:off x="21166238" y="845083"/>
            <a:ext cx="271267" cy="21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694733" y="810683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1749915" y="819734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2222494" y="849174"/>
            <a:ext cx="288515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dark bg">
    <p:bg>
      <p:bgPr>
        <a:solidFill>
          <a:srgbClr val="39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21166238" y="845083"/>
            <a:ext cx="271267" cy="21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20694733" y="810683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21749915" y="819734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22222494" y="849174"/>
            <a:ext cx="288515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686976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solidFill>
                  <a:srgbClr val="68687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4F5F7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255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5291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09327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43363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739995" y="3881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1255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5291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9327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43363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7739995" y="7183755"/>
            <a:ext cx="2641600" cy="2641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5250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21840" y="2279414"/>
            <a:ext cx="16482720" cy="217683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67984" y="4630044"/>
            <a:ext cx="20476358" cy="70192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/>
        </p:nvSpPr>
        <p:spPr>
          <a:xfrm>
            <a:off x="21166238" y="845083"/>
            <a:ext cx="271267" cy="216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7" y="5082"/>
                </a:moveTo>
                <a:cubicBezTo>
                  <a:pt x="19237" y="5506"/>
                  <a:pt x="19237" y="5929"/>
                  <a:pt x="19237" y="5929"/>
                </a:cubicBezTo>
                <a:cubicBezTo>
                  <a:pt x="19237" y="13129"/>
                  <a:pt x="14850" y="21600"/>
                  <a:pt x="6750" y="21600"/>
                </a:cubicBezTo>
                <a:cubicBezTo>
                  <a:pt x="4388" y="21600"/>
                  <a:pt x="2025" y="20753"/>
                  <a:pt x="0" y="19059"/>
                </a:cubicBezTo>
                <a:cubicBezTo>
                  <a:pt x="338" y="19059"/>
                  <a:pt x="675" y="19059"/>
                  <a:pt x="1013" y="19059"/>
                </a:cubicBezTo>
                <a:cubicBezTo>
                  <a:pt x="3038" y="19059"/>
                  <a:pt x="5063" y="18212"/>
                  <a:pt x="6413" y="16941"/>
                </a:cubicBezTo>
                <a:cubicBezTo>
                  <a:pt x="4725" y="16941"/>
                  <a:pt x="3038" y="15247"/>
                  <a:pt x="2363" y="13129"/>
                </a:cubicBezTo>
                <a:cubicBezTo>
                  <a:pt x="2700" y="13129"/>
                  <a:pt x="3038" y="13129"/>
                  <a:pt x="3375" y="13129"/>
                </a:cubicBezTo>
                <a:cubicBezTo>
                  <a:pt x="3713" y="13129"/>
                  <a:pt x="4050" y="13129"/>
                  <a:pt x="4388" y="13129"/>
                </a:cubicBezTo>
                <a:cubicBezTo>
                  <a:pt x="2363" y="12282"/>
                  <a:pt x="1013" y="10165"/>
                  <a:pt x="1013" y="7624"/>
                </a:cubicBezTo>
                <a:cubicBezTo>
                  <a:pt x="1013" y="7624"/>
                  <a:pt x="1013" y="7624"/>
                  <a:pt x="1013" y="7624"/>
                </a:cubicBezTo>
                <a:cubicBezTo>
                  <a:pt x="1688" y="8047"/>
                  <a:pt x="2363" y="8047"/>
                  <a:pt x="3038" y="8047"/>
                </a:cubicBezTo>
                <a:cubicBezTo>
                  <a:pt x="1688" y="7200"/>
                  <a:pt x="1013" y="5506"/>
                  <a:pt x="1013" y="3812"/>
                </a:cubicBezTo>
                <a:cubicBezTo>
                  <a:pt x="1013" y="2541"/>
                  <a:pt x="1350" y="1694"/>
                  <a:pt x="1688" y="847"/>
                </a:cubicBezTo>
                <a:cubicBezTo>
                  <a:pt x="3713" y="4235"/>
                  <a:pt x="7088" y="6353"/>
                  <a:pt x="10463" y="6776"/>
                </a:cubicBezTo>
                <a:cubicBezTo>
                  <a:pt x="10463" y="6353"/>
                  <a:pt x="10463" y="5929"/>
                  <a:pt x="10463" y="5506"/>
                </a:cubicBezTo>
                <a:cubicBezTo>
                  <a:pt x="10463" y="2118"/>
                  <a:pt x="12487" y="0"/>
                  <a:pt x="14850" y="0"/>
                </a:cubicBezTo>
                <a:cubicBezTo>
                  <a:pt x="16200" y="0"/>
                  <a:pt x="17212" y="424"/>
                  <a:pt x="18225" y="1694"/>
                </a:cubicBezTo>
                <a:cubicBezTo>
                  <a:pt x="18900" y="1271"/>
                  <a:pt x="19912" y="847"/>
                  <a:pt x="20925" y="424"/>
                </a:cubicBezTo>
                <a:cubicBezTo>
                  <a:pt x="20587" y="1694"/>
                  <a:pt x="19912" y="2541"/>
                  <a:pt x="18900" y="3388"/>
                </a:cubicBezTo>
                <a:cubicBezTo>
                  <a:pt x="19912" y="2965"/>
                  <a:pt x="20587" y="2965"/>
                  <a:pt x="21600" y="2541"/>
                </a:cubicBezTo>
                <a:cubicBezTo>
                  <a:pt x="20925" y="3388"/>
                  <a:pt x="20250" y="4659"/>
                  <a:pt x="19237" y="5082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20694733" y="810683"/>
            <a:ext cx="149394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546"/>
                </a:moveTo>
                <a:cubicBezTo>
                  <a:pt x="17897" y="3546"/>
                  <a:pt x="17897" y="3546"/>
                  <a:pt x="17897" y="3546"/>
                </a:cubicBezTo>
                <a:cubicBezTo>
                  <a:pt x="14811" y="3546"/>
                  <a:pt x="14194" y="4513"/>
                  <a:pt x="14194" y="5481"/>
                </a:cubicBezTo>
                <a:cubicBezTo>
                  <a:pt x="14194" y="8060"/>
                  <a:pt x="14194" y="8060"/>
                  <a:pt x="14194" y="8060"/>
                </a:cubicBezTo>
                <a:cubicBezTo>
                  <a:pt x="21600" y="8060"/>
                  <a:pt x="21600" y="8060"/>
                  <a:pt x="21600" y="8060"/>
                </a:cubicBezTo>
                <a:cubicBezTo>
                  <a:pt x="20366" y="11928"/>
                  <a:pt x="20366" y="11928"/>
                  <a:pt x="20366" y="11928"/>
                </a:cubicBezTo>
                <a:cubicBezTo>
                  <a:pt x="14194" y="11928"/>
                  <a:pt x="14194" y="11928"/>
                  <a:pt x="14194" y="11928"/>
                </a:cubicBezTo>
                <a:cubicBezTo>
                  <a:pt x="14194" y="21600"/>
                  <a:pt x="14194" y="21600"/>
                  <a:pt x="14194" y="21600"/>
                </a:cubicBezTo>
                <a:cubicBezTo>
                  <a:pt x="6789" y="21600"/>
                  <a:pt x="6789" y="21600"/>
                  <a:pt x="6789" y="21600"/>
                </a:cubicBezTo>
                <a:cubicBezTo>
                  <a:pt x="6789" y="11928"/>
                  <a:pt x="6789" y="11928"/>
                  <a:pt x="6789" y="11928"/>
                </a:cubicBezTo>
                <a:cubicBezTo>
                  <a:pt x="0" y="11928"/>
                  <a:pt x="0" y="11928"/>
                  <a:pt x="0" y="11928"/>
                </a:cubicBezTo>
                <a:cubicBezTo>
                  <a:pt x="0" y="8060"/>
                  <a:pt x="0" y="8060"/>
                  <a:pt x="0" y="8060"/>
                </a:cubicBezTo>
                <a:cubicBezTo>
                  <a:pt x="6789" y="8060"/>
                  <a:pt x="6789" y="8060"/>
                  <a:pt x="6789" y="8060"/>
                </a:cubicBezTo>
                <a:cubicBezTo>
                  <a:pt x="6789" y="5158"/>
                  <a:pt x="6789" y="5158"/>
                  <a:pt x="6789" y="5158"/>
                </a:cubicBezTo>
                <a:cubicBezTo>
                  <a:pt x="6789" y="1934"/>
                  <a:pt x="10491" y="0"/>
                  <a:pt x="16046" y="0"/>
                </a:cubicBezTo>
                <a:cubicBezTo>
                  <a:pt x="18514" y="0"/>
                  <a:pt x="20983" y="322"/>
                  <a:pt x="21600" y="322"/>
                </a:cubicBezTo>
                <a:lnTo>
                  <a:pt x="21600" y="3546"/>
                </a:ln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21749915" y="819734"/>
            <a:ext cx="168792" cy="26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8900" y="1029"/>
                  <a:pt x="18900" y="1029"/>
                  <a:pt x="18900" y="1029"/>
                </a:cubicBezTo>
                <a:cubicBezTo>
                  <a:pt x="16200" y="1029"/>
                  <a:pt x="16200" y="1029"/>
                  <a:pt x="16200" y="1029"/>
                </a:cubicBezTo>
                <a:cubicBezTo>
                  <a:pt x="17820" y="2057"/>
                  <a:pt x="19440" y="3086"/>
                  <a:pt x="19440" y="4800"/>
                </a:cubicBezTo>
                <a:cubicBezTo>
                  <a:pt x="19440" y="8229"/>
                  <a:pt x="14580" y="8571"/>
                  <a:pt x="14580" y="10286"/>
                </a:cubicBezTo>
                <a:cubicBezTo>
                  <a:pt x="14580" y="12000"/>
                  <a:pt x="20520" y="12686"/>
                  <a:pt x="20520" y="16114"/>
                </a:cubicBezTo>
                <a:cubicBezTo>
                  <a:pt x="20520" y="17143"/>
                  <a:pt x="20520" y="17829"/>
                  <a:pt x="19980" y="18514"/>
                </a:cubicBezTo>
                <a:cubicBezTo>
                  <a:pt x="17820" y="20914"/>
                  <a:pt x="12960" y="21600"/>
                  <a:pt x="9180" y="21600"/>
                </a:cubicBezTo>
                <a:cubicBezTo>
                  <a:pt x="6480" y="21600"/>
                  <a:pt x="2700" y="20914"/>
                  <a:pt x="540" y="19200"/>
                </a:cubicBezTo>
                <a:cubicBezTo>
                  <a:pt x="0" y="18857"/>
                  <a:pt x="0" y="18171"/>
                  <a:pt x="0" y="17486"/>
                </a:cubicBezTo>
                <a:cubicBezTo>
                  <a:pt x="0" y="16114"/>
                  <a:pt x="1620" y="14743"/>
                  <a:pt x="3240" y="14057"/>
                </a:cubicBezTo>
                <a:cubicBezTo>
                  <a:pt x="5940" y="13029"/>
                  <a:pt x="8640" y="13029"/>
                  <a:pt x="11340" y="12686"/>
                </a:cubicBezTo>
                <a:cubicBezTo>
                  <a:pt x="10800" y="12000"/>
                  <a:pt x="10260" y="11657"/>
                  <a:pt x="10260" y="10971"/>
                </a:cubicBezTo>
                <a:cubicBezTo>
                  <a:pt x="10260" y="10286"/>
                  <a:pt x="10260" y="9943"/>
                  <a:pt x="10800" y="9600"/>
                </a:cubicBezTo>
                <a:cubicBezTo>
                  <a:pt x="10260" y="9943"/>
                  <a:pt x="9720" y="9943"/>
                  <a:pt x="9180" y="9943"/>
                </a:cubicBezTo>
                <a:cubicBezTo>
                  <a:pt x="5400" y="9943"/>
                  <a:pt x="2160" y="7886"/>
                  <a:pt x="2160" y="5486"/>
                </a:cubicBezTo>
                <a:cubicBezTo>
                  <a:pt x="2160" y="3771"/>
                  <a:pt x="3240" y="2400"/>
                  <a:pt x="4860" y="1714"/>
                </a:cubicBezTo>
                <a:cubicBezTo>
                  <a:pt x="7020" y="343"/>
                  <a:pt x="10260" y="0"/>
                  <a:pt x="12960" y="0"/>
                </a:cubicBezTo>
                <a:lnTo>
                  <a:pt x="21600" y="0"/>
                </a:lnTo>
                <a:close/>
                <a:moveTo>
                  <a:pt x="12960" y="13714"/>
                </a:moveTo>
                <a:cubicBezTo>
                  <a:pt x="12960" y="13714"/>
                  <a:pt x="12420" y="13714"/>
                  <a:pt x="11880" y="13714"/>
                </a:cubicBezTo>
                <a:cubicBezTo>
                  <a:pt x="8640" y="13714"/>
                  <a:pt x="3780" y="14400"/>
                  <a:pt x="3780" y="16800"/>
                </a:cubicBezTo>
                <a:cubicBezTo>
                  <a:pt x="3780" y="19543"/>
                  <a:pt x="8100" y="20229"/>
                  <a:pt x="11340" y="20229"/>
                </a:cubicBezTo>
                <a:cubicBezTo>
                  <a:pt x="14580" y="20229"/>
                  <a:pt x="17820" y="19543"/>
                  <a:pt x="17820" y="17486"/>
                </a:cubicBezTo>
                <a:cubicBezTo>
                  <a:pt x="17820" y="15429"/>
                  <a:pt x="15120" y="14400"/>
                  <a:pt x="12960" y="13714"/>
                </a:cubicBezTo>
                <a:close/>
                <a:moveTo>
                  <a:pt x="9720" y="1029"/>
                </a:moveTo>
                <a:cubicBezTo>
                  <a:pt x="8640" y="1029"/>
                  <a:pt x="7560" y="1371"/>
                  <a:pt x="7020" y="2057"/>
                </a:cubicBezTo>
                <a:cubicBezTo>
                  <a:pt x="5940" y="2400"/>
                  <a:pt x="5940" y="3086"/>
                  <a:pt x="5940" y="4114"/>
                </a:cubicBezTo>
                <a:cubicBezTo>
                  <a:pt x="5940" y="5829"/>
                  <a:pt x="7560" y="8914"/>
                  <a:pt x="11340" y="8914"/>
                </a:cubicBezTo>
                <a:cubicBezTo>
                  <a:pt x="12420" y="8914"/>
                  <a:pt x="13500" y="8571"/>
                  <a:pt x="14580" y="8229"/>
                </a:cubicBezTo>
                <a:cubicBezTo>
                  <a:pt x="15120" y="7543"/>
                  <a:pt x="15660" y="6857"/>
                  <a:pt x="15660" y="6171"/>
                </a:cubicBezTo>
                <a:cubicBezTo>
                  <a:pt x="15660" y="4114"/>
                  <a:pt x="13500" y="1029"/>
                  <a:pt x="9720" y="102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" name="Shape 7"/>
          <p:cNvSpPr/>
          <p:nvPr/>
        </p:nvSpPr>
        <p:spPr>
          <a:xfrm>
            <a:off x="22222494" y="849174"/>
            <a:ext cx="288515" cy="20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2" y="18073"/>
                </a:moveTo>
                <a:cubicBezTo>
                  <a:pt x="20965" y="19837"/>
                  <a:pt x="20012" y="21159"/>
                  <a:pt x="18741" y="21159"/>
                </a:cubicBezTo>
                <a:cubicBezTo>
                  <a:pt x="16200" y="21600"/>
                  <a:pt x="13341" y="21600"/>
                  <a:pt x="10800" y="21600"/>
                </a:cubicBezTo>
                <a:cubicBezTo>
                  <a:pt x="7941" y="21600"/>
                  <a:pt x="5400" y="21600"/>
                  <a:pt x="2541" y="21159"/>
                </a:cubicBezTo>
                <a:cubicBezTo>
                  <a:pt x="1588" y="21159"/>
                  <a:pt x="635" y="19837"/>
                  <a:pt x="318" y="18073"/>
                </a:cubicBezTo>
                <a:cubicBezTo>
                  <a:pt x="0" y="15869"/>
                  <a:pt x="0" y="13224"/>
                  <a:pt x="0" y="11020"/>
                </a:cubicBezTo>
                <a:cubicBezTo>
                  <a:pt x="0" y="8376"/>
                  <a:pt x="0" y="6171"/>
                  <a:pt x="318" y="3527"/>
                </a:cubicBezTo>
                <a:cubicBezTo>
                  <a:pt x="635" y="2204"/>
                  <a:pt x="1588" y="882"/>
                  <a:pt x="2541" y="441"/>
                </a:cubicBezTo>
                <a:cubicBezTo>
                  <a:pt x="5400" y="0"/>
                  <a:pt x="7941" y="0"/>
                  <a:pt x="10800" y="0"/>
                </a:cubicBezTo>
                <a:cubicBezTo>
                  <a:pt x="13341" y="0"/>
                  <a:pt x="16200" y="0"/>
                  <a:pt x="18741" y="441"/>
                </a:cubicBezTo>
                <a:cubicBezTo>
                  <a:pt x="20012" y="882"/>
                  <a:pt x="20965" y="2204"/>
                  <a:pt x="21282" y="3527"/>
                </a:cubicBezTo>
                <a:cubicBezTo>
                  <a:pt x="21600" y="6171"/>
                  <a:pt x="21600" y="8376"/>
                  <a:pt x="21600" y="11020"/>
                </a:cubicBezTo>
                <a:cubicBezTo>
                  <a:pt x="21600" y="13224"/>
                  <a:pt x="21600" y="15869"/>
                  <a:pt x="21282" y="18073"/>
                </a:cubicBezTo>
                <a:close/>
                <a:moveTo>
                  <a:pt x="14929" y="10139"/>
                </a:moveTo>
                <a:cubicBezTo>
                  <a:pt x="8894" y="4849"/>
                  <a:pt x="8894" y="4849"/>
                  <a:pt x="8894" y="4849"/>
                </a:cubicBezTo>
                <a:cubicBezTo>
                  <a:pt x="8576" y="4408"/>
                  <a:pt x="8259" y="4408"/>
                  <a:pt x="7941" y="4408"/>
                </a:cubicBezTo>
                <a:cubicBezTo>
                  <a:pt x="7941" y="4849"/>
                  <a:pt x="7624" y="5290"/>
                  <a:pt x="7624" y="5731"/>
                </a:cubicBezTo>
                <a:cubicBezTo>
                  <a:pt x="7624" y="16310"/>
                  <a:pt x="7624" y="16310"/>
                  <a:pt x="7624" y="16310"/>
                </a:cubicBezTo>
                <a:cubicBezTo>
                  <a:pt x="7624" y="16751"/>
                  <a:pt x="7941" y="17192"/>
                  <a:pt x="7941" y="17192"/>
                </a:cubicBezTo>
                <a:cubicBezTo>
                  <a:pt x="8259" y="17192"/>
                  <a:pt x="8259" y="17192"/>
                  <a:pt x="8259" y="17192"/>
                </a:cubicBezTo>
                <a:cubicBezTo>
                  <a:pt x="8576" y="17192"/>
                  <a:pt x="8576" y="17192"/>
                  <a:pt x="8894" y="17192"/>
                </a:cubicBezTo>
                <a:cubicBezTo>
                  <a:pt x="14929" y="11902"/>
                  <a:pt x="14929" y="11902"/>
                  <a:pt x="14929" y="11902"/>
                </a:cubicBezTo>
                <a:cubicBezTo>
                  <a:pt x="15247" y="11461"/>
                  <a:pt x="15247" y="11461"/>
                  <a:pt x="15247" y="11020"/>
                </a:cubicBezTo>
                <a:cubicBezTo>
                  <a:pt x="15247" y="10580"/>
                  <a:pt x="15247" y="10139"/>
                  <a:pt x="14929" y="10139"/>
                </a:cubicBezTo>
                <a:close/>
              </a:path>
            </a:pathLst>
          </a:custGeom>
          <a:solidFill>
            <a:srgbClr val="A6A7AC"/>
          </a:solidFill>
          <a:ln w="3175">
            <a:miter lim="400000"/>
          </a:ln>
        </p:spPr>
        <p:txBody>
          <a:bodyPr lIns="45719" rIns="45719"/>
          <a:lstStyle/>
          <a:p>
            <a:pPr algn="l" defTabSz="457200">
              <a:defRPr sz="24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23036465" y="762695"/>
            <a:ext cx="607907" cy="381001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spAutoFit/>
          </a:bodyPr>
          <a:lstStyle>
            <a:lvl1pPr algn="l">
              <a:defRPr sz="2000" cap="all" spc="400">
                <a:solidFill>
                  <a:srgbClr val="393941"/>
                </a:solidFill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/>
          <p:nvPr/>
        </p:nvSpPr>
        <p:spPr>
          <a:xfrm>
            <a:off x="23077405" y="1371248"/>
            <a:ext cx="1636515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1pPr>
      <a:lvl2pPr marL="0" marR="0" indent="228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2pPr>
      <a:lvl3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3pPr>
      <a:lvl4pPr marL="0" marR="0" indent="685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4pPr>
      <a:lvl5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5pPr>
      <a:lvl6pPr marL="0" marR="0" indent="1143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6pPr>
      <a:lvl7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7pPr>
      <a:lvl8pPr marL="0" marR="0" indent="1600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8pPr>
      <a:lvl9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1" i="0" u="none" strike="noStrike" cap="none" spc="0" baseline="0">
          <a:ln>
            <a:noFill/>
          </a:ln>
          <a:solidFill>
            <a:srgbClr val="393941"/>
          </a:solidFill>
          <a:uFillTx/>
          <a:latin typeface="Montserrat-SemiBold"/>
          <a:ea typeface="Montserrat-SemiBold"/>
          <a:cs typeface="Montserrat-SemiBold"/>
          <a:sym typeface="Montserrat-SemiBold"/>
        </a:defRPr>
      </a:lvl9pPr>
    </p:titleStyle>
    <p:bodyStyle>
      <a:lvl1pPr marL="0" marR="0" indent="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1pPr>
      <a:lvl2pPr marL="0" marR="0" indent="228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2pPr>
      <a:lvl3pPr marL="0" marR="0" indent="457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3pPr>
      <a:lvl4pPr marL="0" marR="0" indent="685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4pPr>
      <a:lvl5pPr marL="0" marR="0" indent="9144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5pPr>
      <a:lvl6pPr marL="0" marR="0" indent="11430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6pPr>
      <a:lvl7pPr marL="0" marR="0" indent="13716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7pPr>
      <a:lvl8pPr marL="0" marR="0" indent="16002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8pPr>
      <a:lvl9pPr marL="0" marR="0" indent="1828800" algn="just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0">
          <a:ln>
            <a:noFill/>
          </a:ln>
          <a:solidFill>
            <a:srgbClr val="A6A7AC"/>
          </a:solidFill>
          <a:uFillTx/>
          <a:latin typeface="PT Sans"/>
          <a:ea typeface="PT Sans"/>
          <a:cs typeface="PT Sans"/>
          <a:sym typeface="PT Sans"/>
        </a:defRPr>
      </a:lvl9pPr>
    </p:bodyStyle>
    <p:other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all" spc="40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hyperlink" Target="https://vimeo.com/253112175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7034211" y="7244717"/>
            <a:ext cx="11115675" cy="27090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t">
            <a:normAutofit fontScale="92500"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algn="l"/>
            <a:r>
              <a:rPr lang="en-IN" spc="300" dirty="0">
                <a:solidFill>
                  <a:srgbClr val="EC6D0E"/>
                </a:solidFill>
                <a:latin typeface="Century Gothic" charset="0"/>
                <a:ea typeface="Century Gothic" charset="0"/>
                <a:cs typeface="Century Gothic" charset="0"/>
              </a:rPr>
              <a:t>Credit</a:t>
            </a:r>
            <a:r>
              <a:rPr lang="en-IN" spc="300" dirty="0">
                <a:latin typeface="Century Gothic" charset="0"/>
                <a:ea typeface="Century Gothic" charset="0"/>
                <a:cs typeface="Century Gothic" charset="0"/>
              </a:rPr>
              <a:t>Sense</a:t>
            </a:r>
            <a:endParaRPr spc="3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4478812" y="9212842"/>
            <a:ext cx="4264664" cy="52203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anchor="b">
            <a:spAutoFit/>
          </a:bodyPr>
          <a:lstStyle>
            <a:lvl1pPr algn="ctr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IN" sz="2800" b="1" dirty="0">
                <a:latin typeface="Century Gothic" charset="0"/>
                <a:ea typeface="Century Gothic" charset="0"/>
                <a:cs typeface="Century Gothic" charset="0"/>
              </a:rPr>
              <a:t>Decentralised </a:t>
            </a:r>
            <a:endParaRPr sz="2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" name="Shape 56">
            <a:extLst>
              <a:ext uri="{FF2B5EF4-FFF2-40B4-BE49-F238E27FC236}">
                <a16:creationId xmlns:a16="http://schemas.microsoft.com/office/drawing/2014/main" xmlns="" id="{817FFA68-05A1-4C0B-A85C-3E678AC550D7}"/>
              </a:ext>
            </a:extLst>
          </p:cNvPr>
          <p:cNvSpPr/>
          <p:nvPr/>
        </p:nvSpPr>
        <p:spPr>
          <a:xfrm>
            <a:off x="8665195" y="9194286"/>
            <a:ext cx="6498970" cy="507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anchor="b">
            <a:spAutoFit/>
          </a:bodyPr>
          <a:lstStyle>
            <a:lvl1pPr algn="ctr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IN" sz="2800" b="1" dirty="0">
                <a:latin typeface="Century Gothic" charset="0"/>
                <a:ea typeface="Century Gothic" charset="0"/>
                <a:cs typeface="Century Gothic" charset="0"/>
              </a:rPr>
              <a:t>ML BASED CREDIT SCORING </a:t>
            </a:r>
            <a:endParaRPr sz="2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" name="Shape 56">
            <a:extLst>
              <a:ext uri="{FF2B5EF4-FFF2-40B4-BE49-F238E27FC236}">
                <a16:creationId xmlns:a16="http://schemas.microsoft.com/office/drawing/2014/main" xmlns="" id="{153A1ACA-5520-4704-9617-292739FA97E0}"/>
              </a:ext>
            </a:extLst>
          </p:cNvPr>
          <p:cNvSpPr/>
          <p:nvPr/>
        </p:nvSpPr>
        <p:spPr>
          <a:xfrm>
            <a:off x="14704884" y="9186928"/>
            <a:ext cx="6498970" cy="507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anchor="b">
            <a:spAutoFit/>
          </a:bodyPr>
          <a:lstStyle>
            <a:lvl1pPr algn="ctr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r>
              <a:rPr lang="en-IN" sz="2800" b="1" dirty="0">
                <a:latin typeface="Century Gothic" charset="0"/>
                <a:ea typeface="Century Gothic" charset="0"/>
                <a:cs typeface="Century Gothic" charset="0"/>
              </a:rPr>
              <a:t>Secured data sharing</a:t>
            </a:r>
            <a:endParaRPr sz="2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01" y="2781689"/>
            <a:ext cx="4171599" cy="41715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2117344" y="4398740"/>
            <a:ext cx="375337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117344" y="7316699"/>
            <a:ext cx="375337" cy="285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15838954" y="4402840"/>
            <a:ext cx="288514" cy="288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89"/>
                </a:moveTo>
                <a:lnTo>
                  <a:pt x="19554" y="0"/>
                </a:lnTo>
                <a:lnTo>
                  <a:pt x="10943" y="8593"/>
                </a:lnTo>
                <a:lnTo>
                  <a:pt x="2046" y="0"/>
                </a:lnTo>
                <a:lnTo>
                  <a:pt x="0" y="2089"/>
                </a:lnTo>
                <a:lnTo>
                  <a:pt x="8564" y="10634"/>
                </a:lnTo>
                <a:lnTo>
                  <a:pt x="0" y="19511"/>
                </a:lnTo>
                <a:lnTo>
                  <a:pt x="2046" y="21600"/>
                </a:lnTo>
                <a:lnTo>
                  <a:pt x="10943" y="13007"/>
                </a:lnTo>
                <a:lnTo>
                  <a:pt x="19554" y="21600"/>
                </a:lnTo>
                <a:lnTo>
                  <a:pt x="21600" y="19511"/>
                </a:lnTo>
                <a:lnTo>
                  <a:pt x="13036" y="10634"/>
                </a:lnTo>
                <a:lnTo>
                  <a:pt x="21600" y="2089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5838954" y="7314682"/>
            <a:ext cx="288514" cy="288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89"/>
                </a:moveTo>
                <a:lnTo>
                  <a:pt x="19554" y="0"/>
                </a:lnTo>
                <a:lnTo>
                  <a:pt x="10943" y="8593"/>
                </a:lnTo>
                <a:lnTo>
                  <a:pt x="2046" y="0"/>
                </a:lnTo>
                <a:lnTo>
                  <a:pt x="0" y="2089"/>
                </a:lnTo>
                <a:lnTo>
                  <a:pt x="8564" y="10634"/>
                </a:lnTo>
                <a:lnTo>
                  <a:pt x="0" y="19511"/>
                </a:lnTo>
                <a:lnTo>
                  <a:pt x="2046" y="21600"/>
                </a:lnTo>
                <a:lnTo>
                  <a:pt x="10943" y="13007"/>
                </a:lnTo>
                <a:lnTo>
                  <a:pt x="19554" y="21600"/>
                </a:lnTo>
                <a:lnTo>
                  <a:pt x="21600" y="19511"/>
                </a:lnTo>
                <a:lnTo>
                  <a:pt x="13036" y="10634"/>
                </a:lnTo>
                <a:lnTo>
                  <a:pt x="21600" y="2089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22" name="Shape 55"/>
          <p:cNvSpPr/>
          <p:nvPr/>
        </p:nvSpPr>
        <p:spPr>
          <a:xfrm>
            <a:off x="0" y="3931855"/>
            <a:ext cx="12079286" cy="33828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t">
            <a:normAutofit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endParaRPr spc="3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0966" y="286761"/>
            <a:ext cx="10189028" cy="22929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Current Scaling Up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PT Sans"/>
              </a:rPr>
              <a:t>Blockchain</a:t>
            </a:r>
            <a:r>
              <a:rPr kumimoji="0" lang="en-US" sz="72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PT Sans"/>
              </a:rPr>
              <a:t> Infrastructure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Times New Roman" charset="0"/>
              <a:ea typeface="Times New Roman" charset="0"/>
              <a:cs typeface="Times New Roman" charset="0"/>
              <a:sym typeface="PT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769" y="4398740"/>
            <a:ext cx="13245351" cy="524759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4800" dirty="0" smtClean="0">
                <a:solidFill>
                  <a:srgbClr val="F4F5F7"/>
                </a:solidFill>
                <a:latin typeface="Times New Roman" charset="0"/>
                <a:ea typeface="Times New Roman" charset="0"/>
                <a:cs typeface="Times New Roman" charset="0"/>
              </a:rPr>
              <a:t>Migrating to </a:t>
            </a:r>
            <a:r>
              <a:rPr lang="en-US" sz="4800" dirty="0" err="1" smtClean="0">
                <a:solidFill>
                  <a:srgbClr val="F4F5F7"/>
                </a:solidFill>
                <a:latin typeface="Times New Roman" charset="0"/>
                <a:ea typeface="Times New Roman" charset="0"/>
                <a:cs typeface="Times New Roman" charset="0"/>
              </a:rPr>
              <a:t>MultiChain</a:t>
            </a:r>
            <a:r>
              <a:rPr lang="en-US" sz="4800" dirty="0" smtClean="0">
                <a:solidFill>
                  <a:srgbClr val="F4F5F7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 err="1" smtClean="0">
                <a:solidFill>
                  <a:srgbClr val="F4F5F7"/>
                </a:solidFill>
                <a:latin typeface="Times New Roman" charset="0"/>
                <a:ea typeface="Times New Roman" charset="0"/>
                <a:cs typeface="Times New Roman" charset="0"/>
              </a:rPr>
              <a:t>Blockchain</a:t>
            </a:r>
            <a:r>
              <a:rPr lang="en-US" sz="4800" dirty="0" smtClean="0">
                <a:solidFill>
                  <a:srgbClr val="F4F5F7"/>
                </a:solidFill>
                <a:latin typeface="Times New Roman" charset="0"/>
                <a:ea typeface="Times New Roman" charset="0"/>
                <a:cs typeface="Times New Roman" charset="0"/>
              </a:rPr>
              <a:t> for efficient data storing on Microsoft Azure</a:t>
            </a: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4F5F7"/>
              </a:solidFill>
              <a:effectLst/>
              <a:uFillTx/>
              <a:latin typeface="Times New Roman" charset="0"/>
              <a:ea typeface="Times New Roman" charset="0"/>
              <a:cs typeface="Times New Roman" charset="0"/>
              <a:sym typeface="PT Sans"/>
            </a:endParaRP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4800" dirty="0" smtClean="0">
                <a:solidFill>
                  <a:srgbClr val="F4F5F7"/>
                </a:solidFill>
                <a:latin typeface="Times New Roman" charset="0"/>
                <a:ea typeface="Times New Roman" charset="0"/>
                <a:cs typeface="Times New Roman" charset="0"/>
              </a:rPr>
              <a:t>Removing the latency due to gas run out caused due to </a:t>
            </a:r>
            <a:r>
              <a:rPr lang="en-US" sz="4800" dirty="0" err="1" smtClean="0">
                <a:solidFill>
                  <a:srgbClr val="F4F5F7"/>
                </a:solidFill>
                <a:latin typeface="Times New Roman" charset="0"/>
                <a:ea typeface="Times New Roman" charset="0"/>
                <a:cs typeface="Times New Roman" charset="0"/>
              </a:rPr>
              <a:t>BlockApps</a:t>
            </a:r>
            <a:r>
              <a:rPr lang="en-US" sz="4800" dirty="0" smtClean="0">
                <a:solidFill>
                  <a:srgbClr val="F4F5F7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800" dirty="0" err="1" smtClean="0">
                <a:solidFill>
                  <a:srgbClr val="F4F5F7"/>
                </a:solidFill>
                <a:latin typeface="Times New Roman" charset="0"/>
                <a:ea typeface="Times New Roman" charset="0"/>
                <a:cs typeface="Times New Roman" charset="0"/>
              </a:rPr>
              <a:t>Strato</a:t>
            </a:r>
            <a:r>
              <a:rPr lang="en-US" sz="4800" dirty="0" smtClean="0">
                <a:solidFill>
                  <a:srgbClr val="F4F5F7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4F5F7"/>
              </a:solidFill>
              <a:effectLst/>
              <a:uFillTx/>
              <a:latin typeface="Times New Roman" charset="0"/>
              <a:ea typeface="Times New Roman" charset="0"/>
              <a:cs typeface="Times New Roman" charset="0"/>
              <a:sym typeface="PT Sans"/>
            </a:endParaRP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4800" dirty="0" smtClean="0">
                <a:solidFill>
                  <a:srgbClr val="F4F5F7"/>
                </a:solidFill>
                <a:latin typeface="Times New Roman" charset="0"/>
                <a:ea typeface="Times New Roman" charset="0"/>
                <a:cs typeface="Times New Roman" charset="0"/>
              </a:rPr>
              <a:t>Making it more scalable for a larger data set. 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4F5F7"/>
              </a:solidFill>
              <a:effectLst/>
              <a:uFillTx/>
              <a:latin typeface="Times New Roman" charset="0"/>
              <a:ea typeface="Times New Roman" charset="0"/>
              <a:cs typeface="Times New Roman" charset="0"/>
              <a:sym typeface="PT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751" y="3931855"/>
            <a:ext cx="8428411" cy="63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249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2117344" y="4398740"/>
            <a:ext cx="375337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117344" y="7316699"/>
            <a:ext cx="375337" cy="285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15838954" y="4402840"/>
            <a:ext cx="288514" cy="288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89"/>
                </a:moveTo>
                <a:lnTo>
                  <a:pt x="19554" y="0"/>
                </a:lnTo>
                <a:lnTo>
                  <a:pt x="10943" y="8593"/>
                </a:lnTo>
                <a:lnTo>
                  <a:pt x="2046" y="0"/>
                </a:lnTo>
                <a:lnTo>
                  <a:pt x="0" y="2089"/>
                </a:lnTo>
                <a:lnTo>
                  <a:pt x="8564" y="10634"/>
                </a:lnTo>
                <a:lnTo>
                  <a:pt x="0" y="19511"/>
                </a:lnTo>
                <a:lnTo>
                  <a:pt x="2046" y="21600"/>
                </a:lnTo>
                <a:lnTo>
                  <a:pt x="10943" y="13007"/>
                </a:lnTo>
                <a:lnTo>
                  <a:pt x="19554" y="21600"/>
                </a:lnTo>
                <a:lnTo>
                  <a:pt x="21600" y="19511"/>
                </a:lnTo>
                <a:lnTo>
                  <a:pt x="13036" y="10634"/>
                </a:lnTo>
                <a:lnTo>
                  <a:pt x="21600" y="2089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5838954" y="7314682"/>
            <a:ext cx="288514" cy="288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89"/>
                </a:moveTo>
                <a:lnTo>
                  <a:pt x="19554" y="0"/>
                </a:lnTo>
                <a:lnTo>
                  <a:pt x="10943" y="8593"/>
                </a:lnTo>
                <a:lnTo>
                  <a:pt x="2046" y="0"/>
                </a:lnTo>
                <a:lnTo>
                  <a:pt x="0" y="2089"/>
                </a:lnTo>
                <a:lnTo>
                  <a:pt x="8564" y="10634"/>
                </a:lnTo>
                <a:lnTo>
                  <a:pt x="0" y="19511"/>
                </a:lnTo>
                <a:lnTo>
                  <a:pt x="2046" y="21600"/>
                </a:lnTo>
                <a:lnTo>
                  <a:pt x="10943" y="13007"/>
                </a:lnTo>
                <a:lnTo>
                  <a:pt x="19554" y="21600"/>
                </a:lnTo>
                <a:lnTo>
                  <a:pt x="21600" y="19511"/>
                </a:lnTo>
                <a:lnTo>
                  <a:pt x="13036" y="10634"/>
                </a:lnTo>
                <a:lnTo>
                  <a:pt x="21600" y="2089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22" name="Shape 55"/>
          <p:cNvSpPr/>
          <p:nvPr/>
        </p:nvSpPr>
        <p:spPr>
          <a:xfrm>
            <a:off x="6146801" y="4691356"/>
            <a:ext cx="12079286" cy="33828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t">
            <a:normAutofit fontScale="77500" lnSpcReduction="20000"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spc="300" dirty="0">
                <a:latin typeface="Century Gothic" charset="0"/>
                <a:ea typeface="Century Gothic" charset="0"/>
                <a:cs typeface="Century Gothic" charset="0"/>
              </a:rPr>
              <a:t>Hope that </a:t>
            </a:r>
          </a:p>
          <a:p>
            <a:endParaRPr lang="en-US" spc="3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pc="300" dirty="0">
                <a:latin typeface="Century Gothic" charset="0"/>
                <a:ea typeface="Century Gothic" charset="0"/>
                <a:cs typeface="Century Gothic" charset="0"/>
              </a:rPr>
              <a:t>makes sense </a:t>
            </a:r>
            <a:r>
              <a:rPr lang="en-US" spc="300" dirty="0">
                <a:latin typeface="Century Gothic" charset="0"/>
                <a:ea typeface="Century Gothic" charset="0"/>
                <a:cs typeface="Century Gothic" charset="0"/>
                <a:sym typeface="Wingdings"/>
              </a:rPr>
              <a:t>;) </a:t>
            </a:r>
            <a:endParaRPr spc="3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3" name="Shape 106"/>
          <p:cNvSpPr/>
          <p:nvPr/>
        </p:nvSpPr>
        <p:spPr>
          <a:xfrm>
            <a:off x="11783794" y="8713740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F5203-A6C6-47C1-B3E6-D73E1327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18" y="1287791"/>
            <a:ext cx="16482720" cy="2176835"/>
          </a:xfrm>
        </p:spPr>
        <p:txBody>
          <a:bodyPr/>
          <a:lstStyle/>
          <a:p>
            <a:r>
              <a:rPr lang="en-IN" dirty="0">
                <a:latin typeface="Century Gothic" charset="0"/>
                <a:ea typeface="Century Gothic" charset="0"/>
                <a:cs typeface="Century Gothic" charset="0"/>
              </a:rPr>
              <a:t>The Problem</a:t>
            </a:r>
          </a:p>
        </p:txBody>
      </p:sp>
      <p:sp>
        <p:nvSpPr>
          <p:cNvPr id="4" name="AutoShape 3" descr="data:image/png;base64,%20iVBORw0KGgoAAAANSUhEUgAAAL4AAAC+CAMAAAHLrXU5AAAAAXNSR0IArs4c6QAAAARnQU1BAACxjwv8YQUAAAL3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JQM4KYAAAD8dFJOUwABAgMEBQYHCAkKCwwNDg8QERITFBUWFxgZGhscHR4fICEiIyQlJicoKSorLC0uLzAxMjM0NTY3ODk6Ozw9Pj9AQUJDREVGR0hJSktMTU5PUFFSU1RVVldYWVpbXF1eX2BhYmNlZmdoaWprbG5vcHFyc3R1dnd4eXp7fH1+f4CBgoOEhYaHiImKi4yNjo+QkZKTlJWWl5iZmpucnZ6foKGio6Slpqeoqaqsra6vsLGys7S1tre4ubq7vL2+v8DBwsPExcbHyMnKy8zNzs/Q0dLT1NXW19jZ2tvc3d7f4OHi4+Tl5ufo6err7O3u7/Dx8vP09fb3+Pn6+/z9/rCAy7gAAAAJcEhZcwAADsMAAA7DAcdvqGQAABGSSURBVHhe7Z15mFZVHcfvOwjMgoLkEigQmmIqm6QEShqWCZmilZmKpi1Siku4YWrIEgHubWYsaqUZbmTinqVICpghIGUww+KwyTIDM8Ms54/O75zvufecc89d3pk7+ubzfp5n3nt+yznvue+c99yzv14a9m9BwGJfxhiCGl09j+vJMFIqJHOELnjxgTP/62QajvENVgyCeQdskzab0pDzPxn7O79wvTAEdtKQQC8/E+GXAwNdS9dVQKQLMWQwvZJdqB6mlwDGLdWhXDFWS68ipNuQSJSBsXdtg9fApaVC15V1hs7n55ZzAGMHIVRI1J6HgAW/jTcQDBjK/7iB32CHEqmRCJV60W+fS8s9b5YMWQb+SoZmxrYIlQ+3vHuONzcHUWMsj/ay8c5ISCW/P0QOD9VzgV9GCKtuoEvpYx3oUhkYvPn04ruWX06vPnNzv6TkICm4L88n3cduxjpKnYAbHo2685w3jFSWwWPjlc7UC2zngCh9obOZbimPvO8U/skxhB99L0cId9ZEShGiQBhhYuxHFH5cVhO+UoRtYPuCEGbBB0op2IzRjIgwh9H9vyfCkfAoiDmPilkEVOVQQRMskRH8jBzAw3UIA+mgPFaaIqQeEAXQde3Ro0dPLtKXjAq3tx9X9BAmxq4XngqhQlhFZ9/R5f4QwswVdglUUdzJ6jvPZqJCwMfKo1SxlSIYpkVPNM0/DraXhDClWlw6QCmEEMIkHtUixKh2vUKETiZlDMKJAzEF0j+6XBT5UPgTq0QoFeKfdgqEZIR7HqUC/kdCjKTLcHmF/xAh9PuUuDggH61Yi/zcTYFxFAohfNgyHjpQhF7lIVFtuO/kS9Ikbfx6Eq5Eg1Ca/BY2KakLkJKBzITl3yB166VkIk3fhCAvUEKwIMv9rEyGxavHdkS7SyaLCLNqFpAQ7yq5jUegRNmNqdw9bzoyzbw90DgQdoXwZmxfiF4NFw5GWCIdICh/VbtJ6UBIxBqpWg1RSuwTUuoGUUoCaARcrPVDdBEfKUd4SqBh9CzyZQqQ4kYhGf5HSE1viF7FIc3fq/DblNIoa3ogHpBUlIm9ws6BfJQuKO69GwGvozATT0PjjXukC0IOGG8NC1pQluKhdxbux/KyVAqlk9xu9oBw58jXaaz8TNbyOREOcb9IFfeFyyRdZyFNpv9kqfuKlAxukCbTHzrXG8h+IUy5baI/GOev58cP/FWE2DQK22wXJgqJgB6kUJivo12p/MX35R3GXhHKGOAvG48pgD+kZNB6gpSC2dy7EeEiRf4/eEEWc8aOhiJTnkLign2gzA69h8OBNjuQruJUqFvLNbLfdAdEz3tdyD7+k6rvFiG/1w1yKupFHAlUXiNkwelQToNMnAtdMogA1AjNpyHLQUnBm1BIfg5tEjPhD/4GNXHzdn1cax94KKBO4iq4g99DTcwyE4GHAtpE9I/fjGWl/yO4SJJ6swE/RgxOjdGosdKfW4/uOQFdSn5Q2cI23pTjzWOmtYKM9B/gppw3cFE9q33Wb/rlD5VBcQ/rKJfEWJJoXN0clmw1vNV0sVkW96WhxVb18s/+85IFZyKscy1SBtDq9Jy+ePGMXhDcVCM2Y+ug8THLFDsGagXG5YgvQhXiODhIrEoeWsUIqME2qAW7oLSBWXH4AMkgYfwytBI58dIDHgP0aohzi7CGgFVRhys+a5oeUWD2QjVxmWyK+rwgzTarYJao3onGMmkZBTGgQhoU3aG2eQl24gnoFI9AL6m1/r/6zTHZVHdyNVx+AFmxGHoNq8fUea1Ub4jt8kQwT8Y1aU1CTqg1nfuWTBSsCWqNtkJ5R03Qe8KbO7fepzpXZs2XH/4j5hn+p9UzZv08hbGde6Qf2yZmTtJxMuIIjMEiq/43vjI10CXSGxHAaKgJK33t6cLZBG0SVLNrvAM1YaZP86Y6UCdhfDyM/RBqryNNMPK650LIdo0SM5xjcgciCF6E8nDIhBosL4MsgTIN6xGF7YbCGwUFgFZrQZwBTWr69EVAgFQUx0NNdO1XjlAbMJ4g/OEAdWYYNSRmF7LlXaTN+QxUGVM6cwOrX4RB5CJFihT5GHEe71PWPro/pKw5GpUzex6KbPkCUudshipLjLGMJ6HMEHMoxp+KygwkDOZAmxlHImGwA+rMOBUJK6BuPbk+pxyhNemHIF0F1ES3EcPy/nd0/Y9IZXMfyF65kH0WQY0JZdYiVuKk5vsiEnE7NF4TFBIxmcwJGrg7oUnDuYhDTIXOaN/uhVIvVfVQpQAxJGrg9FXIhJpLfQuyYC6UidDaoIB/QKu9waehsfov0CaCSXQFtJ43Qs7bPgbR8yYI2ec0qJOAu0LveG7ZfjNChP6RcWZCnQTcFZ2gJrRFVZwV8AC/hToJuCugFZjpPwwPcDXUSfjjkAJjrYSZ/ki4AH2GPg6zf2rkykzfvNP0XwC5ClDSDJ3ESv98OAmOhTIFiMFpqTeqejP9ckYrHUDEoJ4bWb0xtmkHY7OhI4z0qc6jsSHBOVCmpPfCGlb3Wn8vx6POg46jp089ykleyS3VjFX5Ywh5Q2+gapZzFnxQs2rWAVKgqvM2GWwTJTwd8RHRQl6BGDum5FXd2jbwEU0UaUuyyz3B36BWrLn3ecP7dnbJ849ot79SAZR6F/0UxvzoNWPx4unGQk6AhMEEaHXOWrDkz2cjHMEnMaa9C2UkwPh4GFsCdcDtsNwL2YVaEsZRD3AF7UnQCNU1QZ34PjRhDoKHwJqvPAVqBdQK/UnzFnQhtMqEsa1Qgs9DrYAamHcndjqE6Qkz6Aq1hJb8aqyAGqyGWvJfaC1uhRlMxdzHAFmazKHULwvdIHjoQ4uEMIYwS7i/rIv9TFiNhw6GgiHRmn4DabV5EVbwAa5I35jAwLA5pJTpXw8ruIHWmhH7wf4nGIKy1VN5QK+A2aI7rCA8izJaGpZC1DDaiZFLoTfBLlgLpU9JRUWH761rnn9IaUVoVsEccVfNR5susAusTTLHYk0fsLbveE9CT0TMfnH6w4NzFFTgu1D7+C10gKkxTtSnQ5RtlD5rrNxbtRvxOkyKH0J/FeQIulz+yMPjQsPVNAtjE1qCMvju+ffIJbv5Yo49g9TdiUToWWtWD7xZl10fW7YUsKQUnEcP/bTt8Xjow6FHef/g6/ELLtIbZHEHlPtJCJ9x39adb07AFLve8MqfYSv5J171VdHGnAIdR28fyoZX5wd57bb79vzWEnRQsyF7djI2GUrCaN/SHSyUfoz2MaUmWCHLs6Y+HIHZPs+x3fDi3AdlCoy6BjqJmb53OXwEdpMjkjMRQRKTfy5qmD2dGPTukRXNTP8MuIBDoU4C7gpoBWb6j8EDXAt1EnBXRPevzQUNre1fa+MDFdXbpmgl/RV4AOcqYAf+wg0JtLwDIyu5pf6WP7nJxydtAfKXfQj8qcCgkaYWaNM3WAPaZOAvUY8yteeLOAw6o0lmlNxY9May6nma6x+g1FuNH0CVhuAbdg001j9drQ/MqeUJ4QVJsXT+m4j0jmq7eVYTLei/XCkGFuvz7L5zyvvpLfQTRLIBUAv6tmFxmsIa6klfVlISLJ4UbIM6O5AwiOslto6XkbIktIW7zdDD0Cfz6QWOP30ktqe3AwerFbjZtKscDF9UzzbMzP6zL1KkSJEiRYoU+TjQfeiYCy8cMzRqqX4BUzZO72qyFZdlsgz+Q+JUc3JdUGWcp1XAHPUecmzxXj84FDQXI7cOLoJLAWMOClp8FU4FS1dzBslimT9MUqAMRUYjOAFuhYq2dNNF6nMD2onuF8xbUdvQuHfP2vmXuw6LOUxuAY5gixps1Ok7/vGqur2Ne3evenBsuz7iTlFnYynWXwxLgFyCGMFdcPLJXYpJQp+l7fUPGm/siVbcrw+oczo9B4ODZ21fdYqOQWPalWf5cLjjSSposLen/hKGEDQPpzPGP4nFYn3m23WGmvPVBpfBR3HE2zAYvH0EzIpxMDiopUMWM6Q7Nks6qbP2znpet7usKY+6O0Pb+T9vuRhUZvsdHo9k3TwIL53ccTct3Ly3qWnvpmcmHuea6/wdIru5El7ZgIN0IlhufSUVYoGUv5zZpNM7ImoU2Q7YqpVabl6NOBpjFhkjppD2WSSiRhFx061klLPSVFwHL5u47PtHFzlpDG+3bhPOGhq8FdWVis1+ubN+Avrq1UwwN4rrrIw8Czc2+97B1jyxxh/hkiGXmDsJfDbeHbnLND775ffaDQbQdCk8MiV3nbU+n9O8hXSzI24gLvvltBm6YZs6oiyg4Yb8lpTkQY/p7+NNiF0PHUMb0Yk5zu3u0dkvw77/yd6AP+iLM6un05Gm7cpBx59+1ugTe+MzyuEctQcc399ZrLHRlf0yOr6EMwlplPQ56YyzRw81z+X7sCiZKjOjF6He0yq16f2WymnaNLYoNpwpGZ2Q0mZyqgjJ/0DJpHCJZs23ytyWIfOT262Et4IcHffA+TUPjwp/wwUN9Ci6T4ZVsSkYqAjV0NEGobWaAd/l5rG85f0hF5t071Y2kPyOi2le7KWV2yUD0413tv0WcyfMCZ4s638lz7FJIFik7IDOd05k0K/9wx/YhjnHt7aYDf0X0ghYErHwPaBPxJNUsiFxHc1gezSAd9Na0/X6nDsflQlblOxFQBb6mRYO+tOx9WE25n0DdyJmGH2pZxhte4aLL8HNDU4GdRCcMZeKyNECTuyemWMjak1JQ+z/bjq8XNijFLFgDb+bxtiBJOchRgptj1iYkbFdonz6L9GNe2LtxppdBk3aHqlOz8LLwUKtT3xbEyKDmo1xgxmMPYJ4aYjvh+4KFRBsHZHcAmUIfUuqtbiT07ALATfBTuhkHkIcNyuXV1UabLkR8STdXbsM2NPm0M2NWxAZVC2P7nwRDyFeGuw97AYNEacSa3SeZg9TTU1eSzY8asxQkNfM3k8RycUN8Imn2/hVaDK3rLzC3MAVhTrN2kXaBc1AO5XRImHxfm7IxKdWVK3jrF1duaOubkfl6rUkVa14auKQhAbAlXiLMBPhkZp+7qK4LH7d+/nGtqcw1d+Co5tewc4hnZWJh+07+NRfEDvg8fgDF0fGDEMrauKnH3o9Ab+ApyOP/E+i101L1fBI4z8muPaZ6lwK1wQugXsUPSe8oR5gTUsnxn9gGXJA/KCrz3Kca19QlMa2FkzmZXYSYkZg9KBl+syIsThJ0ww8bGcX0goTNXogNqIceo+/zdVkx12HcHNODasUyg2UWoNOnN6XLazW/g1N1Qu/H/Sz1MDWR1OEygede8W1V40d3k3mthxnbE92dK1nsOZmNgOCRok5LpTrNvyiq6694tyBGZwoGMugR/W2TPPfTyvDSRFTneMC0WOcQRE6/TV9TGvPHwfCI3PKfoX30GjZTvcTNegUN8IsBrbqdmhDiYpftEuhugmp27x/XeSITPz4fsn1wbHIJmb7Ows6Po+kw6yPfKjHZ/+wDSK6i2ezPgY/bvRpdVR7ODb7+/9bRHaT8ezQ1xxlNCDq/JjY7KP6dNMyBl7ZcA+SdbO4FfO6Hc1D22xCS2faRNy8KGP/iphVj8t+wqx6HhuOU6DOB3BzP7x0uoyZt6KuhVO3Yu4Y1+8HoaERgftHulrLvuYRIia7QscS9H3C+q60PG6c5kscb5yXYrEq5hDx1jDAOmJdx/411GHBALfGOnuA4gIYHHyQx1lV6Th4OZK22TEMHqDDfBhCPGqd4H2S+nFNm7fb4zdrv+kcBvuJ1WCoiBmhW2QVCTUjZrLzGzBnzdELrCK9LPxDBrErf34Dp4DTrFW3LU9ax5pkS8eTbnl+zaatm6teu320a0XvkRF9Fcl2ez0b0fUrdyyq2rx105rnbj5R/yXcj4LY4cW2/yJOe/NZ5DOCz8KtUKlw/IRDwOL27k+1mZExjbuWj3oFdgrOcixokDS7fg6m4OgR0ZZ8I2mQsVA4Ojy3zJa0yy+VtRO50c9r84SNz42K6MwXMp36DB4+fHCfiM5AkSJFihQpUqRIkSJFinx88bz/AV17g5CNednZAAAAAElFTkSuQmCC">
            <a:extLst>
              <a:ext uri="{FF2B5EF4-FFF2-40B4-BE49-F238E27FC236}">
                <a16:creationId xmlns:a16="http://schemas.microsoft.com/office/drawing/2014/main" xmlns="" id="{D292F822-95E8-4BEB-8658-A77FCAF32A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ata:image/png;base64,%20iVBORw0KGgoAAAANSUhEUgAAAKAAAAChCAMAAAEASnQsAAAAAXNSR0IArs4c6QAAAARnQU1BAACxjwv8YQUAAAMA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LMw9IgAAAD/dFJOUwABAgMEBQYHCAkKCwwNDg8QERITFBUWFxgZGhscHR4fICEiIyQlJicoKSorLC0uLzAxMjM0NTY3ODk6Ozw9Pj9AQUJDREVGR0hJSktMTU5PUFFSU1RVVldYWVpbXF1eX2BhYmNkZWZnaGlqa2xtbm9wcXJzdHV2d3h5ent8fX5/gIGCg4SFhoeIiYqLjI2Oj5CRkpOUlZaXmJmam5ydnp+goaKjpKWmp6ipqqusra6vsLGys7S1tre4ubq7vL2+v8DBwsPExcbHyMnKy8zNzs/Q0dLT1NXW19jZ2tvc3d7f4OHi4+Tl5ufo6err7O3u7/Dx8vP09fb3+Pn6+/z9/usI2TUAAAAJcEhZcwAADsMAAA7DAcdvqGQAABG5SURBVGhD7Zt5nFXFlcdvv9cb0LS2sjUBo8K4YYNERISQMIEBF5yMxOioKEEFVATiCrGJRBglbkk6ICpqECEQY0SERFQQpVkiImpUBIMRQRYVBOlukKaXmqpTv3truetrOn4m8+nvH++dc+rc+5Z7b9Wpc6ocj0fqboPkUskkS6ELGJPv7V2BEyRqNqXoNldjXzj9GXtZSIydBFcmlPlCEgI7B0biAbZCCppROEHyXpQxSxrX06trlK/FkF2jeOFvNfylnNvqhQKjw17hL61YdyG6Nr1Z2YQiOQwddOSmoyA3Fsd+vrEFRBf52cYXOsj2S4GxSVJwnEOaA7vVFfAuyIXC1sp3Cc7LX/ERjL1FquPcwF7lNvo654tGNItX7b23Urxvyfrxl/tJfk0YSWJZ9EovyiheHDaCv8wRNnGtcBJcaMPRbcTrSvEqYGyoFJazj6QgKBQHC6C7rGVsOsRGZik+UDAGNh+3UvNUaBtJsy86R5gLILtcz20vQga/5CaIJtyeC1FQG+LGeYixKRAdZ6fnN0D9SefhnT/cvSA2Y6yIvqPgChih8lPs8k5zSEhuB2CyjH0lmoqkJg5TyPOYlv92Bc0s3Tg/hkGYjpFCa80RXgJYnPVKrFcinASwpBi7GKLx4dKJ01bq/H5bLiVim+psP5J+0LjUESLgljqIHvxTWSVkja/FicqhOM5nQh0OxeYc0ejC/+r/o+Rf9npNxYIuKagh9MXvEFTlwejncrh4wG5DbV/iAbvwsND2SsXgaNGAzkVCzzhkRTtufB+yR4BnLjedClljh8+TG74F0WCd5ckfL3VzGlSrh1UgO9dAjFPywyD56c1YKURx1KuQ/ox33mm3hKCd8nYS2y7iJs+YRcqofMeZyuTAwBHN+6mBA5swEqVccrtUxra69hKY+NPndr50Hgnjw9NatkWMURbDtrN2Dr/qUuPPmhQA7yzdh5qoctvThmMP+jz2GlSO16WYZ5R+jMINCb/gkBj7NiTHqYGfdjB1n4T+QfDiuH+eMPkk3fEqWLjJHXvmKcdj4MX5H5jOYiwbIj/GCzTgxblIWSAZMvkQMPB7fw5EemAWQ9wDN89RSQKuud+DnDhQ56qfQqgWeX+xPlLrohok/TTDg4y9CfE0289xfsdNx0P2WOL3c5yJ3GhaRZ/g9+NBnrDXngTNmSLUID/Op9SmcQMa/CyHBzEWxmDyxpLT7jOgNxFBbs8/0b+lsWVEezRmyo0VOEUQzyFsSUqeenAEH825c/TIWx4qF52XR/0tcI4l+x0cwirKYDIYtAHNjML7OIrhy66DIZBT3Rs8KDzUaQ4/d2YTQSEN5jGnfI9c6tpAjeNNcmfdoPrgM2jBv0FNwlY64g1oFhOoUUykM0BMSENG+UepKSDwiCaLBwOMHYKmITuQhjwFn4gDK6B4HE/n+w40frn7LKPbuD4HBpdxwlg7r0dz6Jx9wtG+2F8I4wwuXPqckBS7ZbvLCTCDfY9+13EKSPT6Z+JEYTrgOL+hNo3ZcPC4Bg0etTTQMvYuHCQvC9ODFB1J9i0IvbsEHR78jIcCxB6uksDDJwVZ0kLqcA4ZLLoOnzBmYFCMLZ+Bg+LwYhIlYv4RNiw5J7rpJM59sFlsFm3/BUXAYycOFBM+UTP4HewG74qWIVAEcpCHYnA3teggYWLAozprcKcubhQUjR8Ju8XbaNOoE3ZjKt9TWL6EorFX2G3ORqPHCGH9DAogz8ugeLQgs81EtHrQHaSCUOJ75OqFkSCbrDb2YCICIbYaisdT5GvfalvIatEZjeDnwsafFxvZW1t9gTfCaDyDNjCDjAHJFaRdToEGTiKjjpErc5wDZKSHzMd4atsKzYXm5wqzB76QbLxXCQb5K+s3aV3QNn2Ogj6KsZ9BDaJUumy3L7eT2yzftl0pfXf5fE0ek24sMGhQ8NkEsQ96FIPgy/aMg8Xi2yIzSfwFlliewAGc2q8e6Jafk06lUtl5RSPW0xgnqWwG72QMCLynPabBLTNaXPp3HK/zS+tWbQhZqTT/0TGXs4l/XdIFZ/zs+b9X1VfvWjVtSFF4jiwZHW/chZvPY253LyOQKS1uRVhus1hPUiWm3V9weBB7RD0hM1bg0DC++iEck3EnDpNULyu76doxk+dvhy7ZZce24RSoaeOhN/8dRkmr6RT/SsKzAybnwp+xt3rCpJM1y+sT18ZkZSWiCEEscPN/Psa409L9oS4KN2Z/OzAF6oLBjLFjYQjFHS7iLmIrd7hGSSIMfL8qIwAPZqZ09U1kDHC7BISUAVwgnasizthLujwLNY4S6U411UDypMMfocbTVR7gC0BdZC4hZPIbyEA6grWCaiFbg4L8cORNGxJ9ybs1w96O5rZsJDSD6dTk1skSQ0dVQzGgVPFOKMmRM5l7oWncTw0doGXA5+K4g1A0qFD1EpRMkFWrK6F5yEt8AjRJwZRlvkkTD+PtfP82ceQHUDyoXqAm5dlFEyvqhekJGFxSYlpX948xReqBk0Um616U89tLSc45ZQJlICRkUojFCJLamb0RwtPlvFrKLmeQCxdOvkveWR5WDGclFVeJqPkVIVkVqfuEbZMsI5vAwWUBzB41PNglwXwiqFozFhNfHd995Bv8H8BRhqecdaat6eyOUUEdfMfJ2sDHedFxvhTv56KdaCksorRKdyPn60/GBk/fwI9XfwVPcSX/Kt4fQhPRVljE3d6Hv1euu1kvsYdSUvbuQcb+xKVbxOHvSatElCIoo+M4vYM6t2aDbxp/5clQdGSy+ExxuHH5rhMGb2WETRdkMqsmwGAjCpTmCX8hDHOh2DxN7sQX9moFQI2QCboNH4ZiYcx96oPTs9SmPwL3CMOTUEzk+hNFYFBMLZAJukxuecpgCPlqWOkZCbVAJi4Shs1QDKjLMQgYJNpQAxTCzUf6kNUkA3l3GVDm4RMoRJGwBI00Wj/m4S8cTRNm4yaRMQMUjaPIbvFrNCqox7scioT+qu9DUQwTZhvey1lQts8cPmgOoYrXLjJrZINGj3yymhHgYGHyLyPwdaeEPRG/Qxita9WKPH296WIy29jRCmVgVb1eslMYfU/zfGH1gUYX+WXsvuhmsto/xp+B5dilCQqKfEGb7Pyvh+bSn6wWWuVdkEPGydAUshOw/x7/k+erm1JNt94fBXYgZ/uvlTlFE3OyI58JawUXIVcIWb1TdzIavI4m8AYZg7JWsohhVTu0UruLuYJRLrJZCM3kJWrj47aOfAo0HkeDJE/+ydAsUKS3orXzpNVlI8yAok12ATSbs6mVnQgVXCGtEusPXEvG8IkI0oZWpetUmQgWjIcJUFmH1UTkXjaRBzsOqktfOfKVWrNjeYHtX2SQxpfx/Smp/Gb2HDGLQqTQJUMgC3P1P0APR6yYEIRFEy45WNlSfToMIcySbpE5bEmuG/0tPhqWAKiAIvDNJgLIQmjEZy0hZeE7vKpXwpUTd8Gdx7D+f6j7Oq8H+jxBTkTSRstWV5dfWZibnUql0jn5PadVakG43TNFcndQR2iwMcN5sFiYE8GGrnDLhNKQ9CHvrWLuqVC6BQ306y/M9McaFPV5wlvCxsena9of0dlcsvg1Tjdl7pto4v8v2Ue173Xjk++4qzwsKt+YOaJ7cWGidHzjc/yAiavwReKoWXbb9xuQRmw4bS97fAs+OwM+nDEkJsnfKLQc9xqtrGkYFUtHZVaRzpCuCwMXomTGnvnmUqnGItVjrbGU0aW2el/5fUNLWubn5mSLIr4IgLJzcvOP7jli+ltV1b5cpKBmRUljPzmdfMtC+VfbUT4+wRrAHlPXB2RV6ufYc4IjoPkNvuLtnhfHJl3uSHSetNJ3624dfqRVZUlrsa7aYNEVDdpLd9zo1TiBS+2MiAlBQor1jVycQ7/pgpaGkO6jZUmJRbEVy0iOMb9e3Vy1g6ChZPdYibOBP4dkcxOQ85gxo9g2sJEC19Q4LbTmF7oseQFdJz1Uf/jqX46sMWdKT7VKmrN9SAN+evELOFpQP89c49UInE5VDZdnM70Vs/7Tq5BwXvBtjmgMzpYL/iS7+8OajNTDOE7w8VmwNjZZw/SRc2oGg0s+rWOVHJ4cWYw6MprpS2RWJZ6HfosyxJJdUXmnRuAiLdj9KGE41kXslQNPN6wHyIA2H+KjOB9buzaD6foPuHNuapTZfzTNtcFlQ4IIopPYQSipu+obmU7ky7UFxGv6EvNAjn0Wrjxqu/obSnnkat9wVtyinjvV6DYh+PtlpVr0m7R8z4EaPkhVTde2KgSTPndtxYGqvWt+dclxoUmeZk/iI/lVi97c5Qz06uL19jr63KIOfSa8YNbNuVvMsqgBVhi+b+mUCzq1KbC6ro6q1PpJ4AYEl2JVvXrdHdzS7b8z+I6FWs9j8gXcgjk6dFPV1oW/uLh3Zzew7KdWUcyMCDazLoYT/1z5z1xlxUZ+VpBfGAW74RbKlvE0z7vHy+4ejthj1dZb/Vwv1hQ4PbQeJ4RnYm7Cs1RBI4xtYp1mgRqYZ4eH2Wqr9h6xvDBbVo5C2fLUhfEhe/aAFwNngxpUsB/n/ZKa0CXT+XI1loAWKGU9D82g5tCOP44uyc/JpI9M57Y488a5m78+HDgLpSUK+WoV6Liw4aFIlgM51T8hQzv9DqzauWnBzWcd8dBS2O/2ZzZ8uk/7V+fJnzrT6+BeCKtLnAwHxg64HXrnstWbNq6Y9dO+sf1dxnQ4b/ycV8sXXO/OPX/khQ17Q9YDOpfAwVdATETJ2NlvyGe2fkf5I1cnGvd1immxARGy5y7l7fsKqbaGk3+TFkGC6pXRFT0fal/KIFgs0rSohgjcjRXKmaqsZVK9MJP0w/s4irFLYLFI34t2xh6BKQmnfICDAllaCLd4vGohlvz5SNFuJmIeTPFk00KaCGrGwDMWFbmGlMuzrkU7Y2tgiqUNytdRPB+04cpPthq2rS1pHt9FO3/QE0b6J2zBAZEsSTTX6Oalv75uDZNNa+9BP5hkUzSPVVT0HcnjSSaGY7ya6KqweKZgETxY3XSYonk4thosOXwNDojCC1TYXWELJVM/gQdj25OMHL21CVk0S+K77W5eYFav9h7bnOD1lYduhymKSQn/QD6OD8Yh4Tzujc4vhd2CjpM3CT6MbY7vYlO/h28CYmYajtNLBTNRA1AXudmdUxc/mBQFr24LZErMY5KjcmlLovJ8qdHw4rOb4bCF0nIhXBMwKSZ6nOg9wgej74Z2alq8MXJ6JcCmkyTE/NofqjLCfTE/pY9au7s6aMGyznXa/vFotn4PhwRzjhqPlsVmwYepEac8Jm9Z/DocY5kZ2Wt1U/ngzfa2hADuUBWXd8y1qj5GGsnwcDb3xQGBnKHmxLsTbXG7W6XsPu8GWwiPYtFXNPvtlZ4G/dWNsj8kzrIpVUukaqM3AqbmBE7TTA5YK/xMaHG85MD5sMVyubaWqTy6oFYaO5rsDYmPiWNUGM0qM1gndbqW468YCmMwp3wKvxDWRKRa0rdpFcYPMqrHF9IGF/D2abAGkjU0NLHEP7UPvILopQcb0xLt9VBkj9aXrD0XHY38h13GBM9GXbSTlsNLsNPY+JKME/XtEfWLonOzBYP+AE+XyrKzo8bfTsbmizkNKsumhhmV8ndLYA+jebszR/5q/uJFc+654rTW0Resr5dkEWyKHVTDyCozliZWTUiwKzSe5g9oKz15VJJ0a28g2bPN3NmGixIvOA2m6CovoiOq7kRDg8n7tbtFC/zt+gavIup8K219UHwWG8gmIftaaxseq1gwNHnCALS5bolxZTnrGvDohnCaPzatfOu3QZu8A+n/2HvWZeCD6LRGrZA7eYOMTV7g0JdvTv1BxJqDYweXbdhr/3GC8q7/jBrq4PeNh9qg+uNXfv/bSbeMGTlq7G2TZzy9cnt4FHHwlbDURiNQMps2tjacD++PrcYdMQMfNlZEJGftvf+s2r2fzheXJU4rCNZNOd/aEfJNUNj5B6VLYhbsbX9mXK/jGz8DnxHpvBZHdeo/vLTsqeeXrVyzpvzl52Y9ePvQvh0Lm+d9I/XmJppoookmmvgXxnH+FzMd32YAta7RAAAAAElFTkSuQmCC">
            <a:extLst>
              <a:ext uri="{FF2B5EF4-FFF2-40B4-BE49-F238E27FC236}">
                <a16:creationId xmlns:a16="http://schemas.microsoft.com/office/drawing/2014/main" xmlns="" id="{5B115634-7590-4FD0-B919-E3673EB44A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2" descr="data:image/png;base64,%20iVBORw0KGgoAAAANSUhEUgAAAKwAAACtCAMAAAFttFTZAAAAAXNSR0IArs4c6QAAAARnQU1BAACxjwv8YQUAAALWUExUR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k6RgUAAADxdFJOUwABAgMEBQYHCAkKCwwNDg8QERITFBUWFxgZGhscHR4fISIjJCUmJygpKissLS4vMDEyMzU2Nzg5Ojs8PT4/QEFCQ0RGR0hJSktMTU5PUFFSVFZXWFlaW1xdXl9gY2RlZmdoaWprbG1ub3BxcnN0dXZ5ent8fX5/gIGCg4SFhoiKi4yNjo+QkZKTlJWWl5iZmpucnZ6foKGio6SlpqeoqaqrrK2ur7CxsrO1tre4ubq7vL2+v8DBwsPFxsfIycrLzM3Oz9DR0tTV1tfY2drb3N3e3+Dh4uPk5ebn6Onq6+zt7u/w8fLz9PX29/j5+vv8/f5IGlxvAAAACXBIWXMAAA7DAAAOwwHHb6hkAAAKdklEQVRoQ+2biX8U5RnHn92Qw9CEghxiuAoFUasilwa5LIWWQq0ilqPWoxFEKCBaZamCB8gRlEM5gliRWgoWKm0xERBpMVVjhYgCFRFEBAQi2eT9D/q+7/xmdq6dmewM7PLJfD+fzD7X+8yT2dmZ933nHUoQnQvBAONEIOsQZgY5QWQcPUU2ZvtoYnGeB3ICGcxyoal8MV5Ya9l06JJm3IR4fR6pt2Tv2JkR/3PYOFqKygw112vmkTYHMQDmRCHoETuEmECWATkB49/66BwoGjLWxkrVlhMqKmNNiUvYP4SxzTHoEhmnHKfrYOII01l2p/hIJOku1R/LrcG6AqYMsxKbZGcNGOW3yOy+cTNKpAAGBxDIyYYlKbyC0kWMLSq1OTvMyBOjXzexdYtVziFUkgdjMobLKMkzMNlxo4zQ/jlF+AWcRqRLIA9wfq2UOXDr6QAX5/UpO++CyBmMAB38VGGsrFq6wfEysdVdH1RkLOEcUqiUdTWy2Bxht4vtiAALXfvr6AljplO8ZggkN16Tx+Df0Bz5pwxl7Ch0B3Al4bj92oheQiRjH8OSHAQKYEmODJF/XmLLSreyraX85wNLcrB/ASzJEUEn6IDn2MSHIyKGldNK+QlbMmSMCmxJQZgAliRU8AAEysvaDtitnBURtYUykLHen4ltHD4TdTKEVSiXvbW/lx+sHl4DfRUfY6N2im0TKXPGwq/na/iUkhNl18GvBy4BKZdrAL8eeCT0HQQB/HqE+Ut5ceb/kPJR9l+xhV+PMFcYsjPiN8QLEstvtp5jF8qtFWH2E7tAbq0Ic7mP2Plya0WYzbHPya0VYfYTO09urQizn9i5cmtFmGebYn8pt1ZaSbNwaki1E/xWcBdUgC0kJdodU444q7kaFv9EDiGnQty1C+2J/kiX4H54/NAFufT8FD4fnEEqA14GNM7wJOcXxmIzV3Fh9cxYbMF5Lvg+vOL+Mk1KK9gK+TklqLRWfKfFQNxEcGm7c6UAsvtI0YWC5UjE8oWqnhZlvaU3VfKQRlCz7QQkgdfutj0dkcWM/XCyATyBRHp2w9dwXkEG1jl6CpLG5VoP6A1Ee2MYWkkO03WQFB6gzZAk3q87smulY75y05b8L6sYPTCVI2jlhpxzMhAvyjmnSN1JvaAn2IN2LiDawD66hW/nKX05M+3Q0BE5KrYyg5Y16YCOtgmb4bKVJGlZXf5HkMw0LG2FuBgmo5ISB+SSSCu714JLIq3stAuCTSv77IKMSFvuklaOGgSXRFrtsnZJpJUjHEGwaeVgSOAp7VUIZm+5pH0Wore0VIXopi5p1bmKz9HOjeY82yfFQnJMS3RDJWN/aiukkBBfRAruX77ioZY2D3d9EJ2Ns5WtyoIpADojp6QPjL4pRkJwJ8w+sfTze8DhC5vxXhAjfzwd1TMDLj/UIJce/wN0beCopwWcqdMWmQwMgjN1eiCTgQlwpo6YFN/9eCw26wBjB2fFYo+/yw1T4Eydm9VHPvzOpYzLjzI2WQp+4GlPSIF/d82kwAfUD0nBD/34/3x8YWnpYn6i1SwuLV10nBsmwZk6Yjhm4UE4U2cAMhmYCGfqDEImA/5PsMHIxJYRPQaRD9L9ol5pdgplLZQS6fLDrcj0iFBGQLlPunzw23JkWi009SjsmiWdKTMaeTh9iTrJh2aStxGQGh8ji6BSrnlS8XVr11VrZAsCUmQr0pg4BXfKJJ4A6pEzg364DIkM+JjO77am6gy/eFFXpNIxht5m7Nze9b0Q6p1B6gKRd5UHQXqW0NOQDt2BcI9sQjvOCzQHEvgoMhQSZzsaeOI/aCQZKx4y68gp1E/bHUITD+hq5dR3zNY/JGhPxqnMXWjkiqmHyGqoBSTOEPoAkso4NHPDMov2GfWCxB5NzMCqfIFmLth0j96kexRhM01QBD26BXQOiMcVZmbTUvHxdZNrbWYZF6OhM8YvDIyIvse3hSSevJipQENntiPaQLxN9nesNx2EaqAKDZ35F6KNnKMrpxpnrzWq0dAZ+7TsA6IYRBO+0rLV6t3STAPTvlz2MiQFw1T7moSzgWmztWkTG5pQNqQwrSBMywnTcsK0nDAtJ0zLCdNywrSctKbdjWi3tJrTW9q/IpplOafVVtwkX7Sr50eI3pl4dGVDE6IlEG9HQxeWKdG8oXNaOimlvymt3PnJEcaeFfOULmlpBmPfjhKCRzBlEsH6RxvUCOUjJCQk5OIRvfzXWxOTW/FdU9v7f7J2YfjePfwqbaHmiVYZd+2M9jFP5SU4eZvfdaqBErn+ExRmT+3PMud0KHgSRSVnyxWITTettZ6VA0c6ZcSp+/1XUY8z+zNhnVD2OFTjxtKmaJFGWlaiGFc6oEUa+QFKcWeM7AqnlT4ohZ07JTmtviBde1oxYIk1Y1OCWNfii8hNspD4W0UwEA3/lBsOjIBG1HabUv/k9Bd7syzkgH7BynRumApZ0E958pEBxeKBWtXAopatJF2mH+X6V9O7KGrLov4fKiGT0l+s7XIQWzKgWOsbXMl4MP3FDkQp7kxMe7FRbUGMRvy9tUtWlltfQ5uQ/mLNT/jOPN9c8Uz4EhaVB9Jf7BCUorIIDl7tNzCBkrT3wQtN62FqY3AQ3S7f/U8wrQ0c6SF/of49dYX9w+HsYlxvIXnnprT1anPfRA1Gdk0ecE3vuzdqfQID16ar2twkS5ec6Ia2F5+C5G8S2FN9I1qmhZ7JXi2zxf/qSX9E7kMh7qxP09Wg9cC7Yy+8umHTxkeIWq1GMc4c5p3IXq9v+su65U+WDL1YI5yhL+0WXUCV6oG8/70XigMP51HWHyELvnl/3V0X9iZROMf8xilnY1PKngg5GZs7E5WYbmicgy92QebAGbYL+zBxegZRkXHtjpGTI6N01R4oJvbei+yB0lOsX09C1S2897UfioU5zYiWqcNIK/sbuNrRA7Ptb0gg/loe5U2DYmTHDREa8zkUW2rlSuMAWZn8yCic4CPETuuhJDg/PpuKyu1fHtao21KI3QTCU9YOi5n6PX0pa/ghaGBpa6KnHb8TSd0r2E8QDNIvt07K+VU5lDcTiuDDAVEavg+KI0cD/JktNb0En4xjJUTd3oDCfpdDzTfEobiwKbDZ5mbbkNKV+u09KGvUYSGu70j0sHFxrwN7emJfvvmhw1XLTG1pNuU+ww7dFqXiPR6/EM6+YdiXb7prSxy8cGQ8RS7LpfzlHs8ASbW312c90LBiWf3fryH6zVfQvJG2Yvm58Odt3s8AyYUstiI3Go3mrITWECpzeMvc56FpXNBi5XKPhg5qBJVi+ju7FJpGWCxoVMUugqYRFgsaVbELoWmExYKw2GAIvtgF0DTCYkF5Yyp2PjSNsFgQFhsMwRf7HDSNsFjQqIqdB00jLBY0qmLnQtMIiwUZXGy7HUipscFfsVmPQdOoGiz3FASzzyKnSrFYNZB6sXTlt1BVyqQ5EKKPGpLHlcPgo9hIV8OTkrrlBTJjQLT7g3Zwj96br9h8FMv//5Hvw8LYi10VW4Bc0XPYr0bfen0LqLzYddhZQ/g08X03vXrgHWNH9Gmfce8xhISEhISEhFwKEP0fxWWR0YPA0aMAAAAASUVORK5CYII=">
            <a:extLst>
              <a:ext uri="{FF2B5EF4-FFF2-40B4-BE49-F238E27FC236}">
                <a16:creationId xmlns:a16="http://schemas.microsoft.com/office/drawing/2014/main" xmlns="" id="{8A7C5537-A67C-4DD4-BEA5-6662440B6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3097287-4AB1-4D09-B3C9-22A4AB60B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25" y="5077309"/>
            <a:ext cx="3561382" cy="35613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10ECA8E-1CB3-4447-9CE7-8FBBB5017A50}"/>
              </a:ext>
            </a:extLst>
          </p:cNvPr>
          <p:cNvSpPr txBox="1"/>
          <p:nvPr/>
        </p:nvSpPr>
        <p:spPr>
          <a:xfrm>
            <a:off x="9567254" y="9201756"/>
            <a:ext cx="5343525" cy="5693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Centralized Credit Scoring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C4C0A2E-C19E-4C36-AB1B-D55140BE77F6}"/>
              </a:ext>
            </a:extLst>
          </p:cNvPr>
          <p:cNvSpPr txBox="1"/>
          <p:nvPr/>
        </p:nvSpPr>
        <p:spPr>
          <a:xfrm>
            <a:off x="17181161" y="9201756"/>
            <a:ext cx="5343525" cy="5693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Redundant Paperwork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10" y="4709399"/>
            <a:ext cx="4297202" cy="4297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589" y="4372020"/>
            <a:ext cx="4266671" cy="4266671"/>
          </a:xfrm>
          <a:prstGeom prst="rect">
            <a:avLst/>
          </a:prstGeom>
        </p:spPr>
      </p:pic>
      <p:sp>
        <p:nvSpPr>
          <p:cNvPr id="22" name="Shape 112"/>
          <p:cNvSpPr/>
          <p:nvPr/>
        </p:nvSpPr>
        <p:spPr>
          <a:xfrm>
            <a:off x="1570198" y="9201756"/>
            <a:ext cx="6203627" cy="11223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/>
          </a:lstStyle>
          <a:p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High Risk of Identity Theft</a:t>
            </a:r>
            <a:endParaRPr sz="3200" b="1" dirty="0">
              <a:solidFill>
                <a:schemeClr val="tx2">
                  <a:lumMod val="10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3" name="Shape 106"/>
          <p:cNvSpPr/>
          <p:nvPr/>
        </p:nvSpPr>
        <p:spPr>
          <a:xfrm>
            <a:off x="1167548" y="2973340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0272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2120172" y="2129025"/>
            <a:ext cx="3878924" cy="35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l">
              <a:defRPr sz="1800" cap="all" spc="360">
                <a:latin typeface="+mn-lt"/>
                <a:ea typeface="+mn-ea"/>
                <a:cs typeface="+mn-cs"/>
                <a:sym typeface="Montserrat-Regular"/>
              </a:defRPr>
            </a:lvl1pPr>
          </a:lstStyle>
          <a:p>
            <a:endParaRPr dirty="0"/>
          </a:p>
        </p:txBody>
      </p:sp>
      <p:sp>
        <p:nvSpPr>
          <p:cNvPr id="104" name="Shape 104"/>
          <p:cNvSpPr/>
          <p:nvPr/>
        </p:nvSpPr>
        <p:spPr>
          <a:xfrm>
            <a:off x="1698175" y="1609514"/>
            <a:ext cx="13257860" cy="2276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Why CreditSense make sense?</a:t>
            </a:r>
            <a:endParaRPr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143789" y="4421140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2123478" y="10668730"/>
            <a:ext cx="6203627" cy="11223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/>
          </a:lstStyle>
          <a:p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Decentralization- Anonymous Data Sharing using Blockchain</a:t>
            </a:r>
            <a:endParaRPr sz="2800" b="1" dirty="0">
              <a:solidFill>
                <a:schemeClr val="tx2">
                  <a:lumMod val="10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9103056" y="10668730"/>
            <a:ext cx="6203627" cy="11223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/>
          </a:lstStyle>
          <a:p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Intelligent Credit Scoring </a:t>
            </a:r>
            <a:r>
              <a:rPr lang="mr-IN" sz="2800" b="1" dirty="0">
                <a:solidFill>
                  <a:schemeClr val="tx2">
                    <a:lumMod val="1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–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No more third party credit rating agencies</a:t>
            </a:r>
            <a:endParaRPr sz="2800" b="1" dirty="0">
              <a:solidFill>
                <a:schemeClr val="tx2">
                  <a:lumMod val="10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6082634" y="10694860"/>
            <a:ext cx="6203627" cy="11223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/>
          </a:lstStyle>
          <a:p>
            <a:endParaRPr dirty="0"/>
          </a:p>
        </p:txBody>
      </p:sp>
      <p:sp>
        <p:nvSpPr>
          <p:cNvPr id="114" name="Shape 114"/>
          <p:cNvSpPr/>
          <p:nvPr/>
        </p:nvSpPr>
        <p:spPr>
          <a:xfrm>
            <a:off x="18620029" y="7182932"/>
            <a:ext cx="1128839" cy="1122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19" y="5393"/>
                </a:moveTo>
                <a:lnTo>
                  <a:pt x="9877" y="5393"/>
                </a:lnTo>
                <a:lnTo>
                  <a:pt x="9877" y="9769"/>
                </a:lnTo>
                <a:lnTo>
                  <a:pt x="5540" y="9769"/>
                </a:lnTo>
                <a:lnTo>
                  <a:pt x="5540" y="11831"/>
                </a:lnTo>
                <a:lnTo>
                  <a:pt x="9877" y="11831"/>
                </a:lnTo>
                <a:lnTo>
                  <a:pt x="9877" y="16207"/>
                </a:lnTo>
                <a:lnTo>
                  <a:pt x="11919" y="16207"/>
                </a:lnTo>
                <a:lnTo>
                  <a:pt x="11919" y="11831"/>
                </a:lnTo>
                <a:lnTo>
                  <a:pt x="16256" y="11831"/>
                </a:lnTo>
                <a:lnTo>
                  <a:pt x="16256" y="9769"/>
                </a:lnTo>
                <a:lnTo>
                  <a:pt x="11919" y="9769"/>
                </a:lnTo>
                <a:lnTo>
                  <a:pt x="11919" y="5393"/>
                </a:lnTo>
                <a:close/>
                <a:moveTo>
                  <a:pt x="10912" y="0"/>
                </a:moveTo>
                <a:cubicBezTo>
                  <a:pt x="4924" y="0"/>
                  <a:pt x="0" y="4772"/>
                  <a:pt x="0" y="10814"/>
                </a:cubicBezTo>
                <a:cubicBezTo>
                  <a:pt x="0" y="16828"/>
                  <a:pt x="4924" y="21600"/>
                  <a:pt x="10912" y="21600"/>
                </a:cubicBezTo>
                <a:cubicBezTo>
                  <a:pt x="16872" y="21600"/>
                  <a:pt x="21600" y="16828"/>
                  <a:pt x="21600" y="10814"/>
                </a:cubicBezTo>
                <a:cubicBezTo>
                  <a:pt x="21600" y="4772"/>
                  <a:pt x="16872" y="0"/>
                  <a:pt x="10912" y="0"/>
                </a:cubicBezTo>
                <a:close/>
                <a:moveTo>
                  <a:pt x="10912" y="19511"/>
                </a:moveTo>
                <a:cubicBezTo>
                  <a:pt x="6183" y="19511"/>
                  <a:pt x="2266" y="15586"/>
                  <a:pt x="2266" y="10814"/>
                </a:cubicBezTo>
                <a:cubicBezTo>
                  <a:pt x="2266" y="6014"/>
                  <a:pt x="6183" y="2089"/>
                  <a:pt x="10912" y="2089"/>
                </a:cubicBezTo>
                <a:cubicBezTo>
                  <a:pt x="15640" y="2089"/>
                  <a:pt x="19558" y="6014"/>
                  <a:pt x="19558" y="10814"/>
                </a:cubicBezTo>
                <a:cubicBezTo>
                  <a:pt x="19558" y="15586"/>
                  <a:pt x="15640" y="19511"/>
                  <a:pt x="10912" y="19511"/>
                </a:cubicBezTo>
                <a:close/>
              </a:path>
            </a:pathLst>
          </a:custGeom>
          <a:solidFill>
            <a:srgbClr val="F4F5F7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38" y="5797287"/>
            <a:ext cx="5016036" cy="50160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451" y="4864100"/>
            <a:ext cx="5088835" cy="50888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886" y="5413292"/>
            <a:ext cx="4539643" cy="4539643"/>
          </a:xfrm>
          <a:prstGeom prst="rect">
            <a:avLst/>
          </a:prstGeom>
        </p:spPr>
      </p:pic>
      <p:sp>
        <p:nvSpPr>
          <p:cNvPr id="26" name="Shape 112"/>
          <p:cNvSpPr/>
          <p:nvPr/>
        </p:nvSpPr>
        <p:spPr>
          <a:xfrm>
            <a:off x="16342056" y="10694859"/>
            <a:ext cx="6203627" cy="112237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/>
          </a:lstStyle>
          <a:p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Data Security </a:t>
            </a:r>
            <a:r>
              <a:rPr lang="mr-IN" sz="2800" b="1" dirty="0">
                <a:solidFill>
                  <a:schemeClr val="tx2">
                    <a:lumMod val="1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–</a:t>
            </a:r>
            <a:r>
              <a:rPr lang="en-US" sz="2800" b="1" dirty="0">
                <a:solidFill>
                  <a:schemeClr val="tx2">
                    <a:lumMod val="10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Prime features of blockchain implementation</a:t>
            </a:r>
            <a:endParaRPr sz="2800" b="1" dirty="0">
              <a:solidFill>
                <a:schemeClr val="tx2">
                  <a:lumMod val="10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9083320" y="3741043"/>
            <a:ext cx="887611" cy="880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97" y="17256"/>
                </a:moveTo>
                <a:cubicBezTo>
                  <a:pt x="5350" y="17256"/>
                  <a:pt x="4304" y="18271"/>
                  <a:pt x="4304" y="19529"/>
                </a:cubicBezTo>
                <a:cubicBezTo>
                  <a:pt x="4304" y="20747"/>
                  <a:pt x="5470" y="21600"/>
                  <a:pt x="6597" y="21600"/>
                </a:cubicBezTo>
                <a:cubicBezTo>
                  <a:pt x="7723" y="21600"/>
                  <a:pt x="8648" y="20747"/>
                  <a:pt x="8648" y="19529"/>
                </a:cubicBezTo>
                <a:cubicBezTo>
                  <a:pt x="8648" y="18271"/>
                  <a:pt x="7602" y="17256"/>
                  <a:pt x="6597" y="17256"/>
                </a:cubicBezTo>
                <a:close/>
                <a:moveTo>
                  <a:pt x="0" y="0"/>
                </a:moveTo>
                <a:lnTo>
                  <a:pt x="0" y="2071"/>
                </a:lnTo>
                <a:lnTo>
                  <a:pt x="2253" y="2071"/>
                </a:lnTo>
                <a:lnTo>
                  <a:pt x="6154" y="10394"/>
                </a:lnTo>
                <a:lnTo>
                  <a:pt x="4545" y="13074"/>
                </a:lnTo>
                <a:cubicBezTo>
                  <a:pt x="4545" y="13277"/>
                  <a:pt x="4304" y="13723"/>
                  <a:pt x="4304" y="14129"/>
                </a:cubicBezTo>
                <a:cubicBezTo>
                  <a:pt x="4304" y="15388"/>
                  <a:pt x="5350" y="16200"/>
                  <a:pt x="6597" y="16200"/>
                </a:cubicBezTo>
                <a:lnTo>
                  <a:pt x="19347" y="16200"/>
                </a:lnTo>
                <a:lnTo>
                  <a:pt x="19347" y="14129"/>
                </a:lnTo>
                <a:lnTo>
                  <a:pt x="6999" y="14129"/>
                </a:lnTo>
                <a:cubicBezTo>
                  <a:pt x="6798" y="14129"/>
                  <a:pt x="6798" y="13926"/>
                  <a:pt x="6798" y="13926"/>
                </a:cubicBezTo>
                <a:lnTo>
                  <a:pt x="6798" y="13723"/>
                </a:lnTo>
                <a:lnTo>
                  <a:pt x="7602" y="11856"/>
                </a:lnTo>
                <a:lnTo>
                  <a:pt x="15647" y="11856"/>
                </a:lnTo>
                <a:cubicBezTo>
                  <a:pt x="16451" y="11856"/>
                  <a:pt x="17055" y="11409"/>
                  <a:pt x="17497" y="10800"/>
                </a:cubicBezTo>
                <a:lnTo>
                  <a:pt x="21399" y="3735"/>
                </a:lnTo>
                <a:cubicBezTo>
                  <a:pt x="21600" y="3532"/>
                  <a:pt x="21600" y="3532"/>
                  <a:pt x="21600" y="3329"/>
                </a:cubicBezTo>
                <a:cubicBezTo>
                  <a:pt x="21600" y="2517"/>
                  <a:pt x="21198" y="2071"/>
                  <a:pt x="20554" y="2071"/>
                </a:cubicBezTo>
                <a:lnTo>
                  <a:pt x="4545" y="2071"/>
                </a:lnTo>
                <a:lnTo>
                  <a:pt x="3701" y="0"/>
                </a:lnTo>
                <a:lnTo>
                  <a:pt x="0" y="0"/>
                </a:lnTo>
                <a:close/>
                <a:moveTo>
                  <a:pt x="17256" y="17256"/>
                </a:moveTo>
                <a:cubicBezTo>
                  <a:pt x="16049" y="17256"/>
                  <a:pt x="15003" y="18271"/>
                  <a:pt x="15003" y="19529"/>
                </a:cubicBezTo>
                <a:cubicBezTo>
                  <a:pt x="15003" y="20747"/>
                  <a:pt x="16049" y="21600"/>
                  <a:pt x="17256" y="21600"/>
                </a:cubicBezTo>
                <a:cubicBezTo>
                  <a:pt x="18503" y="21600"/>
                  <a:pt x="19347" y="20747"/>
                  <a:pt x="19347" y="19529"/>
                </a:cubicBezTo>
                <a:cubicBezTo>
                  <a:pt x="19347" y="18271"/>
                  <a:pt x="18503" y="17256"/>
                  <a:pt x="17256" y="17256"/>
                </a:cubicBezTo>
                <a:close/>
              </a:path>
            </a:pathLst>
          </a:custGeom>
          <a:solidFill>
            <a:srgbClr val="F4F5F7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32" name="Shape 68">
            <a:extLst>
              <a:ext uri="{FF2B5EF4-FFF2-40B4-BE49-F238E27FC236}">
                <a16:creationId xmlns:a16="http://schemas.microsoft.com/office/drawing/2014/main" xmlns="" id="{A102E1B2-731A-467D-B5AD-AFC95D06836E}"/>
              </a:ext>
            </a:extLst>
          </p:cNvPr>
          <p:cNvSpPr/>
          <p:nvPr/>
        </p:nvSpPr>
        <p:spPr>
          <a:xfrm>
            <a:off x="836996" y="1076430"/>
            <a:ext cx="10368347" cy="44645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r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IN" dirty="0">
                <a:latin typeface="Century Gothic" charset="0"/>
                <a:ea typeface="Century Gothic" charset="0"/>
                <a:cs typeface="Century Gothic" charset="0"/>
              </a:rPr>
              <a:t>System Workflow</a:t>
            </a:r>
            <a:endParaRPr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963" y="5192374"/>
            <a:ext cx="7565674" cy="2933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927586" y="6663648"/>
            <a:ext cx="1903746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411772" y="6659224"/>
            <a:ext cx="1891942" cy="5244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5947015" y="6633004"/>
            <a:ext cx="1891942" cy="5244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52545" y="8512801"/>
            <a:ext cx="3710148" cy="113877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ysClr val="windowText" lastClr="000000"/>
                </a:solidFill>
                <a:latin typeface="Century Gothic" charset="0"/>
                <a:ea typeface="Century Gothic" charset="0"/>
                <a:cs typeface="Century Gothic" charset="0"/>
              </a:rPr>
              <a:t>A simple and user-friendly dashboard for efficient processing. </a:t>
            </a:r>
            <a:endParaRPr kumimoji="0" lang="en-US" sz="230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Century Gothic" charset="0"/>
              <a:ea typeface="Century Gothic" charset="0"/>
              <a:cs typeface="Century Gothic" charset="0"/>
              <a:sym typeface="PT San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41087" y="8512802"/>
            <a:ext cx="4163357" cy="149271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ysClr val="windowText" lastClr="000000"/>
                </a:solidFill>
                <a:latin typeface="Century Gothic" charset="0"/>
                <a:ea typeface="Century Gothic" charset="0"/>
                <a:cs typeface="Century Gothic" charset="0"/>
              </a:rPr>
              <a:t>2 Layer Deep Learning Model with 35 hidden neurons trained with over 10 million loan applications.</a:t>
            </a:r>
            <a:endParaRPr kumimoji="0" lang="en-US" sz="230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Century Gothic" charset="0"/>
              <a:ea typeface="Century Gothic" charset="0"/>
              <a:cs typeface="Century Gothic" charset="0"/>
              <a:sym typeface="PT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546957" y="8512800"/>
            <a:ext cx="3710148" cy="113877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Century Gothic" charset="0"/>
                <a:ea typeface="Century Gothic" charset="0"/>
                <a:cs typeface="Century Gothic" charset="0"/>
                <a:sym typeface="PT Sans"/>
              </a:rPr>
              <a:t>Strato</a:t>
            </a:r>
            <a:r>
              <a:rPr kumimoji="0" lang="en-US" sz="2300" u="none" strike="noStrike" cap="none" spc="0" normalizeH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Century Gothic" charset="0"/>
                <a:ea typeface="Century Gothic" charset="0"/>
                <a:cs typeface="Century Gothic" charset="0"/>
                <a:sym typeface="PT Sans"/>
              </a:rPr>
              <a:t> Blockchain deployed as service on Azure. </a:t>
            </a:r>
            <a:endParaRPr kumimoji="0" lang="en-US" sz="230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Century Gothic" charset="0"/>
              <a:ea typeface="Century Gothic" charset="0"/>
              <a:cs typeface="Century Gothic" charset="0"/>
              <a:sym typeface="PT San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326317" y="8512800"/>
            <a:ext cx="3710148" cy="1138773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30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Century Gothic" charset="0"/>
                <a:ea typeface="Century Gothic" charset="0"/>
                <a:cs typeface="Century Gothic" charset="0"/>
                <a:sym typeface="PT Sans"/>
              </a:rPr>
              <a:t>Additional</a:t>
            </a:r>
            <a:r>
              <a:rPr kumimoji="0" lang="en-US" sz="2300" u="none" strike="noStrike" cap="none" spc="0" normalizeH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Century Gothic" charset="0"/>
                <a:ea typeface="Century Gothic" charset="0"/>
                <a:cs typeface="Century Gothic" charset="0"/>
                <a:sym typeface="PT Sans"/>
              </a:rPr>
              <a:t> data analysis of the data derived from the distributed ledger.</a:t>
            </a:r>
            <a:endParaRPr kumimoji="0" lang="en-US" sz="230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Century Gothic" charset="0"/>
              <a:ea typeface="Century Gothic" charset="0"/>
              <a:cs typeface="Century Gothic" charset="0"/>
              <a:sym typeface="PT San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03" y="4931880"/>
            <a:ext cx="2932090" cy="293209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957" y="4625787"/>
            <a:ext cx="3296349" cy="32963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34" y="4930931"/>
            <a:ext cx="3152246" cy="3152246"/>
          </a:xfrm>
          <a:prstGeom prst="rect">
            <a:avLst/>
          </a:prstGeom>
        </p:spPr>
      </p:pic>
      <p:sp>
        <p:nvSpPr>
          <p:cNvPr id="50" name="Shape 106"/>
          <p:cNvSpPr/>
          <p:nvPr/>
        </p:nvSpPr>
        <p:spPr>
          <a:xfrm>
            <a:off x="1152545" y="2784299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429826" y="11534775"/>
            <a:ext cx="16142109" cy="9848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Checkout a quick demo here: </a:t>
            </a:r>
            <a:r>
              <a:rPr lang="en-US" sz="3600" b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  <a:hlinkClick r:id="rId7"/>
              </a:rPr>
              <a:t>https://vimeo.com/253112175</a:t>
            </a:r>
            <a:endParaRPr lang="en-US" sz="3600" b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endParaRPr kumimoji="0" lang="en-US" sz="23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Century Gothic" charset="0"/>
              <a:ea typeface="Century Gothic" charset="0"/>
              <a:cs typeface="Century Gothic" charset="0"/>
              <a:sym typeface="PT San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3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9"/>
          <p:cNvGrpSpPr/>
          <p:nvPr/>
        </p:nvGrpSpPr>
        <p:grpSpPr>
          <a:xfrm>
            <a:off x="1481942" y="5092687"/>
            <a:ext cx="9605935" cy="2232746"/>
            <a:chOff x="0" y="0"/>
            <a:chExt cx="9605934" cy="2232745"/>
          </a:xfrm>
        </p:grpSpPr>
        <p:sp>
          <p:nvSpPr>
            <p:cNvPr id="85" name="Shape 85"/>
            <p:cNvSpPr/>
            <p:nvPr/>
          </p:nvSpPr>
          <p:spPr>
            <a:xfrm>
              <a:off x="1141914" y="752562"/>
              <a:ext cx="8464020" cy="148018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r>
                <a:rPr lang="en-US" sz="2400" dirty="0">
                  <a:latin typeface="Century Gothic" charset="0"/>
                  <a:ea typeface="Century Gothic" charset="0"/>
                  <a:cs typeface="Century Gothic" charset="0"/>
                </a:rPr>
                <a:t>Spidey seems to love credit cards and shopping for his girlfriend and Aunt. His job as a photographer enables him to pay his bills on time and hence makes him a good investment for the banks</a:t>
              </a:r>
              <a:endParaRPr sz="2400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0"/>
              <a:ext cx="828086" cy="828086"/>
            </a:xfrm>
            <a:prstGeom prst="ellipse">
              <a:avLst/>
            </a:prstGeom>
            <a:solidFill>
              <a:srgbClr val="F56C2E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275856" y="214033"/>
              <a:ext cx="301773" cy="3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97" y="0"/>
                  </a:moveTo>
                  <a:lnTo>
                    <a:pt x="7103" y="0"/>
                  </a:lnTo>
                  <a:lnTo>
                    <a:pt x="7103" y="1998"/>
                  </a:lnTo>
                  <a:lnTo>
                    <a:pt x="14497" y="1998"/>
                  </a:lnTo>
                  <a:lnTo>
                    <a:pt x="14497" y="0"/>
                  </a:lnTo>
                  <a:close/>
                  <a:moveTo>
                    <a:pt x="9664" y="13484"/>
                  </a:moveTo>
                  <a:lnTo>
                    <a:pt x="11936" y="13484"/>
                  </a:lnTo>
                  <a:lnTo>
                    <a:pt x="11936" y="7117"/>
                  </a:lnTo>
                  <a:lnTo>
                    <a:pt x="9664" y="7117"/>
                  </a:lnTo>
                  <a:lnTo>
                    <a:pt x="9664" y="13484"/>
                  </a:lnTo>
                  <a:close/>
                  <a:moveTo>
                    <a:pt x="19087" y="6534"/>
                  </a:moveTo>
                  <a:lnTo>
                    <a:pt x="20923" y="5161"/>
                  </a:lnTo>
                  <a:cubicBezTo>
                    <a:pt x="20440" y="4578"/>
                    <a:pt x="19764" y="4162"/>
                    <a:pt x="19087" y="3579"/>
                  </a:cubicBezTo>
                  <a:lnTo>
                    <a:pt x="17444" y="5161"/>
                  </a:lnTo>
                  <a:cubicBezTo>
                    <a:pt x="15608" y="3746"/>
                    <a:pt x="13337" y="2955"/>
                    <a:pt x="10776" y="2955"/>
                  </a:cubicBezTo>
                  <a:cubicBezTo>
                    <a:pt x="4832" y="2955"/>
                    <a:pt x="0" y="7034"/>
                    <a:pt x="0" y="12277"/>
                  </a:cubicBezTo>
                  <a:cubicBezTo>
                    <a:pt x="0" y="17521"/>
                    <a:pt x="4832" y="21600"/>
                    <a:pt x="10776" y="21600"/>
                  </a:cubicBezTo>
                  <a:cubicBezTo>
                    <a:pt x="16768" y="21600"/>
                    <a:pt x="21600" y="17646"/>
                    <a:pt x="21600" y="12277"/>
                  </a:cubicBezTo>
                  <a:cubicBezTo>
                    <a:pt x="21600" y="10113"/>
                    <a:pt x="20682" y="8116"/>
                    <a:pt x="19087" y="6534"/>
                  </a:cubicBezTo>
                  <a:close/>
                  <a:moveTo>
                    <a:pt x="10776" y="19602"/>
                  </a:moveTo>
                  <a:cubicBezTo>
                    <a:pt x="5944" y="19602"/>
                    <a:pt x="2271" y="16356"/>
                    <a:pt x="2271" y="12277"/>
                  </a:cubicBezTo>
                  <a:cubicBezTo>
                    <a:pt x="2271" y="8240"/>
                    <a:pt x="6089" y="5161"/>
                    <a:pt x="10776" y="5161"/>
                  </a:cubicBezTo>
                  <a:cubicBezTo>
                    <a:pt x="15511" y="5161"/>
                    <a:pt x="19087" y="8240"/>
                    <a:pt x="19087" y="12277"/>
                  </a:cubicBezTo>
                  <a:cubicBezTo>
                    <a:pt x="19087" y="16356"/>
                    <a:pt x="15415" y="19602"/>
                    <a:pt x="10776" y="19602"/>
                  </a:cubicBezTo>
                  <a:close/>
                </a:path>
              </a:pathLst>
            </a:custGeom>
            <a:solidFill>
              <a:srgbClr val="39394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914400">
                <a:defRPr sz="1800">
                  <a:solidFill>
                    <a:srgbClr val="000000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41914" y="172360"/>
              <a:ext cx="5123196" cy="4462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l">
                <a:lnSpc>
                  <a:spcPct val="80000"/>
                </a:lnSpc>
                <a:defRPr sz="3000" b="1">
                  <a:solidFill>
                    <a:srgbClr val="F4F5F7"/>
                  </a:solidFill>
                  <a:latin typeface="Montserrat-SemiBold"/>
                  <a:ea typeface="Montserrat-SemiBold"/>
                  <a:cs typeface="Montserrat-SemiBold"/>
                  <a:sym typeface="Montserrat-SemiBold"/>
                </a:defRPr>
              </a:lvl1pPr>
            </a:lstStyle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Has a good credit standing</a:t>
              </a:r>
              <a:endParaRPr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93" name="Shape 93"/>
          <p:cNvSpPr/>
          <p:nvPr/>
        </p:nvSpPr>
        <p:spPr>
          <a:xfrm>
            <a:off x="14586596" y="5845250"/>
            <a:ext cx="8464020" cy="14801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Hulk on the other hand is very new to the world of credit cards and always spent most of his time in the lab as Dr. Banner . So technically he should too have a high credit score because he never had any credit history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94" name="Shape 94"/>
          <p:cNvSpPr/>
          <p:nvPr/>
        </p:nvSpPr>
        <p:spPr>
          <a:xfrm>
            <a:off x="13444681" y="5092687"/>
            <a:ext cx="828086" cy="828086"/>
          </a:xfrm>
          <a:prstGeom prst="ellipse">
            <a:avLst/>
          </a:prstGeom>
          <a:solidFill>
            <a:srgbClr val="F56C2E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4586596" y="5265047"/>
            <a:ext cx="6524222" cy="4462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Never owned a credit card before</a:t>
            </a:r>
            <a:endParaRPr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5341488" y="8739537"/>
            <a:ext cx="13411201" cy="17020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algn="ctr"/>
            <a:r>
              <a:rPr lang="en-US" sz="4400" dirty="0">
                <a:latin typeface="Century Gothic" charset="0"/>
                <a:ea typeface="Century Gothic" charset="0"/>
                <a:cs typeface="Century Gothic" charset="0"/>
              </a:rPr>
              <a:t>Now when both apply for a loan at the same bank, who do you think  the bank would consider a safer investment ?? </a:t>
            </a:r>
            <a:endParaRPr sz="44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3713995" y="8739537"/>
            <a:ext cx="289460" cy="3028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020"/>
                </a:moveTo>
                <a:lnTo>
                  <a:pt x="21600" y="12986"/>
                </a:lnTo>
                <a:lnTo>
                  <a:pt x="12524" y="7618"/>
                </a:lnTo>
                <a:lnTo>
                  <a:pt x="12524" y="1645"/>
                </a:lnTo>
                <a:cubicBezTo>
                  <a:pt x="12524" y="822"/>
                  <a:pt x="11662" y="0"/>
                  <a:pt x="10800" y="0"/>
                </a:cubicBezTo>
                <a:cubicBezTo>
                  <a:pt x="9938" y="0"/>
                  <a:pt x="9076" y="822"/>
                  <a:pt x="9076" y="1645"/>
                </a:cubicBezTo>
                <a:lnTo>
                  <a:pt x="9076" y="7618"/>
                </a:lnTo>
                <a:lnTo>
                  <a:pt x="0" y="12986"/>
                </a:lnTo>
                <a:lnTo>
                  <a:pt x="0" y="15020"/>
                </a:lnTo>
                <a:lnTo>
                  <a:pt x="9076" y="12337"/>
                </a:lnTo>
                <a:lnTo>
                  <a:pt x="9076" y="18310"/>
                </a:lnTo>
                <a:lnTo>
                  <a:pt x="6897" y="19955"/>
                </a:lnTo>
                <a:lnTo>
                  <a:pt x="6897" y="21600"/>
                </a:lnTo>
                <a:lnTo>
                  <a:pt x="10800" y="20604"/>
                </a:lnTo>
                <a:lnTo>
                  <a:pt x="14657" y="21600"/>
                </a:lnTo>
                <a:lnTo>
                  <a:pt x="14657" y="19955"/>
                </a:lnTo>
                <a:lnTo>
                  <a:pt x="12524" y="18310"/>
                </a:lnTo>
                <a:lnTo>
                  <a:pt x="12524" y="12337"/>
                </a:lnTo>
                <a:lnTo>
                  <a:pt x="21600" y="15020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773056" y="8727029"/>
            <a:ext cx="271257" cy="334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23" y="0"/>
                </a:moveTo>
                <a:cubicBezTo>
                  <a:pt x="4574" y="0"/>
                  <a:pt x="0" y="3958"/>
                  <a:pt x="0" y="8840"/>
                </a:cubicBezTo>
                <a:lnTo>
                  <a:pt x="0" y="15793"/>
                </a:lnTo>
                <a:cubicBezTo>
                  <a:pt x="0" y="17495"/>
                  <a:pt x="1358" y="18604"/>
                  <a:pt x="3442" y="18604"/>
                </a:cubicBezTo>
                <a:lnTo>
                  <a:pt x="7109" y="18604"/>
                </a:lnTo>
                <a:lnTo>
                  <a:pt x="7109" y="10911"/>
                </a:lnTo>
                <a:lnTo>
                  <a:pt x="2309" y="10911"/>
                </a:lnTo>
                <a:lnTo>
                  <a:pt x="2309" y="8840"/>
                </a:lnTo>
                <a:cubicBezTo>
                  <a:pt x="2309" y="5067"/>
                  <a:pt x="6068" y="2071"/>
                  <a:pt x="10823" y="2071"/>
                </a:cubicBezTo>
                <a:cubicBezTo>
                  <a:pt x="15532" y="2071"/>
                  <a:pt x="19064" y="5067"/>
                  <a:pt x="19064" y="8840"/>
                </a:cubicBezTo>
                <a:lnTo>
                  <a:pt x="19064" y="10911"/>
                </a:lnTo>
                <a:lnTo>
                  <a:pt x="14264" y="10911"/>
                </a:lnTo>
                <a:lnTo>
                  <a:pt x="14264" y="18604"/>
                </a:lnTo>
                <a:lnTo>
                  <a:pt x="19064" y="18604"/>
                </a:lnTo>
                <a:lnTo>
                  <a:pt x="19064" y="19751"/>
                </a:lnTo>
                <a:lnTo>
                  <a:pt x="10823" y="19751"/>
                </a:lnTo>
                <a:lnTo>
                  <a:pt x="10823" y="21600"/>
                </a:lnTo>
                <a:lnTo>
                  <a:pt x="17932" y="21600"/>
                </a:lnTo>
                <a:cubicBezTo>
                  <a:pt x="20015" y="21600"/>
                  <a:pt x="21600" y="20305"/>
                  <a:pt x="21600" y="18604"/>
                </a:cubicBezTo>
                <a:lnTo>
                  <a:pt x="21600" y="8840"/>
                </a:lnTo>
                <a:cubicBezTo>
                  <a:pt x="21600" y="3958"/>
                  <a:pt x="16800" y="0"/>
                  <a:pt x="10823" y="0"/>
                </a:cubicBez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3708341" y="5244110"/>
            <a:ext cx="275366" cy="411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8573"/>
                  <a:pt x="20032" y="6514"/>
                  <a:pt x="17452" y="5130"/>
                </a:cubicBezTo>
                <a:lnTo>
                  <a:pt x="16187" y="0"/>
                </a:lnTo>
                <a:lnTo>
                  <a:pt x="5413" y="0"/>
                </a:lnTo>
                <a:lnTo>
                  <a:pt x="4097" y="5130"/>
                </a:lnTo>
                <a:cubicBezTo>
                  <a:pt x="1821" y="6514"/>
                  <a:pt x="0" y="8573"/>
                  <a:pt x="0" y="10800"/>
                </a:cubicBezTo>
                <a:cubicBezTo>
                  <a:pt x="0" y="13027"/>
                  <a:pt x="1821" y="15086"/>
                  <a:pt x="4097" y="16436"/>
                </a:cubicBezTo>
                <a:lnTo>
                  <a:pt x="5413" y="21600"/>
                </a:lnTo>
                <a:lnTo>
                  <a:pt x="16187" y="21600"/>
                </a:lnTo>
                <a:lnTo>
                  <a:pt x="17452" y="16436"/>
                </a:lnTo>
                <a:cubicBezTo>
                  <a:pt x="20032" y="15086"/>
                  <a:pt x="21600" y="13027"/>
                  <a:pt x="21600" y="10800"/>
                </a:cubicBezTo>
                <a:close/>
                <a:moveTo>
                  <a:pt x="2833" y="10800"/>
                </a:moveTo>
                <a:cubicBezTo>
                  <a:pt x="2833" y="7864"/>
                  <a:pt x="6424" y="5468"/>
                  <a:pt x="10775" y="5468"/>
                </a:cubicBezTo>
                <a:cubicBezTo>
                  <a:pt x="15176" y="5468"/>
                  <a:pt x="18767" y="7864"/>
                  <a:pt x="18767" y="10800"/>
                </a:cubicBezTo>
                <a:cubicBezTo>
                  <a:pt x="18767" y="13702"/>
                  <a:pt x="15176" y="16099"/>
                  <a:pt x="10775" y="16099"/>
                </a:cubicBezTo>
                <a:cubicBezTo>
                  <a:pt x="6424" y="16099"/>
                  <a:pt x="2833" y="13702"/>
                  <a:pt x="2833" y="10800"/>
                </a:cubicBezTo>
                <a:close/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5618" y="271163"/>
            <a:ext cx="3901800" cy="3901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13" y="566716"/>
            <a:ext cx="3606247" cy="3606247"/>
          </a:xfrm>
          <a:prstGeom prst="rect">
            <a:avLst/>
          </a:prstGeom>
        </p:spPr>
      </p:pic>
      <p:sp>
        <p:nvSpPr>
          <p:cNvPr id="27" name="Shape 104"/>
          <p:cNvSpPr/>
          <p:nvPr/>
        </p:nvSpPr>
        <p:spPr>
          <a:xfrm>
            <a:off x="5418159" y="1320088"/>
            <a:ext cx="13257860" cy="22768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>
            <a:lvl1pPr algn="l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algn="ctr"/>
            <a:r>
              <a:rPr lang="en-US" dirty="0">
                <a:solidFill>
                  <a:srgbClr val="F4F5F7"/>
                </a:solidFill>
                <a:latin typeface="Century Gothic" charset="0"/>
                <a:ea typeface="Century Gothic" charset="0"/>
                <a:cs typeface="Century Gothic" charset="0"/>
              </a:rPr>
              <a:t>The Credit Story of Spidey and Hulk</a:t>
            </a:r>
            <a:endParaRPr dirty="0">
              <a:solidFill>
                <a:srgbClr val="F4F5F7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8" name="Shape 106"/>
          <p:cNvSpPr/>
          <p:nvPr/>
        </p:nvSpPr>
        <p:spPr>
          <a:xfrm>
            <a:off x="11644438" y="3938540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5766001" y="788095"/>
            <a:ext cx="12851996" cy="17851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>
              <a:lnSpc>
                <a:spcPct val="80000"/>
              </a:lnSpc>
              <a:defRPr sz="10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Blockchain</a:t>
            </a:r>
            <a:endParaRPr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599" y="2827291"/>
            <a:ext cx="8661399" cy="5774266"/>
          </a:xfrm>
          <a:prstGeom prst="rect">
            <a:avLst/>
          </a:prstGeom>
        </p:spPr>
      </p:pic>
      <p:sp>
        <p:nvSpPr>
          <p:cNvPr id="12" name="Shape 98"/>
          <p:cNvSpPr/>
          <p:nvPr/>
        </p:nvSpPr>
        <p:spPr>
          <a:xfrm>
            <a:off x="1028596" y="2573291"/>
            <a:ext cx="13411201" cy="40164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Century Gothic" charset="0"/>
                <a:ea typeface="Century Gothic" charset="0"/>
                <a:cs typeface="Century Gothic" charset="0"/>
              </a:rPr>
              <a:t>A Decentralized </a:t>
            </a:r>
            <a:r>
              <a:rPr lang="en-US" sz="3600" dirty="0" smtClean="0">
                <a:latin typeface="Century Gothic" charset="0"/>
                <a:ea typeface="Century Gothic" charset="0"/>
                <a:cs typeface="Century Gothic" charset="0"/>
              </a:rPr>
              <a:t>Web App</a:t>
            </a:r>
            <a:endParaRPr lang="en-US" sz="36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Century Gothic" charset="0"/>
                <a:ea typeface="Century Gothic" charset="0"/>
                <a:cs typeface="Century Gothic" charset="0"/>
              </a:rPr>
              <a:t>Deployed as a node on Strato Blockchain as a service by Azure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Century Gothic" charset="0"/>
                <a:ea typeface="Century Gothic" charset="0"/>
                <a:cs typeface="Century Gothic" charset="0"/>
              </a:rPr>
              <a:t>Private Blockchain Network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Century Gothic" charset="0"/>
                <a:ea typeface="Century Gothic" charset="0"/>
                <a:cs typeface="Century Gothic" charset="0"/>
              </a:rPr>
              <a:t>Employs Smart Contract</a:t>
            </a:r>
          </a:p>
          <a:p>
            <a:pPr marL="571500" indent="-571500">
              <a:buFont typeface="Arial" charset="0"/>
              <a:buChar char="•"/>
            </a:pPr>
            <a:endParaRPr sz="3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7721599"/>
            <a:ext cx="11468100" cy="4880043"/>
          </a:xfrm>
          <a:prstGeom prst="rect">
            <a:avLst/>
          </a:prstGeom>
        </p:spPr>
      </p:pic>
      <p:sp>
        <p:nvSpPr>
          <p:cNvPr id="15" name="Shape 106"/>
          <p:cNvSpPr/>
          <p:nvPr/>
        </p:nvSpPr>
        <p:spPr>
          <a:xfrm>
            <a:off x="11789349" y="2236740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5778703" y="995508"/>
            <a:ext cx="12851996" cy="17851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ctr">
              <a:lnSpc>
                <a:spcPct val="80000"/>
              </a:lnSpc>
              <a:defRPr sz="10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Deep Learning </a:t>
            </a:r>
            <a:endParaRPr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090" y="3212504"/>
            <a:ext cx="9875942" cy="5931496"/>
          </a:xfrm>
          <a:prstGeom prst="rect">
            <a:avLst/>
          </a:prstGeom>
        </p:spPr>
      </p:pic>
      <p:sp>
        <p:nvSpPr>
          <p:cNvPr id="14" name="Shape 88"/>
          <p:cNvSpPr/>
          <p:nvPr/>
        </p:nvSpPr>
        <p:spPr>
          <a:xfrm>
            <a:off x="1201457" y="3212504"/>
            <a:ext cx="11346144" cy="549381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l">
              <a:lnSpc>
                <a:spcPct val="80000"/>
              </a:lnSpc>
              <a:defRPr sz="3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marL="457200" indent="-457200">
              <a:buFont typeface="Arial" charset="0"/>
              <a:buChar char="•"/>
            </a:pPr>
            <a:r>
              <a:rPr lang="en-US" sz="4000" dirty="0">
                <a:latin typeface="Century Gothic" charset="0"/>
                <a:ea typeface="Century Gothic" charset="0"/>
                <a:cs typeface="Century Gothic" charset="0"/>
              </a:rPr>
              <a:t>Dataset contains around 75 variables with more than 10 million </a:t>
            </a:r>
            <a:r>
              <a:rPr lang="en-US" sz="4000">
                <a:latin typeface="Century Gothic" charset="0"/>
                <a:ea typeface="Century Gothic" charset="0"/>
                <a:cs typeface="Century Gothic" charset="0"/>
              </a:rPr>
              <a:t>data points</a:t>
            </a:r>
            <a:endParaRPr lang="en-US" sz="40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40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4000" dirty="0">
                <a:latin typeface="Century Gothic" charset="0"/>
                <a:ea typeface="Century Gothic" charset="0"/>
                <a:cs typeface="Century Gothic" charset="0"/>
              </a:rPr>
              <a:t>Data retrieved from a peer-to-peer lending website called Lending Club</a:t>
            </a:r>
          </a:p>
          <a:p>
            <a:pPr marL="457200" indent="-457200">
              <a:buFont typeface="Arial" charset="0"/>
              <a:buChar char="•"/>
            </a:pPr>
            <a:endParaRPr lang="en-US" sz="40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4000" dirty="0">
                <a:latin typeface="Century Gothic" charset="0"/>
                <a:ea typeface="Century Gothic" charset="0"/>
                <a:cs typeface="Century Gothic" charset="0"/>
              </a:rPr>
              <a:t>1 million datapoints upon augmentation resulted in 10 million datapoints</a:t>
            </a:r>
          </a:p>
          <a:p>
            <a:pPr marL="457200" indent="-457200">
              <a:buFont typeface="Arial" charset="0"/>
              <a:buChar char="•"/>
            </a:pPr>
            <a:endParaRPr lang="en-US" sz="40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4000" dirty="0">
                <a:latin typeface="Century Gothic" charset="0"/>
                <a:ea typeface="Century Gothic" charset="0"/>
                <a:cs typeface="Century Gothic" charset="0"/>
              </a:rPr>
              <a:t>Used 2 layered neural network with 35 neurons in the hidden layer</a:t>
            </a:r>
          </a:p>
        </p:txBody>
      </p:sp>
      <p:sp>
        <p:nvSpPr>
          <p:cNvPr id="16" name="Shape 106"/>
          <p:cNvSpPr/>
          <p:nvPr/>
        </p:nvSpPr>
        <p:spPr>
          <a:xfrm>
            <a:off x="11802051" y="2566940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8508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9083320" y="3741043"/>
            <a:ext cx="887611" cy="880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97" y="17256"/>
                </a:moveTo>
                <a:cubicBezTo>
                  <a:pt x="5350" y="17256"/>
                  <a:pt x="4304" y="18271"/>
                  <a:pt x="4304" y="19529"/>
                </a:cubicBezTo>
                <a:cubicBezTo>
                  <a:pt x="4304" y="20747"/>
                  <a:pt x="5470" y="21600"/>
                  <a:pt x="6597" y="21600"/>
                </a:cubicBezTo>
                <a:cubicBezTo>
                  <a:pt x="7723" y="21600"/>
                  <a:pt x="8648" y="20747"/>
                  <a:pt x="8648" y="19529"/>
                </a:cubicBezTo>
                <a:cubicBezTo>
                  <a:pt x="8648" y="18271"/>
                  <a:pt x="7602" y="17256"/>
                  <a:pt x="6597" y="17256"/>
                </a:cubicBezTo>
                <a:close/>
                <a:moveTo>
                  <a:pt x="0" y="0"/>
                </a:moveTo>
                <a:lnTo>
                  <a:pt x="0" y="2071"/>
                </a:lnTo>
                <a:lnTo>
                  <a:pt x="2253" y="2071"/>
                </a:lnTo>
                <a:lnTo>
                  <a:pt x="6154" y="10394"/>
                </a:lnTo>
                <a:lnTo>
                  <a:pt x="4545" y="13074"/>
                </a:lnTo>
                <a:cubicBezTo>
                  <a:pt x="4545" y="13277"/>
                  <a:pt x="4304" y="13723"/>
                  <a:pt x="4304" y="14129"/>
                </a:cubicBezTo>
                <a:cubicBezTo>
                  <a:pt x="4304" y="15388"/>
                  <a:pt x="5350" y="16200"/>
                  <a:pt x="6597" y="16200"/>
                </a:cubicBezTo>
                <a:lnTo>
                  <a:pt x="19347" y="16200"/>
                </a:lnTo>
                <a:lnTo>
                  <a:pt x="19347" y="14129"/>
                </a:lnTo>
                <a:lnTo>
                  <a:pt x="6999" y="14129"/>
                </a:lnTo>
                <a:cubicBezTo>
                  <a:pt x="6798" y="14129"/>
                  <a:pt x="6798" y="13926"/>
                  <a:pt x="6798" y="13926"/>
                </a:cubicBezTo>
                <a:lnTo>
                  <a:pt x="6798" y="13723"/>
                </a:lnTo>
                <a:lnTo>
                  <a:pt x="7602" y="11856"/>
                </a:lnTo>
                <a:lnTo>
                  <a:pt x="15647" y="11856"/>
                </a:lnTo>
                <a:cubicBezTo>
                  <a:pt x="16451" y="11856"/>
                  <a:pt x="17055" y="11409"/>
                  <a:pt x="17497" y="10800"/>
                </a:cubicBezTo>
                <a:lnTo>
                  <a:pt x="21399" y="3735"/>
                </a:lnTo>
                <a:cubicBezTo>
                  <a:pt x="21600" y="3532"/>
                  <a:pt x="21600" y="3532"/>
                  <a:pt x="21600" y="3329"/>
                </a:cubicBezTo>
                <a:cubicBezTo>
                  <a:pt x="21600" y="2517"/>
                  <a:pt x="21198" y="2071"/>
                  <a:pt x="20554" y="2071"/>
                </a:cubicBezTo>
                <a:lnTo>
                  <a:pt x="4545" y="2071"/>
                </a:lnTo>
                <a:lnTo>
                  <a:pt x="3701" y="0"/>
                </a:lnTo>
                <a:lnTo>
                  <a:pt x="0" y="0"/>
                </a:lnTo>
                <a:close/>
                <a:moveTo>
                  <a:pt x="17256" y="17256"/>
                </a:moveTo>
                <a:cubicBezTo>
                  <a:pt x="16049" y="17256"/>
                  <a:pt x="15003" y="18271"/>
                  <a:pt x="15003" y="19529"/>
                </a:cubicBezTo>
                <a:cubicBezTo>
                  <a:pt x="15003" y="20747"/>
                  <a:pt x="16049" y="21600"/>
                  <a:pt x="17256" y="21600"/>
                </a:cubicBezTo>
                <a:cubicBezTo>
                  <a:pt x="18503" y="21600"/>
                  <a:pt x="19347" y="20747"/>
                  <a:pt x="19347" y="19529"/>
                </a:cubicBezTo>
                <a:cubicBezTo>
                  <a:pt x="19347" y="18271"/>
                  <a:pt x="18503" y="17256"/>
                  <a:pt x="17256" y="17256"/>
                </a:cubicBezTo>
                <a:close/>
              </a:path>
            </a:pathLst>
          </a:custGeom>
          <a:solidFill>
            <a:srgbClr val="F4F5F7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32" name="Shape 68">
            <a:extLst>
              <a:ext uri="{FF2B5EF4-FFF2-40B4-BE49-F238E27FC236}">
                <a16:creationId xmlns:a16="http://schemas.microsoft.com/office/drawing/2014/main" xmlns="" id="{A102E1B2-731A-467D-B5AD-AFC95D06836E}"/>
              </a:ext>
            </a:extLst>
          </p:cNvPr>
          <p:cNvSpPr/>
          <p:nvPr/>
        </p:nvSpPr>
        <p:spPr>
          <a:xfrm>
            <a:off x="836996" y="1143696"/>
            <a:ext cx="10368347" cy="44645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1pPr algn="r">
              <a:lnSpc>
                <a:spcPct val="80000"/>
              </a:lnSpc>
              <a:defRPr sz="10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algn="l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Stakeholders</a:t>
            </a:r>
            <a:endParaRPr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3559" y="9129416"/>
            <a:ext cx="3710148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 smtClean="0">
                <a:solidFill>
                  <a:sysClr val="windowText" lastClr="000000"/>
                </a:solidFill>
                <a:latin typeface="Century Gothic" charset="0"/>
                <a:ea typeface="Century Gothic" charset="0"/>
                <a:cs typeface="Century Gothic" charset="0"/>
              </a:rPr>
              <a:t>Banks</a:t>
            </a:r>
            <a:endParaRPr kumimoji="0" lang="en-US" sz="4000" b="1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Century Gothic" charset="0"/>
              <a:ea typeface="Century Gothic" charset="0"/>
              <a:cs typeface="Century Gothic" charset="0"/>
              <a:sym typeface="PT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41" y="4621363"/>
            <a:ext cx="3994185" cy="3994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931" y="4621363"/>
            <a:ext cx="3898900" cy="38989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065307" y="9129416"/>
            <a:ext cx="3710148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Century Gothic" charset="0"/>
                <a:ea typeface="Century Gothic" charset="0"/>
                <a:cs typeface="Century Gothic" charset="0"/>
                <a:sym typeface="PT Sans"/>
              </a:rPr>
              <a:t>Customers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0" y="4240363"/>
            <a:ext cx="4279900" cy="42799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985376" y="9129416"/>
            <a:ext cx="3710148" cy="69249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Century Gothic" charset="0"/>
                <a:ea typeface="Century Gothic" charset="0"/>
                <a:cs typeface="Century Gothic" charset="0"/>
                <a:sym typeface="PT Sans"/>
              </a:rPr>
              <a:t>Government</a:t>
            </a:r>
          </a:p>
        </p:txBody>
      </p:sp>
      <p:sp>
        <p:nvSpPr>
          <p:cNvPr id="21" name="Shape 106"/>
          <p:cNvSpPr/>
          <p:nvPr/>
        </p:nvSpPr>
        <p:spPr>
          <a:xfrm>
            <a:off x="1076989" y="2922540"/>
            <a:ext cx="805299" cy="1"/>
          </a:xfrm>
          <a:prstGeom prst="line">
            <a:avLst/>
          </a:prstGeom>
          <a:ln w="50800">
            <a:solidFill>
              <a:srgbClr val="F56C2E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454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/>
        </p:nvSpPr>
        <p:spPr>
          <a:xfrm>
            <a:off x="2117344" y="4398740"/>
            <a:ext cx="375337" cy="285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2117344" y="7316699"/>
            <a:ext cx="375337" cy="285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96" y="16986"/>
                </a:moveTo>
                <a:lnTo>
                  <a:pt x="1627" y="10192"/>
                </a:lnTo>
                <a:lnTo>
                  <a:pt x="0" y="12666"/>
                </a:lnTo>
                <a:lnTo>
                  <a:pt x="6796" y="21600"/>
                </a:lnTo>
                <a:lnTo>
                  <a:pt x="21600" y="2181"/>
                </a:lnTo>
                <a:lnTo>
                  <a:pt x="19718" y="0"/>
                </a:lnTo>
                <a:lnTo>
                  <a:pt x="6796" y="16986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15838954" y="4402840"/>
            <a:ext cx="288514" cy="288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89"/>
                </a:moveTo>
                <a:lnTo>
                  <a:pt x="19554" y="0"/>
                </a:lnTo>
                <a:lnTo>
                  <a:pt x="10943" y="8593"/>
                </a:lnTo>
                <a:lnTo>
                  <a:pt x="2046" y="0"/>
                </a:lnTo>
                <a:lnTo>
                  <a:pt x="0" y="2089"/>
                </a:lnTo>
                <a:lnTo>
                  <a:pt x="8564" y="10634"/>
                </a:lnTo>
                <a:lnTo>
                  <a:pt x="0" y="19511"/>
                </a:lnTo>
                <a:lnTo>
                  <a:pt x="2046" y="21600"/>
                </a:lnTo>
                <a:lnTo>
                  <a:pt x="10943" y="13007"/>
                </a:lnTo>
                <a:lnTo>
                  <a:pt x="19554" y="21600"/>
                </a:lnTo>
                <a:lnTo>
                  <a:pt x="21600" y="19511"/>
                </a:lnTo>
                <a:lnTo>
                  <a:pt x="13036" y="10634"/>
                </a:lnTo>
                <a:lnTo>
                  <a:pt x="21600" y="2089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5838954" y="7314682"/>
            <a:ext cx="288514" cy="288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89"/>
                </a:moveTo>
                <a:lnTo>
                  <a:pt x="19554" y="0"/>
                </a:lnTo>
                <a:lnTo>
                  <a:pt x="10943" y="8593"/>
                </a:lnTo>
                <a:lnTo>
                  <a:pt x="2046" y="0"/>
                </a:lnTo>
                <a:lnTo>
                  <a:pt x="0" y="2089"/>
                </a:lnTo>
                <a:lnTo>
                  <a:pt x="8564" y="10634"/>
                </a:lnTo>
                <a:lnTo>
                  <a:pt x="0" y="19511"/>
                </a:lnTo>
                <a:lnTo>
                  <a:pt x="2046" y="21600"/>
                </a:lnTo>
                <a:lnTo>
                  <a:pt x="10943" y="13007"/>
                </a:lnTo>
                <a:lnTo>
                  <a:pt x="19554" y="21600"/>
                </a:lnTo>
                <a:lnTo>
                  <a:pt x="21600" y="19511"/>
                </a:lnTo>
                <a:lnTo>
                  <a:pt x="13036" y="10634"/>
                </a:lnTo>
                <a:lnTo>
                  <a:pt x="21600" y="2089"/>
                </a:lnTo>
              </a:path>
            </a:pathLst>
          </a:custGeom>
          <a:solidFill>
            <a:srgbClr val="393941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pPr>
            <a:endParaRPr/>
          </a:p>
        </p:txBody>
      </p:sp>
      <p:sp>
        <p:nvSpPr>
          <p:cNvPr id="22" name="Shape 55"/>
          <p:cNvSpPr/>
          <p:nvPr/>
        </p:nvSpPr>
        <p:spPr>
          <a:xfrm>
            <a:off x="6146801" y="4691356"/>
            <a:ext cx="12079286" cy="338282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t">
            <a:normAutofit/>
          </a:bodyPr>
          <a:lstStyle>
            <a:lvl1pPr algn="ctr">
              <a:lnSpc>
                <a:spcPct val="80000"/>
              </a:lnSpc>
              <a:defRPr sz="15000" b="1">
                <a:solidFill>
                  <a:srgbClr val="F4F5F7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endParaRPr spc="3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1930" y="17564"/>
            <a:ext cx="10189028" cy="22929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 smtClean="0">
                <a:solidFill>
                  <a:srgbClr val="F4F5F7"/>
                </a:solidFill>
                <a:latin typeface="Times New Roman" charset="0"/>
                <a:ea typeface="Times New Roman" charset="0"/>
                <a:cs typeface="Times New Roman" charset="0"/>
              </a:rPr>
              <a:t>Current Scaling Up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 smtClean="0">
                <a:ln>
                  <a:noFill/>
                </a:ln>
                <a:solidFill>
                  <a:srgbClr val="F4F5F7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PT Sans"/>
              </a:rPr>
              <a:t>Machine</a:t>
            </a:r>
            <a:r>
              <a:rPr kumimoji="0" lang="en-US" sz="7200" b="0" i="0" u="none" strike="noStrike" cap="none" spc="0" normalizeH="0" dirty="0" smtClean="0">
                <a:ln>
                  <a:noFill/>
                </a:ln>
                <a:solidFill>
                  <a:srgbClr val="F4F5F7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PT Sans"/>
              </a:rPr>
              <a:t> Learning Model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F4F5F7"/>
              </a:solidFill>
              <a:effectLst/>
              <a:uFillTx/>
              <a:latin typeface="Times New Roman" charset="0"/>
              <a:ea typeface="Times New Roman" charset="0"/>
              <a:cs typeface="Times New Roman" charset="0"/>
              <a:sym typeface="PT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024" y="3582914"/>
            <a:ext cx="12632914" cy="617092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PT Sans"/>
              </a:rPr>
              <a:t>Transition</a:t>
            </a:r>
            <a:r>
              <a:rPr kumimoji="0" lang="en-US" sz="44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Times New Roman" charset="0"/>
                <a:ea typeface="Times New Roman" charset="0"/>
                <a:cs typeface="Times New Roman" charset="0"/>
                <a:sym typeface="PT Sans"/>
              </a:rPr>
              <a:t> to Reinforced Learning Model</a:t>
            </a:r>
            <a:r>
              <a:rPr lang="en-US" sz="4400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mr-IN" sz="44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44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 Making use of the Recurrent Neural Network leveraging LSTM </a:t>
            </a:r>
            <a:r>
              <a:rPr lang="mr-IN" sz="44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lang="en-US" sz="44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 Long Short Term Memory networks. </a:t>
            </a: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4400" dirty="0" smtClean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sz="4400" dirty="0">
              <a:solidFill>
                <a:srgbClr val="FFFFF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4400" dirty="0" smtClean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A dedicated machine learning node using mutual consensus to approve changes on the Machine Learning Model for bank’s transparency.  </a:t>
            </a:r>
          </a:p>
          <a:p>
            <a:pPr marL="571500" marR="0" indent="-571500" algn="just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sz="4400" b="0" i="0" u="none" strike="noStrike" cap="none" spc="0" normalizeH="0" dirty="0">
              <a:ln>
                <a:noFill/>
              </a:ln>
              <a:solidFill>
                <a:srgbClr val="A6A7AC"/>
              </a:solidFill>
              <a:effectLst/>
              <a:uFillTx/>
              <a:latin typeface="Times New Roman" charset="0"/>
              <a:ea typeface="Times New Roman" charset="0"/>
              <a:cs typeface="Times New Roman" charset="0"/>
              <a:sym typeface="PT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639" y="2874040"/>
            <a:ext cx="10436152" cy="94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1231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AC9006"/>
      </a:dk1>
      <a:lt1>
        <a:srgbClr val="A6A7A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ontserrat-Regular"/>
        <a:ea typeface="Montserrat-Regular"/>
        <a:cs typeface="Montserrat-Regular"/>
      </a:majorFont>
      <a:minorFont>
        <a:latin typeface="Montserrat-Regular"/>
        <a:ea typeface="Montserrat-Regular"/>
        <a:cs typeface="Montserrat-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just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0">
            <a:ln>
              <a:noFill/>
            </a:ln>
            <a:solidFill>
              <a:srgbClr val="A6A7AC"/>
            </a:solidFill>
            <a:effectLst/>
            <a:uFillTx/>
            <a:latin typeface="PT Sans"/>
            <a:ea typeface="PT Sans"/>
            <a:cs typeface="PT Sans"/>
            <a:sym typeface="P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428</Words>
  <Application>Microsoft Macintosh PowerPoint</Application>
  <PresentationFormat>Custom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Calibri</vt:lpstr>
      <vt:lpstr>Century Gothic</vt:lpstr>
      <vt:lpstr>Helvetica Light</vt:lpstr>
      <vt:lpstr>Helvetica Neue</vt:lpstr>
      <vt:lpstr>Montserrat-Regular</vt:lpstr>
      <vt:lpstr>Montserrat-SemiBold</vt:lpstr>
      <vt:lpstr>PT Sans</vt:lpstr>
      <vt:lpstr>Roboto Regular</vt:lpstr>
      <vt:lpstr>Times New Roman</vt:lpstr>
      <vt:lpstr>Wingdings</vt:lpstr>
      <vt:lpstr>Arial</vt:lpstr>
      <vt:lpstr>White</vt:lpstr>
      <vt:lpstr>PowerPoint Presentation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abhimanyue</dc:creator>
  <cp:lastModifiedBy>piy0999</cp:lastModifiedBy>
  <cp:revision>54</cp:revision>
  <dcterms:modified xsi:type="dcterms:W3CDTF">2018-03-05T08:22:09Z</dcterms:modified>
</cp:coreProperties>
</file>