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57" r:id="rId13"/>
    <p:sldId id="259" r:id="rId14"/>
    <p:sldId id="260" r:id="rId15"/>
    <p:sldId id="262" r:id="rId16"/>
    <p:sldId id="261" r:id="rId17"/>
    <p:sldId id="263" r:id="rId18"/>
    <p:sldId id="274" r:id="rId19"/>
    <p:sldId id="273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5043-E2B3-418B-B9DA-FEE33ACC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485454"/>
            <a:ext cx="10290248" cy="2379305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/>
              <a:t>Fragmentation</a:t>
            </a:r>
            <a:r>
              <a:rPr lang="en-US" dirty="0"/>
              <a:t> &amp; </a:t>
            </a:r>
            <a:r>
              <a:rPr lang="en-US" sz="6000" cap="none" dirty="0"/>
              <a:t>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92114-6B88-4789-ADB5-CEB8FEBF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208" y="4249661"/>
            <a:ext cx="8637072" cy="137878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Arslan Ali - 01-243211-002</a:t>
            </a:r>
          </a:p>
          <a:p>
            <a:pPr algn="ctr"/>
            <a:r>
              <a:rPr lang="en-US" sz="2400" dirty="0"/>
              <a:t>Shahid Hussain – 01-243211-009</a:t>
            </a:r>
          </a:p>
        </p:txBody>
      </p:sp>
    </p:spTree>
    <p:extLst>
      <p:ext uri="{BB962C8B-B14F-4D97-AF65-F5344CB8AC3E}">
        <p14:creationId xmlns:p14="http://schemas.microsoft.com/office/powerpoint/2010/main" val="41474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1365B-FE62-4FA3-8A2A-63CC56C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Comparison B/W Internal &amp; External Fragmentation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837EF-924C-4377-B369-203E52732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87135"/>
              </p:ext>
            </p:extLst>
          </p:nvPr>
        </p:nvGraphicFramePr>
        <p:xfrm>
          <a:off x="1450975" y="2344543"/>
          <a:ext cx="9604377" cy="369713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885917">
                  <a:extLst>
                    <a:ext uri="{9D8B030D-6E8A-4147-A177-3AD203B41FA5}">
                      <a16:colId xmlns:a16="http://schemas.microsoft.com/office/drawing/2014/main" val="191777359"/>
                    </a:ext>
                  </a:extLst>
                </a:gridCol>
                <a:gridCol w="3976065">
                  <a:extLst>
                    <a:ext uri="{9D8B030D-6E8A-4147-A177-3AD203B41FA5}">
                      <a16:colId xmlns:a16="http://schemas.microsoft.com/office/drawing/2014/main" val="2706166272"/>
                    </a:ext>
                  </a:extLst>
                </a:gridCol>
                <a:gridCol w="3742395">
                  <a:extLst>
                    <a:ext uri="{9D8B030D-6E8A-4147-A177-3AD203B41FA5}">
                      <a16:colId xmlns:a16="http://schemas.microsoft.com/office/drawing/2014/main" val="2064047349"/>
                    </a:ext>
                  </a:extLst>
                </a:gridCol>
              </a:tblGrid>
              <a:tr h="6370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Internal Fragmentation</a:t>
                      </a:r>
                      <a:endParaRPr lang="en-US" sz="2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External Fragmentation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574750"/>
                  </a:ext>
                </a:extLst>
              </a:tr>
              <a:tr h="1114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Memory block size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It occurs when allocated memory block are of fixed size.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It occurs when the allocated memory blocks are of different sizes.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69145"/>
                  </a:ext>
                </a:extLst>
              </a:tr>
              <a:tr h="1114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Occurrence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It occurs when a process requires more space or uses less space than the size of an allocated memory block.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It occurs when a process is removed from main memory.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0445"/>
                  </a:ext>
                </a:extLst>
              </a:tr>
              <a:tr h="831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Solution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Best fit block search is the solution for internal fragmentation.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Compaction is the solution for external fragmentation.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4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1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3026-EFD2-473D-840F-38EBE1A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680A-4C95-4796-8FB2-5860688E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800" dirty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BBC-B77D-4F52-B888-C3A8412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12FE-95F8-4AE9-9DE7-84B0FFAD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Segmentation is a memory management technique</a:t>
            </a:r>
          </a:p>
          <a:p>
            <a:r>
              <a:rPr lang="en-US" sz="2400" dirty="0"/>
              <a:t>Memory is divided into the variable size parts</a:t>
            </a:r>
          </a:p>
          <a:p>
            <a:r>
              <a:rPr lang="en-US" sz="2400" dirty="0"/>
              <a:t>Each part is known as a segment allocated to a process</a:t>
            </a:r>
          </a:p>
          <a:p>
            <a:r>
              <a:rPr lang="en-US" sz="2400" dirty="0"/>
              <a:t>Segment table</a:t>
            </a:r>
          </a:p>
        </p:txBody>
      </p:sp>
    </p:spTree>
    <p:extLst>
      <p:ext uri="{BB962C8B-B14F-4D97-AF65-F5344CB8AC3E}">
        <p14:creationId xmlns:p14="http://schemas.microsoft.com/office/powerpoint/2010/main" val="26341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C11-1172-4976-B781-BC5899A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312"/>
            <a:ext cx="9603275" cy="704685"/>
          </a:xfrm>
        </p:spPr>
        <p:txBody>
          <a:bodyPr>
            <a:normAutofit/>
          </a:bodyPr>
          <a:lstStyle/>
          <a:p>
            <a:r>
              <a:rPr lang="en-US" sz="4000" cap="none" dirty="0" err="1"/>
              <a:t>Cont</a:t>
            </a:r>
            <a:r>
              <a:rPr lang="en-US" sz="4000" cap="none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7EAC-E7E1-445B-8BC3-ED857341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Segment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Base</a:t>
            </a:r>
          </a:p>
          <a:p>
            <a:pPr marL="457200" lvl="1" indent="0">
              <a:buNone/>
            </a:pPr>
            <a:r>
              <a:rPr lang="en-US" sz="2400" dirty="0"/>
              <a:t>	base address of the segment.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Limit</a:t>
            </a:r>
          </a:p>
          <a:p>
            <a:pPr marL="457200" lvl="1" indent="0">
              <a:buNone/>
            </a:pPr>
            <a:r>
              <a:rPr lang="en-US" sz="2400" dirty="0"/>
              <a:t>	length of the segment.</a:t>
            </a:r>
          </a:p>
        </p:txBody>
      </p:sp>
    </p:spTree>
    <p:extLst>
      <p:ext uri="{BB962C8B-B14F-4D97-AF65-F5344CB8AC3E}">
        <p14:creationId xmlns:p14="http://schemas.microsoft.com/office/powerpoint/2010/main" val="420726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22CC-C038-4E48-89DF-278492A9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8240-0F8E-4413-9D81-C432E4A0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Why Segmentation is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8F13-464D-4883-A5A6-207CDB1A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F2BF-9266-4A29-89E7-5A0FA8AC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Logical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Local and global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Symbol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Arrays </a:t>
            </a:r>
          </a:p>
        </p:txBody>
      </p:sp>
    </p:spTree>
    <p:extLst>
      <p:ext uri="{BB962C8B-B14F-4D97-AF65-F5344CB8AC3E}">
        <p14:creationId xmlns:p14="http://schemas.microsoft.com/office/powerpoint/2010/main" val="189148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91A2-C1F4-4491-B7D1-0EEB854C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49" y="795188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cap="none" dirty="0"/>
              <a:t>User’s view of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5E15F-3F46-491F-AF6C-179797882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192" y="2016125"/>
            <a:ext cx="5962261" cy="3449638"/>
          </a:xfrm>
        </p:spPr>
      </p:pic>
    </p:spTree>
    <p:extLst>
      <p:ext uri="{BB962C8B-B14F-4D97-AF65-F5344CB8AC3E}">
        <p14:creationId xmlns:p14="http://schemas.microsoft.com/office/powerpoint/2010/main" val="280413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A53-F6B5-4023-9250-A326C4CB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Translation of logical address into physical address by segment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68CC-8F0D-43D9-9598-121F4EB9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CPU generates a logical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Segment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Offset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7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3442-318C-4BB3-BFC4-A446DA77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cap="none" dirty="0"/>
              <a:t>Example of segmentation</a:t>
            </a:r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8A71DE9-4998-4E35-A50C-006F1635AB94}"/>
              </a:ext>
            </a:extLst>
          </p:cNvPr>
          <p:cNvSpPr/>
          <p:nvPr/>
        </p:nvSpPr>
        <p:spPr>
          <a:xfrm>
            <a:off x="6714097" y="3216472"/>
            <a:ext cx="929629" cy="10492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&lt;=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E572C7-D84E-4B69-BC71-BD9D5E4E3806}"/>
              </a:ext>
            </a:extLst>
          </p:cNvPr>
          <p:cNvSpPr/>
          <p:nvPr/>
        </p:nvSpPr>
        <p:spPr>
          <a:xfrm>
            <a:off x="8228038" y="3401976"/>
            <a:ext cx="681134" cy="639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BB5938-7BE9-4F82-BCFE-132D3950E92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70712" y="3741090"/>
            <a:ext cx="843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40C69-0609-45D3-911B-682981E49F40}"/>
              </a:ext>
            </a:extLst>
          </p:cNvPr>
          <p:cNvCxnSpPr>
            <a:cxnSpLocks/>
          </p:cNvCxnSpPr>
          <p:nvPr/>
        </p:nvCxnSpPr>
        <p:spPr>
          <a:xfrm>
            <a:off x="7643726" y="3741090"/>
            <a:ext cx="570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AD672-342C-4342-B398-825B817D1856}"/>
              </a:ext>
            </a:extLst>
          </p:cNvPr>
          <p:cNvCxnSpPr>
            <a:cxnSpLocks/>
          </p:cNvCxnSpPr>
          <p:nvPr/>
        </p:nvCxnSpPr>
        <p:spPr>
          <a:xfrm flipV="1">
            <a:off x="8930222" y="3733237"/>
            <a:ext cx="951410" cy="1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4C9A1-DF2C-4C8A-B8EF-10713CB3AC7D}"/>
              </a:ext>
            </a:extLst>
          </p:cNvPr>
          <p:cNvCxnSpPr>
            <a:cxnSpLocks/>
          </p:cNvCxnSpPr>
          <p:nvPr/>
        </p:nvCxnSpPr>
        <p:spPr>
          <a:xfrm flipH="1">
            <a:off x="7168766" y="4265707"/>
            <a:ext cx="10145" cy="50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3AEE4DE-7D92-422A-8242-32AF10768ED9}"/>
              </a:ext>
            </a:extLst>
          </p:cNvPr>
          <p:cNvSpPr/>
          <p:nvPr/>
        </p:nvSpPr>
        <p:spPr>
          <a:xfrm>
            <a:off x="6890181" y="4798321"/>
            <a:ext cx="622430" cy="33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5E02E6-F3C0-42CD-B76D-EBF00522037F}"/>
              </a:ext>
            </a:extLst>
          </p:cNvPr>
          <p:cNvCxnSpPr>
            <a:cxnSpLocks/>
          </p:cNvCxnSpPr>
          <p:nvPr/>
        </p:nvCxnSpPr>
        <p:spPr>
          <a:xfrm>
            <a:off x="5840963" y="2211355"/>
            <a:ext cx="27208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6EA19-712F-4C39-8893-299430423C4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178911" y="2211355"/>
            <a:ext cx="1" cy="100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D1B949-1984-45E4-B28F-344FBC42857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61829" y="2211355"/>
            <a:ext cx="6776" cy="119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17F7AE-1A44-4B2E-9325-660448CAE2D7}"/>
              </a:ext>
            </a:extLst>
          </p:cNvPr>
          <p:cNvSpPr txBox="1"/>
          <p:nvPr/>
        </p:nvSpPr>
        <p:spPr>
          <a:xfrm>
            <a:off x="7612689" y="32744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14A4C-6AEA-4947-BE65-10F62E89E8E8}"/>
              </a:ext>
            </a:extLst>
          </p:cNvPr>
          <p:cNvSpPr txBox="1"/>
          <p:nvPr/>
        </p:nvSpPr>
        <p:spPr>
          <a:xfrm>
            <a:off x="7121849" y="435660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392411AC-3F23-4357-903A-4AD80B53833D}"/>
              </a:ext>
            </a:extLst>
          </p:cNvPr>
          <p:cNvGraphicFramePr>
            <a:graphicFrameLocks noGrp="1"/>
          </p:cNvGraphicFramePr>
          <p:nvPr/>
        </p:nvGraphicFramePr>
        <p:xfrm>
          <a:off x="3281153" y="2556598"/>
          <a:ext cx="2559810" cy="25752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270">
                  <a:extLst>
                    <a:ext uri="{9D8B030D-6E8A-4147-A177-3AD203B41FA5}">
                      <a16:colId xmlns:a16="http://schemas.microsoft.com/office/drawing/2014/main" val="3522345532"/>
                    </a:ext>
                  </a:extLst>
                </a:gridCol>
                <a:gridCol w="853270">
                  <a:extLst>
                    <a:ext uri="{9D8B030D-6E8A-4147-A177-3AD203B41FA5}">
                      <a16:colId xmlns:a16="http://schemas.microsoft.com/office/drawing/2014/main" val="4289647781"/>
                    </a:ext>
                  </a:extLst>
                </a:gridCol>
                <a:gridCol w="853270">
                  <a:extLst>
                    <a:ext uri="{9D8B030D-6E8A-4147-A177-3AD203B41FA5}">
                      <a16:colId xmlns:a16="http://schemas.microsoft.com/office/drawing/2014/main" val="2849139706"/>
                    </a:ext>
                  </a:extLst>
                </a:gridCol>
              </a:tblGrid>
              <a:tr h="404298">
                <a:tc>
                  <a:txBody>
                    <a:bodyPr/>
                    <a:lstStyle/>
                    <a:p>
                      <a:r>
                        <a:rPr lang="en-US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1436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59954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6087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34433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9940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176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300FDAA-2960-4EFE-93CC-D102A151DF64}"/>
              </a:ext>
            </a:extLst>
          </p:cNvPr>
          <p:cNvSpPr/>
          <p:nvPr/>
        </p:nvSpPr>
        <p:spPr>
          <a:xfrm>
            <a:off x="1772817" y="2011277"/>
            <a:ext cx="922064" cy="40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B505C9-1125-4DDF-AF0E-3608142D5CD6}"/>
              </a:ext>
            </a:extLst>
          </p:cNvPr>
          <p:cNvSpPr txBox="1"/>
          <p:nvPr/>
        </p:nvSpPr>
        <p:spPr>
          <a:xfrm>
            <a:off x="3813097" y="513183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 Table</a:t>
            </a: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A0CB564D-13D7-4F9F-9E89-F4D8B1F42DD4}"/>
              </a:ext>
            </a:extLst>
          </p:cNvPr>
          <p:cNvGraphicFramePr>
            <a:graphicFrameLocks noGrp="1"/>
          </p:cNvGraphicFramePr>
          <p:nvPr/>
        </p:nvGraphicFramePr>
        <p:xfrm>
          <a:off x="9858471" y="2136381"/>
          <a:ext cx="1160982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982">
                  <a:extLst>
                    <a:ext uri="{9D8B030D-6E8A-4147-A177-3AD203B41FA5}">
                      <a16:colId xmlns:a16="http://schemas.microsoft.com/office/drawing/2014/main" val="141668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8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3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328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43FA09C-3E0C-4066-A77C-294C06225D1C}"/>
              </a:ext>
            </a:extLst>
          </p:cNvPr>
          <p:cNvSpPr txBox="1"/>
          <p:nvPr/>
        </p:nvSpPr>
        <p:spPr>
          <a:xfrm>
            <a:off x="9326655" y="23425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092F1-530F-4566-8990-F695F9857C47}"/>
              </a:ext>
            </a:extLst>
          </p:cNvPr>
          <p:cNvSpPr txBox="1"/>
          <p:nvPr/>
        </p:nvSpPr>
        <p:spPr>
          <a:xfrm>
            <a:off x="9326655" y="27026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2400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FB1B9-C3EA-421C-B5FB-83E51FA7703A}"/>
              </a:ext>
            </a:extLst>
          </p:cNvPr>
          <p:cNvSpPr txBox="1"/>
          <p:nvPr/>
        </p:nvSpPr>
        <p:spPr>
          <a:xfrm>
            <a:off x="9326655" y="30995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868C4-99D8-4613-A504-694BA0609ADC}"/>
              </a:ext>
            </a:extLst>
          </p:cNvPr>
          <p:cNvSpPr txBox="1"/>
          <p:nvPr/>
        </p:nvSpPr>
        <p:spPr>
          <a:xfrm>
            <a:off x="9333715" y="34929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4200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E00980-2917-4F9E-AFAD-4F7EF5C62188}"/>
              </a:ext>
            </a:extLst>
          </p:cNvPr>
          <p:cNvSpPr txBox="1"/>
          <p:nvPr/>
        </p:nvSpPr>
        <p:spPr>
          <a:xfrm>
            <a:off x="9326655" y="38321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4700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178659-63E6-4367-92B2-2A63415DF6B3}"/>
              </a:ext>
            </a:extLst>
          </p:cNvPr>
          <p:cNvSpPr txBox="1"/>
          <p:nvPr/>
        </p:nvSpPr>
        <p:spPr>
          <a:xfrm>
            <a:off x="9314732" y="4213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5700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1D881B-B52E-4362-8548-632CF94A514F}"/>
              </a:ext>
            </a:extLst>
          </p:cNvPr>
          <p:cNvSpPr txBox="1"/>
          <p:nvPr/>
        </p:nvSpPr>
        <p:spPr>
          <a:xfrm>
            <a:off x="9334345" y="45940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6300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5A978-A950-4B4D-85CA-E4D69AC7CF65}"/>
              </a:ext>
            </a:extLst>
          </p:cNvPr>
          <p:cNvSpPr txBox="1"/>
          <p:nvPr/>
        </p:nvSpPr>
        <p:spPr>
          <a:xfrm>
            <a:off x="9323118" y="49617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6700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059AC0-E546-465F-9D11-176C2C992B9A}"/>
              </a:ext>
            </a:extLst>
          </p:cNvPr>
          <p:cNvSpPr txBox="1"/>
          <p:nvPr/>
        </p:nvSpPr>
        <p:spPr>
          <a:xfrm>
            <a:off x="9691454" y="5229874"/>
            <a:ext cx="15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Physical Memory</a:t>
            </a:r>
            <a:endParaRPr lang="en-US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EDF7361-23D2-4E79-A73B-ED5D1C6C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984" cy="3685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C063A-2C8C-4055-BF51-D58291232BA6}"/>
              </a:ext>
            </a:extLst>
          </p:cNvPr>
          <p:cNvSpPr/>
          <p:nvPr/>
        </p:nvSpPr>
        <p:spPr>
          <a:xfrm>
            <a:off x="1478111" y="3504037"/>
            <a:ext cx="1517905" cy="33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       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3CBEFE-35FA-40BE-8CB3-1B6E445B7C7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237064" y="3504037"/>
            <a:ext cx="0" cy="339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EE7C7-83F1-426B-BEEC-2CB8DE4B235F}"/>
              </a:ext>
            </a:extLst>
          </p:cNvPr>
          <p:cNvCxnSpPr>
            <a:stCxn id="41" idx="2"/>
            <a:endCxn id="3" idx="0"/>
          </p:cNvCxnSpPr>
          <p:nvPr/>
        </p:nvCxnSpPr>
        <p:spPr>
          <a:xfrm>
            <a:off x="2233849" y="2416628"/>
            <a:ext cx="3215" cy="108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4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DCE6-7FDA-4EDA-A122-A111EE3A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/>
              <a:t>Segmentation Hardware</a:t>
            </a:r>
            <a:endParaRPr lang="en-US" sz="44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19072-4AFF-4FA3-9D99-C5C226D5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84" y="2016124"/>
            <a:ext cx="6419461" cy="3712871"/>
          </a:xfrm>
        </p:spPr>
      </p:pic>
    </p:spTree>
    <p:extLst>
      <p:ext uri="{BB962C8B-B14F-4D97-AF65-F5344CB8AC3E}">
        <p14:creationId xmlns:p14="http://schemas.microsoft.com/office/powerpoint/2010/main" val="1245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093F-F9DB-4068-A966-F985AA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1228-26C9-441C-99D0-57BDBC5E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Fragmentation is 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unwanted problem in the operating system in which the processes are loaded and unloaded from memory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free memory space is fragmented. Processes can't be assigned to memory blocks due to their small size, and the memory blocks stay unused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0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44F-C8B5-422E-9A22-1486D799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6482-C36C-49DB-9D65-6F99F06B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17356"/>
            <a:ext cx="9603275" cy="3610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9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F3CF-E1E5-4BE1-A9FB-541079B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6A2AB-1B88-43B1-92DA-6C20B21A5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16" y="2866240"/>
            <a:ext cx="5559092" cy="17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F19B-4407-45C6-BD62-61F28604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0B5B-4FCD-4E04-B5CC-D3366F35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When a process is allocated to a memory block, and if the process is smaller than the amount of memory requested, a free space is created in the given memory block. Due to this, the free space of the memory block is unused, which causes 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fragmentation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CF43-9BF4-449F-850E-948B99EF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5417-942B-443A-AEC2-2C632013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Allocation of Ram using fixed  partitioning</a:t>
            </a:r>
          </a:p>
          <a:p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2MB, 4MB, 4MB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 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8MB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are the available sizes</a:t>
            </a:r>
            <a:endParaRPr lang="en-US" sz="2400" dirty="0"/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process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P1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with a size of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3MB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arrives </a:t>
            </a:r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M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emory block of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4MB</a:t>
            </a:r>
            <a:r>
              <a:rPr lang="en-US" sz="2400" b="1" dirty="0">
                <a:latin typeface="Segoe UI" panose="020B0502040204020203" pitchFamily="34" charset="0"/>
                <a:ea typeface="Calibri" panose="020F0502020204030204" pitchFamily="34" charset="0"/>
              </a:rPr>
              <a:t> available</a:t>
            </a:r>
          </a:p>
          <a:p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As a result, the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1MB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of free space in this block is unused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ragmentation in Operating System">
            <a:extLst>
              <a:ext uri="{FF2B5EF4-FFF2-40B4-BE49-F238E27FC236}">
                <a16:creationId xmlns:a16="http://schemas.microsoft.com/office/drawing/2014/main" id="{699ACB89-EA36-4CD5-AA39-6D434D8BF3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99630"/>
            <a:ext cx="3500715" cy="3082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5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0BB0-DDC2-4C08-932D-DE839428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avoid 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7C60-59B8-4E71-93BE-52F988B7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333333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nternal fragmentation may arise due to the fixed sizes of the memory blocks</a:t>
            </a:r>
          </a:p>
          <a:p>
            <a:pPr algn="just"/>
            <a:r>
              <a:rPr lang="en-US" sz="2400" dirty="0">
                <a:solidFill>
                  <a:srgbClr val="14141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14141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nternal fragmentation can be decreased by effectively allocating the littlest partition </a:t>
            </a:r>
            <a:endParaRPr lang="en-US" sz="2400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It can be solved using dynamic partitioning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EC6B-4A5D-4F8A-ABFC-527E321A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78D4-86AC-4E35-82F8-72DA2D8A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External fragmentation happens when a dynamic memory allocation method allocates some memory but leaves a small amount of memory unusable. The quantity of available memory is substantially reduced if there is too much external fragmentation. There is enough memory space to complete a request, but it is not contiguous. It's known as 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fragmentation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8782-6603-43BB-9C67-0479CF06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6A8A-D8D1-4BD0-BCA7-6D74FE6C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Allocation of Ram using dynamic partitioning</a:t>
            </a:r>
          </a:p>
          <a:p>
            <a:r>
              <a:rPr lang="en-US" sz="2400" dirty="0"/>
              <a:t>Memory allocated according to size of process</a:t>
            </a:r>
          </a:p>
          <a:p>
            <a:r>
              <a:rPr lang="en-US" sz="2400" dirty="0"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ea typeface="Calibri" panose="020F0502020204030204" pitchFamily="34" charset="0"/>
              </a:rPr>
              <a:t> process 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P5</a:t>
            </a:r>
            <a:r>
              <a:rPr lang="en-US" sz="2400" dirty="0">
                <a:effectLst/>
                <a:ea typeface="Calibri" panose="020F0502020204030204" pitchFamily="34" charset="0"/>
              </a:rPr>
              <a:t> with a size of </a:t>
            </a:r>
            <a:r>
              <a:rPr lang="en-US" sz="2400" b="1" dirty="0">
                <a:ea typeface="Calibri" panose="020F0502020204030204" pitchFamily="34" charset="0"/>
              </a:rPr>
              <a:t>45kb</a:t>
            </a:r>
            <a:r>
              <a:rPr lang="en-US" sz="2400" dirty="0">
                <a:effectLst/>
                <a:ea typeface="Calibri" panose="020F0502020204030204" pitchFamily="34" charset="0"/>
              </a:rPr>
              <a:t> arrives </a:t>
            </a:r>
          </a:p>
          <a:p>
            <a:r>
              <a:rPr lang="en-US" sz="2400" b="1" dirty="0">
                <a:ea typeface="Calibri" panose="020F0502020204030204" pitchFamily="34" charset="0"/>
              </a:rPr>
              <a:t>50 kb memory available </a:t>
            </a:r>
          </a:p>
          <a:p>
            <a:r>
              <a:rPr lang="en-US" sz="2400" dirty="0"/>
              <a:t>Cannot assign memory due to non-contiguous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ragmentation in Operating System">
            <a:extLst>
              <a:ext uri="{FF2B5EF4-FFF2-40B4-BE49-F238E27FC236}">
                <a16:creationId xmlns:a16="http://schemas.microsoft.com/office/drawing/2014/main" id="{F5CB937C-8586-4AC2-893E-2771815D65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43627"/>
            <a:ext cx="3500715" cy="3194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43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220D-DE31-4FFA-9BE1-CD4BA3C5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89897" cy="1049235"/>
          </a:xfrm>
        </p:spPr>
        <p:txBody>
          <a:bodyPr>
            <a:noAutofit/>
          </a:bodyPr>
          <a:lstStyle/>
          <a:p>
            <a:r>
              <a:rPr lang="en-US" sz="3600" dirty="0"/>
              <a:t>How to Avoid External fragmentation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F418F6-978A-470D-88C4-BD973DC9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Compaction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when dynamic partitioning is used for memory allocation by combining all free memory into a single large 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Fragmented memory before compaction technique">
            <a:extLst>
              <a:ext uri="{FF2B5EF4-FFF2-40B4-BE49-F238E27FC236}">
                <a16:creationId xmlns:a16="http://schemas.microsoft.com/office/drawing/2014/main" id="{3201E409-B97A-474F-B2F4-ED40863BB2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72" y="2245413"/>
            <a:ext cx="3177581" cy="1183649"/>
          </a:xfrm>
          <a:prstGeom prst="rect">
            <a:avLst/>
          </a:prstGeom>
          <a:noFill/>
        </p:spPr>
      </p:pic>
      <p:pic>
        <p:nvPicPr>
          <p:cNvPr id="5" name="Picture 4" descr="Fragmentation memory after compaction technique">
            <a:extLst>
              <a:ext uri="{FF2B5EF4-FFF2-40B4-BE49-F238E27FC236}">
                <a16:creationId xmlns:a16="http://schemas.microsoft.com/office/drawing/2014/main" id="{77F4BE96-D7FA-4AA4-B72E-0E4FDEE2BA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72" y="4219838"/>
            <a:ext cx="3177581" cy="850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524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{FC1DAC82-24E3-4CDD-9008-225B4EBCB094}tf10001114</Template>
  <TotalTime>94</TotalTime>
  <Words>556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inter-regular</vt:lpstr>
      <vt:lpstr>Segoe UI</vt:lpstr>
      <vt:lpstr>Wingdings</vt:lpstr>
      <vt:lpstr>Gallery</vt:lpstr>
      <vt:lpstr>Fragmentation &amp; Segmentation</vt:lpstr>
      <vt:lpstr>Fragmentation</vt:lpstr>
      <vt:lpstr>Types</vt:lpstr>
      <vt:lpstr>Internal Fragmentation</vt:lpstr>
      <vt:lpstr>Example</vt:lpstr>
      <vt:lpstr>How to avoid internal fragmentation</vt:lpstr>
      <vt:lpstr>External Fragmentation</vt:lpstr>
      <vt:lpstr>Example</vt:lpstr>
      <vt:lpstr>How to Avoid External fragmentation</vt:lpstr>
      <vt:lpstr>Comparison B/W Internal &amp; External Fragmentation</vt:lpstr>
      <vt:lpstr> </vt:lpstr>
      <vt:lpstr>Segmentation</vt:lpstr>
      <vt:lpstr>Cont…</vt:lpstr>
      <vt:lpstr> </vt:lpstr>
      <vt:lpstr>Segmentation</vt:lpstr>
      <vt:lpstr>User’s view of program</vt:lpstr>
      <vt:lpstr>Translation of logical address into physical address by segment table</vt:lpstr>
      <vt:lpstr> Example of segmentation</vt:lpstr>
      <vt:lpstr>Segmentation Hardware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Segmentation</dc:title>
  <dc:creator>Shahid Hussain</dc:creator>
  <cp:lastModifiedBy>Shahid Hussain</cp:lastModifiedBy>
  <cp:revision>17</cp:revision>
  <dcterms:created xsi:type="dcterms:W3CDTF">2022-01-26T17:39:29Z</dcterms:created>
  <dcterms:modified xsi:type="dcterms:W3CDTF">2022-01-27T07:25:24Z</dcterms:modified>
</cp:coreProperties>
</file>