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8" r:id="rId5"/>
    <p:sldId id="321" r:id="rId6"/>
    <p:sldId id="322" r:id="rId7"/>
    <p:sldId id="323" r:id="rId8"/>
    <p:sldId id="325" r:id="rId9"/>
    <p:sldId id="324" r:id="rId10"/>
    <p:sldId id="309" r:id="rId11"/>
    <p:sldId id="310" r:id="rId12"/>
    <p:sldId id="311" r:id="rId13"/>
    <p:sldId id="312" r:id="rId14"/>
    <p:sldId id="313" r:id="rId15"/>
    <p:sldId id="314" r:id="rId16"/>
    <p:sldId id="315" r:id="rId17"/>
    <p:sldId id="316" r:id="rId18"/>
    <p:sldId id="318" r:id="rId19"/>
    <p:sldId id="319" r:id="rId20"/>
    <p:sldId id="317" r:id="rId21"/>
    <p:sldId id="320" r:id="rId22"/>
    <p:sldId id="30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ahid Hussain" initials="SH" lastIdx="1" clrIdx="0">
    <p:extLst>
      <p:ext uri="{19B8F6BF-5375-455C-9EA6-DF929625EA0E}">
        <p15:presenceInfo xmlns:p15="http://schemas.microsoft.com/office/powerpoint/2012/main" userId="045f9cc4420450b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77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73" d="100"/>
          <a:sy n="73" d="100"/>
        </p:scale>
        <p:origin x="96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12/1/2021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12/1/2021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12/1/2021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12/1/2021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12/1/2021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12/1/2021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12/1/2021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12/1/2021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12/1/2021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3273" y="0"/>
            <a:ext cx="12191980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686759"/>
            <a:ext cx="3214307" cy="2690168"/>
          </a:xfrm>
        </p:spPr>
        <p:txBody>
          <a:bodyPr anchor="b">
            <a:normAutofit/>
          </a:bodyPr>
          <a:lstStyle/>
          <a:p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Group Members</a:t>
            </a:r>
            <a:r>
              <a:rPr lang="en-US" sz="2800" dirty="0">
                <a:solidFill>
                  <a:schemeClr val="tx1"/>
                </a:solidFill>
              </a:rPr>
              <a:t>:</a:t>
            </a:r>
            <a:br>
              <a:rPr lang="en-US" sz="2800" dirty="0">
                <a:solidFill>
                  <a:schemeClr val="tx1"/>
                </a:solidFill>
              </a:rPr>
            </a:br>
            <a:r>
              <a:rPr lang="en-US" sz="2800" dirty="0">
                <a:solidFill>
                  <a:schemeClr val="tx1"/>
                </a:solidFill>
              </a:rPr>
              <a:t>Arslan Ali</a:t>
            </a:r>
            <a:br>
              <a:rPr lang="en-US" sz="2800" dirty="0">
                <a:solidFill>
                  <a:schemeClr val="tx1"/>
                </a:solidFill>
              </a:rPr>
            </a:br>
            <a:r>
              <a:rPr lang="en-US" sz="2800" dirty="0">
                <a:solidFill>
                  <a:schemeClr val="tx1"/>
                </a:solidFill>
              </a:rPr>
              <a:t>01-243211-002</a:t>
            </a:r>
            <a:br>
              <a:rPr lang="en-US" sz="2800" dirty="0">
                <a:solidFill>
                  <a:schemeClr val="tx1"/>
                </a:solidFill>
              </a:rPr>
            </a:br>
            <a:r>
              <a:rPr lang="en-US" sz="2800" dirty="0">
                <a:solidFill>
                  <a:schemeClr val="tx1"/>
                </a:solidFill>
              </a:rPr>
              <a:t>Shahid Hussain</a:t>
            </a:r>
            <a:br>
              <a:rPr lang="en-US" sz="2800" dirty="0">
                <a:solidFill>
                  <a:schemeClr val="tx1"/>
                </a:solidFill>
              </a:rPr>
            </a:br>
            <a:r>
              <a:rPr lang="en-US" sz="2800" dirty="0">
                <a:solidFill>
                  <a:schemeClr val="tx1"/>
                </a:solidFill>
              </a:rPr>
              <a:t>01-243211-009</a:t>
            </a:r>
            <a:br>
              <a:rPr lang="en-US" sz="4400" dirty="0">
                <a:solidFill>
                  <a:schemeClr val="tx1"/>
                </a:solidFill>
              </a:rPr>
            </a:b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 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36E798A-ED4D-4534-A2B5-234E3526A433}"/>
              </a:ext>
            </a:extLst>
          </p:cNvPr>
          <p:cNvSpPr txBox="1">
            <a:spLocks/>
          </p:cNvSpPr>
          <p:nvPr/>
        </p:nvSpPr>
        <p:spPr>
          <a:xfrm>
            <a:off x="643467" y="2530136"/>
            <a:ext cx="7216466" cy="82562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i="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Quantum</a:t>
            </a:r>
            <a:r>
              <a:rPr lang="en-US" sz="4400" dirty="0">
                <a:solidFill>
                  <a:srgbClr val="FFC000"/>
                </a:solidFill>
              </a:rPr>
              <a:t>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34E11-60A2-4A91-A0C1-E352D3CC1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00CD01-5C18-4495-A0E7-BBE390BE3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Advantages</a:t>
            </a:r>
            <a:endParaRPr lang="en-US" dirty="0"/>
          </a:p>
          <a:p>
            <a:r>
              <a:rPr lang="en-US" dirty="0"/>
              <a:t>In the early stage it was expensive for to learn features </a:t>
            </a:r>
          </a:p>
          <a:p>
            <a:r>
              <a:rPr lang="en-US" dirty="0"/>
              <a:t>Lack of computing power </a:t>
            </a:r>
          </a:p>
          <a:p>
            <a:r>
              <a:rPr lang="en-US" dirty="0"/>
              <a:t>Now quantum resources are present </a:t>
            </a:r>
          </a:p>
          <a:p>
            <a:r>
              <a:rPr lang="en-US" dirty="0"/>
              <a:t>We need a simple method to build quantum features extractors that is convolutional layer. </a:t>
            </a:r>
          </a:p>
          <a:p>
            <a:r>
              <a:rPr lang="en-US" b="1" dirty="0"/>
              <a:t>Limitation</a:t>
            </a:r>
            <a:endParaRPr lang="en-US" dirty="0"/>
          </a:p>
          <a:p>
            <a:r>
              <a:rPr lang="en-US" dirty="0"/>
              <a:t>However, the quantum algorithm is efficient and speedup the learning process</a:t>
            </a:r>
          </a:p>
          <a:p>
            <a:r>
              <a:rPr lang="en-US" dirty="0"/>
              <a:t> Their implementation is difficult in noisy intermediate scale quantum (NISQ) devices. </a:t>
            </a:r>
            <a:r>
              <a:rPr lang="en-US" b="1" dirty="0"/>
              <a:t>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219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FD50D-5A8C-41B6-9061-5C69D3FBD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7- </a:t>
            </a:r>
            <a:r>
              <a:rPr lang="en-US" dirty="0" err="1"/>
              <a:t>Cont</a:t>
            </a:r>
            <a:r>
              <a:rPr lang="en-US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B2A76C-2EDA-4FCC-B012-2250F97496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269739"/>
          </a:xfrm>
        </p:spPr>
        <p:txBody>
          <a:bodyPr/>
          <a:lstStyle/>
          <a:p>
            <a:r>
              <a:rPr lang="en-US" dirty="0"/>
              <a:t>Size of the data is huge such as bioinformatics and data from the large-scale from the internet </a:t>
            </a:r>
          </a:p>
          <a:p>
            <a:r>
              <a:rPr lang="en-US" dirty="0"/>
              <a:t>Dataset need efficient algorithm are needed </a:t>
            </a:r>
          </a:p>
          <a:p>
            <a:r>
              <a:rPr lang="en-US" dirty="0"/>
              <a:t>Polynomial time algorithm are not so efficient or even quadratic-time algorithm are useless to process billion entries </a:t>
            </a:r>
          </a:p>
          <a:p>
            <a:r>
              <a:rPr lang="en-US" dirty="0"/>
              <a:t>Quantum computing can be used to speed up classical unsupervised learning algorithm </a:t>
            </a:r>
          </a:p>
          <a:p>
            <a:endParaRPr lang="en-US" dirty="0"/>
          </a:p>
          <a:p>
            <a:r>
              <a:rPr lang="en-US" dirty="0" err="1"/>
              <a:t>Esma</a:t>
            </a:r>
            <a:r>
              <a:rPr lang="en-US" dirty="0"/>
              <a:t> </a:t>
            </a:r>
            <a:r>
              <a:rPr lang="en-US" dirty="0" err="1"/>
              <a:t>Aïmeur</a:t>
            </a:r>
            <a:r>
              <a:rPr lang="en-US" dirty="0"/>
              <a:t>, Gilles Brassard and Sébastien </a:t>
            </a:r>
            <a:r>
              <a:rPr lang="en-US" dirty="0" err="1"/>
              <a:t>Gambs</a:t>
            </a:r>
            <a:r>
              <a:rPr lang="en-US" dirty="0"/>
              <a:t>, "Quantum speed-up for unsupervised learning," vol. 167, p. 20, 31 August 2012. 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76B7864-E251-4FE8-BDDE-558625676E42}"/>
              </a:ext>
            </a:extLst>
          </p:cNvPr>
          <p:cNvCxnSpPr/>
          <p:nvPr/>
        </p:nvCxnSpPr>
        <p:spPr>
          <a:xfrm>
            <a:off x="1097280" y="4927183"/>
            <a:ext cx="10058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68720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B1D0F-AE0C-4DFC-BAF0-617F4EE17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6F23E-B549-4029-B652-8C3B18911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Advantage </a:t>
            </a:r>
          </a:p>
          <a:p>
            <a:r>
              <a:rPr lang="en-US" dirty="0"/>
              <a:t>Quantum algorithms like k-medians and </a:t>
            </a:r>
            <a:r>
              <a:rPr lang="en-US" dirty="0" err="1"/>
              <a:t>neighbourhood</a:t>
            </a:r>
            <a:r>
              <a:rPr lang="en-US" dirty="0"/>
              <a:t> graph</a:t>
            </a:r>
          </a:p>
          <a:p>
            <a:r>
              <a:rPr lang="en-US" dirty="0"/>
              <a:t>Speed up classical algorithm</a:t>
            </a:r>
          </a:p>
          <a:p>
            <a:r>
              <a:rPr lang="en-US" b="1" dirty="0"/>
              <a:t>Limitation</a:t>
            </a:r>
            <a:endParaRPr lang="en-US" dirty="0"/>
          </a:p>
          <a:p>
            <a:r>
              <a:rPr lang="en-US" dirty="0"/>
              <a:t>If the finding solution of a clustering problem is NP-hard </a:t>
            </a:r>
          </a:p>
          <a:p>
            <a:r>
              <a:rPr lang="en-US" dirty="0"/>
              <a:t>Impossible to quantum computers to solve the problem in polynomial time.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957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EA12E-9F42-4479-9B64-A6D647DDE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8- Quantum Reinforcement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CE732B-0F10-46FF-A00E-7279425902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Quantum computing which offers infinite of quantum bits (qubits) and transfer with learning algorithms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predictions more accurate than classical.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Q-learning and variational quantum circuits on noisy intermediate-scale quantum (NISQ).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Kunal Kashyap, Lalit, Daksh Shah, Lokesh Gautam, "From Classical to Quantum Recent Progress in Reinforcement Learning,"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International Conference for Emerging Technology,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p. 5, 22 June 2021</a:t>
            </a:r>
            <a:r>
              <a:rPr lang="en-US" dirty="0"/>
              <a:t>. 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BA2F7E8-55BE-47E6-B117-372E8442C41E}"/>
              </a:ext>
            </a:extLst>
          </p:cNvPr>
          <p:cNvCxnSpPr/>
          <p:nvPr/>
        </p:nvCxnSpPr>
        <p:spPr>
          <a:xfrm>
            <a:off x="1199965" y="4882718"/>
            <a:ext cx="97920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48622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EB102-2AB2-4C92-9BCE-1B422BDAB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</a:t>
            </a:r>
            <a:r>
              <a:rPr lang="en-US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ED651E-289D-4CD5-8321-390B8C33BE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Classical Q-learning and VQ-DQN (</a:t>
            </a:r>
            <a:r>
              <a:rPr lang="en-US" dirty="0"/>
              <a:t>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Variational Quantum Deep Q-Network).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Classical Q-learning when N no of parameters increase make RL Problem computationally expensive.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VQ-DNQ uses less parameters for solving the problems as the number of channels increases</a:t>
            </a:r>
            <a:r>
              <a:rPr lang="en-US" dirty="0"/>
              <a:t>.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research in the quantum computing field is limited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Level of complexity are presented in building and maintaining a quantum computation device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9131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EA12E-9F42-4479-9B64-A6D647DDE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9-Cont…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CE732B-0F10-46FF-A00E-7279425902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Classical reinforcement learning has many limitations like slow learning speed for complex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of parameter grows exponentially CRL is not efficient.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Quantum theory and propose a quantum reinforcement learning (QRL) method introduce.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characteristics of QRL such as convergence, optimality and balancing between exploration and exploitation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Speedup the learning using quantum parallelism. 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Daoyi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Dong,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Chunlin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Chen,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Hanxiong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Tzyh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-Jong Tarn, "Quantum Reinforcement Learning,"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IEEE TRANSACTIONS ON SYSTEMS, MAN, AND CYBERNETICS,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vol. 38, 2016. 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BA2F7E8-55BE-47E6-B117-372E8442C41E}"/>
              </a:ext>
            </a:extLst>
          </p:cNvPr>
          <p:cNvCxnSpPr/>
          <p:nvPr/>
        </p:nvCxnSpPr>
        <p:spPr>
          <a:xfrm>
            <a:off x="1199965" y="4882718"/>
            <a:ext cx="97920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04299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1A704-B9ED-4E0A-9694-C0C2C9DC9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C8D4A9-0A92-448F-99D9-977348B39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QRL compare with TD (Temporal Difference) algorithm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QRL explore more than TD algorithm at the beginning of learning phase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is much faster and better balancing between exploration and exploitation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QRL reach to the destination with less time by exploring every possible path.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QRL is to speed up the learning process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Randomly observe the state according to the quantum measurement.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Solves the learning problems with huge state spaces in unknown probabilistic environments.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8708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6A964-1509-4412-B52F-0558B74F7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10 - Cont</a:t>
            </a:r>
            <a:r>
              <a:rPr lang="en-US" dirty="0"/>
              <a:t>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4F2003-AA69-4484-9990-524F585BBF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301477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RL solution for the tradeoff between exploration and exploitation is impossible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Agent has no information about the size of action which makes slow convergence.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Quantum techniques have introduced to overcome slow convergence introducing QRL.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QRL is self-organized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Explore new decision which reduce delays makes faster convergence.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Sinan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Nuuman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David Grace, Tim Clarke, "A Quantum Inspired Reinforcement Learning,"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IEEE WCNC,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p. 5, 2015. 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17DE45A-740F-431D-9164-CD3A866014FC}"/>
              </a:ext>
            </a:extLst>
          </p:cNvPr>
          <p:cNvCxnSpPr/>
          <p:nvPr/>
        </p:nvCxnSpPr>
        <p:spPr>
          <a:xfrm>
            <a:off x="1097280" y="5024761"/>
            <a:ext cx="98311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14785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EDC27-E90B-4045-BA09-571A5892D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</a:t>
            </a:r>
            <a:r>
              <a:rPr lang="en-US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6FDD54-F9B8-4DAD-910E-E637CE3A0D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QRL has a great enhancement rather the other learnings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Quantum algorithm can react quickly to change in the learning environment.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case of failure quickly move to the best new channel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 success keep continue to exploration. 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advantage is to reduce the delays, enhance the convergence.</a:t>
            </a:r>
          </a:p>
        </p:txBody>
      </p:sp>
    </p:spTree>
    <p:extLst>
      <p:ext uri="{BB962C8B-B14F-4D97-AF65-F5344CB8AC3E}">
        <p14:creationId xmlns:p14="http://schemas.microsoft.com/office/powerpoint/2010/main" val="402453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EE362070-691D-44DB-98D4-BC61774B0E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BD1B5A0-DB15-4FD0-8FA1-B03A4D7E25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36504" y="758951"/>
            <a:ext cx="7319175" cy="3374931"/>
          </a:xfrm>
        </p:spPr>
        <p:txBody>
          <a:bodyPr>
            <a:normAutofit/>
          </a:bodyPr>
          <a:lstStyle/>
          <a:p>
            <a:r>
              <a:rPr lang="en-US"/>
              <a:t>		Thankyou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1F7589F7-D5A3-40AE-BEA8-06D01E43DF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36504" y="4455620"/>
            <a:ext cx="7321946" cy="1143000"/>
          </a:xfrm>
        </p:spPr>
        <p:txBody>
          <a:bodyPr>
            <a:normAutofit/>
          </a:bodyPr>
          <a:lstStyle/>
          <a:p>
            <a:r>
              <a:rPr lang="en-US" b="1"/>
              <a:t>Questions &amp; Answers</a:t>
            </a:r>
          </a:p>
        </p:txBody>
      </p:sp>
      <p:pic>
        <p:nvPicPr>
          <p:cNvPr id="10" name="Graphic 9" descr="Lollipop">
            <a:extLst>
              <a:ext uri="{FF2B5EF4-FFF2-40B4-BE49-F238E27FC236}">
                <a16:creationId xmlns:a16="http://schemas.microsoft.com/office/drawing/2014/main" id="{7C201B77-0447-45D7-89FF-01D8E3DA49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0973" y="1790485"/>
            <a:ext cx="2758331" cy="2758331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A7EFE9C-DAE7-4ECA-BDB2-34E2534B8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58251" y="4294753"/>
            <a:ext cx="71323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32DB1480-5B24-4B37-B70E-C74945DD91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70047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00665-E338-4F76-BC18-727D99A6E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5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1- On Quantum Methods for Machine Learning Problems Part II: Quantum Classification Algorithms 'Big</a:t>
            </a:r>
            <a:r>
              <a:rPr lang="en-US" sz="25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data mining and analytics</a:t>
            </a:r>
            <a:endParaRPr lang="en-US" sz="25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6CB1E-C74F-47F9-A6DF-D5926C869C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KNN and SVM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Quantum maximum search (Grover algo)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Amplitude amplification of Grover algorithms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Parallelism  approach(classical)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Quantum super position distance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O(m*n)  vs O(n). </a:t>
            </a:r>
          </a:p>
          <a:p>
            <a:pPr marL="0" indent="0">
              <a:buNone/>
            </a:pPr>
            <a:r>
              <a:rPr lang="en-US" sz="1800" b="1" dirty="0">
                <a:latin typeface="Times New Roman" panose="02020603050405020304" pitchFamily="18" charset="0"/>
              </a:rPr>
              <a:t>References:</a:t>
            </a:r>
            <a:r>
              <a:rPr lang="en-US" sz="1100" dirty="0">
                <a:latin typeface="Times New Roman" panose="02020603050405020304" pitchFamily="18" charset="0"/>
              </a:rPr>
              <a:t>Allcock </a:t>
            </a:r>
            <a:r>
              <a:rPr lang="en-US" sz="1100" dirty="0" err="1">
                <a:latin typeface="Times New Roman" panose="02020603050405020304" pitchFamily="18" charset="0"/>
              </a:rPr>
              <a:t>J.,Zhang</a:t>
            </a:r>
            <a:r>
              <a:rPr lang="en-US" sz="1100" dirty="0">
                <a:latin typeface="Times New Roman" panose="02020603050405020304" pitchFamily="18" charset="0"/>
              </a:rPr>
              <a:t> S.(2020)’Quantum machine </a:t>
            </a:r>
            <a:r>
              <a:rPr lang="en-US" sz="1100" dirty="0" err="1">
                <a:latin typeface="Times New Roman" panose="02020603050405020304" pitchFamily="18" charset="0"/>
              </a:rPr>
              <a:t>learning.’Quantum</a:t>
            </a:r>
            <a:r>
              <a:rPr lang="en-US" sz="1100" dirty="0">
                <a:latin typeface="Times New Roman" panose="02020603050405020304" pitchFamily="18" charset="0"/>
              </a:rPr>
              <a:t> computing,6(1) </a:t>
            </a:r>
            <a:r>
              <a:rPr lang="en-US" sz="1100" dirty="0" err="1">
                <a:latin typeface="Times New Roman" panose="02020603050405020304" pitchFamily="18" charset="0"/>
              </a:rPr>
              <a:t>Ablayev</a:t>
            </a:r>
            <a:r>
              <a:rPr lang="en-US" sz="1100" dirty="0">
                <a:latin typeface="Times New Roman" panose="02020603050405020304" pitchFamily="18" charset="0"/>
              </a:rPr>
              <a:t> F., </a:t>
            </a:r>
            <a:r>
              <a:rPr lang="en-US" sz="1100" dirty="0" err="1">
                <a:latin typeface="Times New Roman" panose="02020603050405020304" pitchFamily="18" charset="0"/>
              </a:rPr>
              <a:t>Ablayev</a:t>
            </a:r>
            <a:r>
              <a:rPr lang="en-US" sz="1100" dirty="0">
                <a:latin typeface="Times New Roman" panose="02020603050405020304" pitchFamily="18" charset="0"/>
              </a:rPr>
              <a:t> </a:t>
            </a:r>
            <a:r>
              <a:rPr lang="en-US" sz="1100" dirty="0" err="1">
                <a:latin typeface="Times New Roman" panose="02020603050405020304" pitchFamily="18" charset="0"/>
              </a:rPr>
              <a:t>M.,Huang</a:t>
            </a:r>
            <a:r>
              <a:rPr lang="en-US" sz="1100" dirty="0">
                <a:latin typeface="Times New Roman" panose="02020603050405020304" pitchFamily="18" charset="0"/>
              </a:rPr>
              <a:t> J.,</a:t>
            </a:r>
            <a:r>
              <a:rPr lang="en-US" sz="1100" dirty="0" err="1">
                <a:latin typeface="Times New Roman" panose="02020603050405020304" pitchFamily="18" charset="0"/>
              </a:rPr>
              <a:t>Khadiev</a:t>
            </a:r>
            <a:r>
              <a:rPr lang="en-US" sz="1100" dirty="0">
                <a:latin typeface="Times New Roman" panose="02020603050405020304" pitchFamily="18" charset="0"/>
              </a:rPr>
              <a:t> K.,</a:t>
            </a:r>
            <a:r>
              <a:rPr lang="en-US" sz="1100" dirty="0" err="1">
                <a:latin typeface="Times New Roman" panose="02020603050405020304" pitchFamily="18" charset="0"/>
              </a:rPr>
              <a:t>Salikhova</a:t>
            </a:r>
            <a:r>
              <a:rPr lang="en-US" sz="1100" dirty="0">
                <a:latin typeface="Times New Roman" panose="02020603050405020304" pitchFamily="18" charset="0"/>
              </a:rPr>
              <a:t> </a:t>
            </a:r>
            <a:r>
              <a:rPr lang="en-US" sz="1100" dirty="0" err="1">
                <a:latin typeface="Times New Roman" panose="02020603050405020304" pitchFamily="18" charset="0"/>
              </a:rPr>
              <a:t>N.,Wu</a:t>
            </a:r>
            <a:r>
              <a:rPr lang="en-US" sz="1100" dirty="0">
                <a:latin typeface="Times New Roman" panose="02020603050405020304" pitchFamily="18" charset="0"/>
              </a:rPr>
              <a:t> D.(2020)’ On Quantum Methods for Machine Learning Problems Part II: Quantum Classification </a:t>
            </a:r>
            <a:r>
              <a:rPr lang="en-US" sz="1100" dirty="0" err="1">
                <a:latin typeface="Times New Roman" panose="02020603050405020304" pitchFamily="18" charset="0"/>
              </a:rPr>
              <a:t>Algorithms’Big</a:t>
            </a:r>
            <a:r>
              <a:rPr lang="en-US" sz="1100" dirty="0">
                <a:latin typeface="Times New Roman" panose="02020603050405020304" pitchFamily="18" charset="0"/>
              </a:rPr>
              <a:t> data </a:t>
            </a:r>
            <a:r>
              <a:rPr lang="en-US" sz="1100" dirty="0" err="1">
                <a:latin typeface="Times New Roman" panose="02020603050405020304" pitchFamily="18" charset="0"/>
              </a:rPr>
              <a:t>minig</a:t>
            </a:r>
            <a:r>
              <a:rPr lang="en-US" sz="1100" dirty="0">
                <a:latin typeface="Times New Roman" panose="02020603050405020304" pitchFamily="18" charset="0"/>
              </a:rPr>
              <a:t> and analytics,3(1)pp.56-67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077891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41D34-6F2C-452A-8CBB-FF6A617EE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 Statistical Limit of Supervises 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107D1-33EB-464E-8C02-F209978EB9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Fast quantum linear algebra subroutine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Runtime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Classical are polynomial slower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Data set stored in quantum structure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O(</a:t>
            </a:r>
            <a:r>
              <a:rPr lang="en-US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3)  vs  </a:t>
            </a:r>
            <a:r>
              <a:rPr lang="en-US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</a:t>
            </a: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en-US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κ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</a:t>
            </a:r>
            <a:r>
              <a:rPr lang="en-US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γ 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-3polylog(</a:t>
            </a:r>
            <a:r>
              <a:rPr lang="en-US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</a:rPr>
              <a:t>References: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1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Ciliberto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C., </a:t>
            </a:r>
            <a:r>
              <a:rPr lang="en-US" sz="11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Rocchetto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A., Rudi, A., </a:t>
            </a:r>
            <a:r>
              <a:rPr lang="en-US" sz="11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Wossnig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L.: Statistical limits of supervised quantum learning. Phys. Rev.</a:t>
            </a:r>
            <a:r>
              <a:rPr lang="en-US" sz="1100" b="1" i="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 </a:t>
            </a:r>
            <a:r>
              <a:rPr lang="en-US" sz="11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102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042414 (2020). doi:10.1103/PhysRevA.102.042414</a:t>
            </a:r>
            <a:endParaRPr lang="en-US" sz="1100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9728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0634B-CE18-404D-9332-1399CA654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Learning with quantum-enhanced feature 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1AEA09-2C0F-4A4E-BE0E-301F1A8F95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Feature space vs Kernel function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Error mitigation technique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Data in provided in coherent superposition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Quantum state as feature  then data mapped non-linearity to quantum state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Construct hyperplane using SVM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Implement map based on circuits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Steps: Data mapped to quantum state,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173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1E066-5FD6-47D2-B077-930261F6A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3 -</a:t>
            </a:r>
            <a:r>
              <a:rPr lang="en-US" dirty="0" err="1"/>
              <a:t>Cont</a:t>
            </a:r>
            <a:r>
              <a:rPr lang="en-US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501F6-B92F-41F5-8CCC-532C78897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Short depth quantum circuit applied  to feature space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Binary measurement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Implementation of  Z-basis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Repetition to obtain empirical distribution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Data artificial</a:t>
            </a:r>
          </a:p>
          <a:p>
            <a:pPr marL="0" indent="0">
              <a:buNone/>
            </a:pPr>
            <a:r>
              <a:rPr lang="en-US" sz="1800" b="1" dirty="0">
                <a:latin typeface="Times New Roman" panose="02020603050405020304" pitchFamily="18" charset="0"/>
              </a:rPr>
              <a:t>References: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Havlicek V.,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Corcoles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A.,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Temme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K.,Harrow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A.,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Kandala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A.,Chow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J.,Gambetta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J.(2019)’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supervisd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learning with quantum-enhanced feature space ’Quantum physics Vol 567,pp.209-212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68672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0D440-B481-4107-B02A-1D9022544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4- Quantum optimization for training support vector </a:t>
            </a:r>
            <a:r>
              <a:rPr lang="en-US" dirty="0" err="1"/>
              <a:t>machien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B889F-EC18-46EA-9C59-FF35A311EF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Rademacher &amp; Advance non-linear criterion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Digital representation of processed information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Qbits</a:t>
            </a:r>
            <a:r>
              <a:rPr lang="en-US" dirty="0"/>
              <a:t> and Quantum operator as matrix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Grover algo require single computation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Repetition of single approach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Inherent parallelism in information</a:t>
            </a: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</a:rPr>
              <a:t>References: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Anguita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D.,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Ridella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S.,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Rivieccio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F.,Zunino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R..(2003)’Quantum optimization for training support vector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machines’Neural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Networks Vol 16,pp.763-770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407331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6713F-0AC6-4DF3-9EF9-CA38D2D4D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5- Quantum Unsupervised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3773F-227E-4672-9DC5-AC094892BD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258309"/>
          </a:xfrm>
        </p:spPr>
        <p:txBody>
          <a:bodyPr>
            <a:normAutofit lnSpcReduction="10000"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plays an important role in order to predict the business for any organization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 set need fast and efficient algorithm to process data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Polynomial time algorithms are existing like PCA (Principal component analysis) and K-mean but it takes much more time to process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Quantum equivalent classical machine learning algorithms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Quantum random access memory (QRAM)</a:t>
            </a:r>
          </a:p>
          <a:p>
            <a:pPr marL="0" indent="0" algn="just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Prakhar Shrivastava, Kapil Kumar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Akhtar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Rasoo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"Classical Equivalent Quantum Unsupervised Learning Algorithms,"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International Conference on Computational Intelligence and Data Science (ICCIDS),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vol. 167, p. 12, 2020. 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B889F3B-67BF-45D2-9F5D-9CEAF6C05928}"/>
              </a:ext>
            </a:extLst>
          </p:cNvPr>
          <p:cNvCxnSpPr/>
          <p:nvPr/>
        </p:nvCxnSpPr>
        <p:spPr>
          <a:xfrm>
            <a:off x="1097280" y="5017770"/>
            <a:ext cx="96469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28366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997A9-D148-4838-9408-6A8A2178D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130717"/>
          </a:xfrm>
        </p:spPr>
        <p:txBody>
          <a:bodyPr/>
          <a:lstStyle/>
          <a:p>
            <a:r>
              <a:rPr lang="en-US" dirty="0"/>
              <a:t>Cont….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B81546-220C-4176-AAE9-686E33895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97381"/>
            <a:ext cx="10058400" cy="4286250"/>
          </a:xfrm>
        </p:spPr>
        <p:txBody>
          <a:bodyPr>
            <a:normAutofit fontScale="92500" lnSpcReduction="20000"/>
          </a:bodyPr>
          <a:lstStyle/>
          <a:p>
            <a:r>
              <a:rPr lang="en-US" sz="4000" dirty="0"/>
              <a:t>Result</a:t>
            </a:r>
          </a:p>
          <a:p>
            <a:r>
              <a:rPr lang="en-US" dirty="0"/>
              <a:t>Machine learning algorithms deals with huge data set</a:t>
            </a:r>
          </a:p>
          <a:p>
            <a:r>
              <a:rPr lang="en-US" dirty="0"/>
              <a:t>Lots of irrelevant data inside the data set </a:t>
            </a:r>
          </a:p>
          <a:p>
            <a:r>
              <a:rPr lang="en-US" dirty="0"/>
              <a:t>Quantum approach algorithms are used to make transform the huge data set</a:t>
            </a:r>
          </a:p>
          <a:p>
            <a:r>
              <a:rPr lang="en-US" dirty="0"/>
              <a:t>Finite amount of time and remove the redundancy within data </a:t>
            </a:r>
          </a:p>
          <a:p>
            <a:r>
              <a:rPr lang="en-US" sz="3200" dirty="0"/>
              <a:t>Limitation</a:t>
            </a:r>
            <a:r>
              <a:rPr lang="en-US" dirty="0"/>
              <a:t> </a:t>
            </a:r>
          </a:p>
          <a:p>
            <a:r>
              <a:rPr lang="en-US" dirty="0"/>
              <a:t>Quantum algorithm not perform well when perform on the classical architecture</a:t>
            </a:r>
          </a:p>
          <a:p>
            <a:r>
              <a:rPr lang="en-US" dirty="0"/>
              <a:t>Quantum architecture does not exit commercially</a:t>
            </a:r>
          </a:p>
          <a:p>
            <a:r>
              <a:rPr lang="en-US" dirty="0"/>
              <a:t>predict the outcomes on the basis of mathematical justification and proof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4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929EC-7298-4566-BBA5-B808384CB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6- </a:t>
            </a:r>
            <a:r>
              <a:rPr lang="en-US" dirty="0" err="1"/>
              <a:t>Cont</a:t>
            </a:r>
            <a:r>
              <a:rPr lang="en-US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3AB664-3DAE-4EDB-8D6C-39138DFFA4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Data grows which make difficult to finding a pattern in data </a:t>
            </a:r>
          </a:p>
          <a:p>
            <a:pPr marL="0" indent="0">
              <a:buNone/>
            </a:pPr>
            <a:r>
              <a:rPr lang="en-US" dirty="0"/>
              <a:t>Data processing power is limit in classical environment </a:t>
            </a:r>
          </a:p>
          <a:p>
            <a:pPr marL="0" indent="0">
              <a:buNone/>
            </a:pPr>
            <a:r>
              <a:rPr lang="en-US" dirty="0"/>
              <a:t>Quantum computing makes is possible to process large data due to its parallel computing power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Tong Dou, </a:t>
            </a:r>
            <a:r>
              <a:rPr lang="en-US" dirty="0" err="1"/>
              <a:t>Kaiwei</a:t>
            </a:r>
            <a:r>
              <a:rPr lang="en-US" dirty="0"/>
              <a:t> Wang, </a:t>
            </a:r>
            <a:r>
              <a:rPr lang="en-US" dirty="0" err="1"/>
              <a:t>Zhenwei</a:t>
            </a:r>
            <a:r>
              <a:rPr lang="en-US" dirty="0"/>
              <a:t> Zhou, Shilu Yan and Wei Cui, "An unsupervised feature learning for quantum-classical convolutional network with applications to fault detection," </a:t>
            </a:r>
            <a:r>
              <a:rPr lang="en-US" i="1" dirty="0"/>
              <a:t>Proceedings of the 40th Chinese Control Conference, </a:t>
            </a:r>
            <a:r>
              <a:rPr lang="en-US" dirty="0"/>
              <a:t>p. 5, July 26-28, 2021. 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D2E2BBC-3F12-4674-B12D-46B1A9671FE2}"/>
              </a:ext>
            </a:extLst>
          </p:cNvPr>
          <p:cNvCxnSpPr/>
          <p:nvPr/>
        </p:nvCxnSpPr>
        <p:spPr>
          <a:xfrm>
            <a:off x="1232535" y="4526280"/>
            <a:ext cx="97269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5560113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2006/documentManagement/types"/>
    <ds:schemaRef ds:uri="http://purl.org/dc/dcmitype/"/>
    <ds:schemaRef ds:uri="http://purl.org/dc/terms/"/>
    <ds:schemaRef ds:uri="http://purl.org/dc/elements/1.1/"/>
    <ds:schemaRef ds:uri="http://schemas.microsoft.com/office/infopath/2007/PartnerControls"/>
    <ds:schemaRef ds:uri="16c05727-aa75-4e4a-9b5f-8a80a1165891"/>
    <ds:schemaRef ds:uri="http://schemas.openxmlformats.org/package/2006/metadata/core-properties"/>
    <ds:schemaRef ds:uri="71af3243-3dd4-4a8d-8c0d-dd76da1f02a5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{B2146E98-6C85-4109-B945-D2FF6CCF2006}tf22712842_win32</Template>
  <TotalTime>800</TotalTime>
  <Words>1290</Words>
  <Application>Microsoft Office PowerPoint</Application>
  <PresentationFormat>Widescreen</PresentationFormat>
  <Paragraphs>141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Bookman Old Style</vt:lpstr>
      <vt:lpstr>Calibri</vt:lpstr>
      <vt:lpstr>Franklin Gothic Book</vt:lpstr>
      <vt:lpstr>Times New Roman</vt:lpstr>
      <vt:lpstr>Wingdings</vt:lpstr>
      <vt:lpstr>1_RetrospectVTI</vt:lpstr>
      <vt:lpstr>Group Members: Arslan Ali 01-243211-002 Shahid Hussain 01-243211-009 </vt:lpstr>
      <vt:lpstr>1- On Quantum Methods for Machine Learning Problems Part II: Quantum Classification Algorithms 'Big data mining and analytics</vt:lpstr>
      <vt:lpstr>2- Statistical Limit of Supervises Machine learning</vt:lpstr>
      <vt:lpstr>Supervised Learning with quantum-enhanced feature space</vt:lpstr>
      <vt:lpstr>3 -Cont…</vt:lpstr>
      <vt:lpstr>4- Quantum optimization for training support vector machien</vt:lpstr>
      <vt:lpstr>5- Quantum Unsupervised Learning</vt:lpstr>
      <vt:lpstr>Cont….</vt:lpstr>
      <vt:lpstr>6- Cont…</vt:lpstr>
      <vt:lpstr>Cont…</vt:lpstr>
      <vt:lpstr>7- Cont…</vt:lpstr>
      <vt:lpstr>Cont…</vt:lpstr>
      <vt:lpstr>8- Quantum Reinforcement Learning</vt:lpstr>
      <vt:lpstr>Cont…</vt:lpstr>
      <vt:lpstr>9-Cont…</vt:lpstr>
      <vt:lpstr>Cont..</vt:lpstr>
      <vt:lpstr>10 - Cont..</vt:lpstr>
      <vt:lpstr>Cont…</vt:lpstr>
      <vt:lpstr>  Thankyou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Quantum Machine Learning</dc:title>
  <dc:creator>Shahid Hussain</dc:creator>
  <cp:lastModifiedBy>Shahid Hossain</cp:lastModifiedBy>
  <cp:revision>77</cp:revision>
  <dcterms:created xsi:type="dcterms:W3CDTF">2021-11-09T16:31:41Z</dcterms:created>
  <dcterms:modified xsi:type="dcterms:W3CDTF">2021-12-01T11:15:29Z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