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6" r:id="rId6"/>
    <p:sldId id="315" r:id="rId7"/>
    <p:sldId id="327" r:id="rId8"/>
    <p:sldId id="317" r:id="rId9"/>
    <p:sldId id="319" r:id="rId10"/>
    <p:sldId id="324" r:id="rId11"/>
    <p:sldId id="325" r:id="rId12"/>
    <p:sldId id="326" r:id="rId13"/>
    <p:sldId id="320" r:id="rId14"/>
    <p:sldId id="321" r:id="rId15"/>
    <p:sldId id="322" r:id="rId16"/>
    <p:sldId id="323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2008" y="-22860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31352" y="1700783"/>
            <a:ext cx="2806371" cy="2852367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Arslan Ali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01-243211-002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Shahid Hussain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01-243211-009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Asmaa khan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01-247202-001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-3273" y="2231135"/>
            <a:ext cx="7838169" cy="14708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of LUMS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40B-8DE3-49C4-8B18-F576BBA2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overall risk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BDFA2-B7A4-428D-AE46-748B5A95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84" y="2120551"/>
            <a:ext cx="1255395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8CD2A-3E33-48A5-90C1-6917410C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930" y="2155093"/>
            <a:ext cx="1438275" cy="84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E6021F-CC93-42C7-B001-D3AC7879B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155" y="2196751"/>
            <a:ext cx="146685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40A21-B3E3-404F-8F47-2E3317744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430" y="2072926"/>
            <a:ext cx="1609725" cy="1114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93FDCF-9AF9-4D02-A19D-AC3E40651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155" y="2120551"/>
            <a:ext cx="2124075" cy="876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20F1E8-8883-4C0D-A50C-A728C090A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656" y="3403759"/>
            <a:ext cx="1524000" cy="95250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502637E-34B5-4F2F-B038-D46353C2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56713"/>
            <a:ext cx="10058400" cy="376089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33E167-FFB2-44A9-90A9-282EA57CE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480" y="3550496"/>
            <a:ext cx="1657350" cy="876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FD452A-1DEC-4A74-BD30-14E40443C1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4654" y="3518059"/>
            <a:ext cx="2047875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1BFEED-E946-492C-968F-BEB20ACE0F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3505" y="2220563"/>
            <a:ext cx="676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F837-83DF-4452-8B12-E072F35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865-9171-4019-AA4C-5938E954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ISO27001 standard of information security management be adopted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ulnerabilities must be reduced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ulnerabilities can be eliminated by applying ISO27001 regulations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ISO27001 has 114 distinct controls that provide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49901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E976-3112-4D86-9E92-2BA9ACF6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3FB8-1A1F-408D-B832-5A18DBF0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be implemented using the PDCA cycle (Plan, Do, Check, Act)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 technical planning, strategic planning and operational planning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InfoSec policies, implement them using the PDCA cycle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91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3E1E-3FEB-4BC4-857C-9D3047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340C-FF28-4404-9BAA-486BCFD5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Risk assessment for a new system is usually done at the start of the System Development Life Cycle (SDLC)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dentifying, fixing, and avoiding security issues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assessment is an important aspect of the risk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343707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9BA2-F2F9-42B7-8448-AB7592EC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645"/>
            <a:ext cx="10058400" cy="9942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8C5C-8EC8-456F-915D-B7F2E9D6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Spreadsheet </a:t>
            </a:r>
          </a:p>
          <a:p>
            <a:pPr marL="6350" indent="0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overall risk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recommendations </a:t>
            </a:r>
          </a:p>
          <a:p>
            <a:pPr marL="0" marR="160655" indent="0" fontAlgn="base">
              <a:lnSpc>
                <a:spcPct val="150000"/>
              </a:lnSpc>
              <a:spcBef>
                <a:spcPts val="0"/>
              </a:spcBef>
              <a:spcAft>
                <a:spcPts val="60"/>
              </a:spcAft>
              <a:buClr>
                <a:srgbClr val="365F91"/>
              </a:buClr>
              <a:buSzPts val="1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368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ECA-6D24-4F37-B250-E667AC3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4BF3-1E06-40D3-A635-5C6F991B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955"/>
            <a:ext cx="10058400" cy="3108137"/>
          </a:xfrm>
        </p:spPr>
        <p:txBody>
          <a:bodyPr/>
          <a:lstStyle/>
          <a:p>
            <a:pPr marL="201168" lvl="1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Risk assessment for information security is a continuous process of identifying, fixing,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and avoiding security issues. The risk assessment is an important aspect of the risk management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process, which is aimed to ensure that information systems are secure to the necessary standards.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The risk assessment will assist each business in determining the acceptable amount of risk for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each system, as well as the consequent security needs. </a:t>
            </a:r>
            <a:br>
              <a:rPr lang="en-US" sz="2000" dirty="0"/>
            </a:br>
            <a:endParaRPr lang="en-US" sz="1800" b="1" dirty="0">
              <a:solidFill>
                <a:srgbClr val="4D515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9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ECA-6D24-4F37-B250-E667AC37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4BF3-1E06-40D3-A635-5C6F991B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14726"/>
            <a:ext cx="10058400" cy="3454366"/>
          </a:xfrm>
        </p:spPr>
        <p:txBody>
          <a:bodyPr/>
          <a:lstStyle/>
          <a:p>
            <a:pPr marL="201168" lvl="1" indent="0">
              <a:buNone/>
            </a:pPr>
            <a:r>
              <a:rPr lang="en-US" sz="2000" b="1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Lahore University of Management Sciences (LUMS)</a:t>
            </a:r>
          </a:p>
          <a:p>
            <a:pPr marL="201168" lvl="1" indent="0">
              <a:buNone/>
            </a:pPr>
            <a:endParaRPr lang="en-US" sz="1800" dirty="0">
              <a:solidFill>
                <a:srgbClr val="4D515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sz="1800" dirty="0">
                <a:solidFill>
                  <a:srgbClr val="4D515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earlier,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 there was no prior strategy and no governance structure in place, an event occurred that resulted in a fire in one of the departments. All manual data files were burned, and everything must be restarted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from the beginning. So, in order to cater to such events and ensure smooth operations, LUMS requires ISMS to be in place.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800" dirty="0">
              <a:solidFill>
                <a:srgbClr val="4D515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25A2-9945-43CE-ACBE-3CE83605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0C71-EBD9-4975-9D8C-4CDC7225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onduct a risk assessment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 risks,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Considering possible harm,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dentifying and protecting individuals who are at risk,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eviewing existing controls, 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mproving the present organizational 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A2BA-3059-44F0-A076-C5946B99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Spreadsheet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B054C-42B9-4209-B31B-C7388B4D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85" y="2064455"/>
            <a:ext cx="9957195" cy="3210855"/>
          </a:xfrm>
        </p:spPr>
      </p:pic>
    </p:spTree>
    <p:extLst>
      <p:ext uri="{BB962C8B-B14F-4D97-AF65-F5344CB8AC3E}">
        <p14:creationId xmlns:p14="http://schemas.microsoft.com/office/powerpoint/2010/main" val="390318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BCCF13-3742-4F8E-8CF4-1F3F57FC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77"/>
            <a:ext cx="12192000" cy="301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918D3-315F-4C02-A1ED-70ECA393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4378"/>
            <a:ext cx="12192000" cy="27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0D125F-656A-4E26-8855-EEB2770F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6"/>
            <a:ext cx="12192000" cy="1084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34CC9-3958-44D9-BAAA-1FA2B478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4930"/>
            <a:ext cx="12192000" cy="2361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FF0F33-AA29-4E58-AA88-DED83E64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6369"/>
            <a:ext cx="12192000" cy="29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1A51E-CC5D-4A63-B23B-D00A82D0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69"/>
            <a:ext cx="12192000" cy="302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17AD0-8C0B-4098-B99E-9531585B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459"/>
            <a:ext cx="12192000" cy="30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1725</TotalTime>
  <Words>350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Franklin Gothic Book</vt:lpstr>
      <vt:lpstr>Times New Roman</vt:lpstr>
      <vt:lpstr>TimesNewRomanPSMT</vt:lpstr>
      <vt:lpstr>1_RetrospectVTI</vt:lpstr>
      <vt:lpstr>Group Members: Arslan Ali 01-243211-002 Shahid Hussain 01-243211-009 Asmaa khan 01-247202-001</vt:lpstr>
      <vt:lpstr>Content</vt:lpstr>
      <vt:lpstr>Introduction </vt:lpstr>
      <vt:lpstr>Organization  </vt:lpstr>
      <vt:lpstr>Scope</vt:lpstr>
      <vt:lpstr>Risk Assessment Spreadsheet </vt:lpstr>
      <vt:lpstr>PowerPoint Presentation</vt:lpstr>
      <vt:lpstr>PowerPoint Presentation</vt:lpstr>
      <vt:lpstr>PowerPoint Presentation</vt:lpstr>
      <vt:lpstr>Calculating overall risk</vt:lpstr>
      <vt:lpstr>Recommendations</vt:lpstr>
      <vt:lpstr>Plan for Recommendations </vt:lpstr>
      <vt:lpstr>Summary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Hussain</cp:lastModifiedBy>
  <cp:revision>156</cp:revision>
  <dcterms:created xsi:type="dcterms:W3CDTF">2021-11-09T16:31:41Z</dcterms:created>
  <dcterms:modified xsi:type="dcterms:W3CDTF">2022-07-05T13:59:05Z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