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6" r:id="rId6"/>
    <p:sldId id="317" r:id="rId7"/>
    <p:sldId id="318" r:id="rId8"/>
    <p:sldId id="319" r:id="rId9"/>
    <p:sldId id="309" r:id="rId10"/>
    <p:sldId id="312" r:id="rId11"/>
    <p:sldId id="311" r:id="rId12"/>
    <p:sldId id="313" r:id="rId13"/>
    <p:sldId id="314" r:id="rId14"/>
    <p:sldId id="315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Hussain" initials="SH" lastIdx="1" clrIdx="0">
    <p:extLst>
      <p:ext uri="{19B8F6BF-5375-455C-9EA6-DF929625EA0E}">
        <p15:presenceInfo xmlns:p15="http://schemas.microsoft.com/office/powerpoint/2012/main" userId="045f9cc442045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686759"/>
            <a:ext cx="3214307" cy="26901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Members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Arslan Ali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01-243211-002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Shahid Hussain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01-243211-009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E798A-ED4D-4534-A2B5-234E3526A433}"/>
              </a:ext>
            </a:extLst>
          </p:cNvPr>
          <p:cNvSpPr txBox="1">
            <a:spLocks/>
          </p:cNvSpPr>
          <p:nvPr/>
        </p:nvSpPr>
        <p:spPr>
          <a:xfrm>
            <a:off x="643467" y="2530136"/>
            <a:ext cx="7216466" cy="8256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US" sz="4400" dirty="0">
                <a:solidFill>
                  <a:srgbClr val="FFC000"/>
                </a:solidFill>
              </a:rPr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E361-41B3-483A-9B9B-CC6E16BE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A46C-27F2-443A-B350-7B8F1E79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Balancing between exploration and exploitation quantum parallelism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Update all the states simultaneously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Not explore the best unexplored path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Daoyi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Chunlin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Chen,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Hanxiong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Tzyh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-Jong Tarn, "Quantum Reinforcement Learning,"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IEEE TRANSACTIONS ON SYSTEMS, MAN, AND CYBERNETICS,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vol. 38, 2016. 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2DEEDC-0504-48E1-8CC4-4A2A5871A141}"/>
              </a:ext>
            </a:extLst>
          </p:cNvPr>
          <p:cNvCxnSpPr/>
          <p:nvPr/>
        </p:nvCxnSpPr>
        <p:spPr>
          <a:xfrm>
            <a:off x="1097280" y="4868480"/>
            <a:ext cx="964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2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0EDA-EBBE-4268-9BBE-A95147EE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7AF2-03DB-449E-85E7-34BB7E5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Classical </a:t>
            </a:r>
            <a:r>
              <a:rPr lang="en-US" dirty="0"/>
              <a:t>Q-learning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VQ-DQN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Less no of  parameter to solve any problems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Increase the channels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Level of complexity are exists in quantum devices while building and maintaining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Kunal Kashyap, Lalit, Daksh Shah, Lokesh Gautam, "From Classical to Quantum Recent Progress in Reinforcement Learning,"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International Conference for Emerging Technology,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p. 5, 22 June 2021. 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79E0CD-B186-4F7F-B880-7B34A0D6E4BF}"/>
              </a:ext>
            </a:extLst>
          </p:cNvPr>
          <p:cNvCxnSpPr/>
          <p:nvPr/>
        </p:nvCxnSpPr>
        <p:spPr>
          <a:xfrm>
            <a:off x="1097280" y="4868480"/>
            <a:ext cx="964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7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D1B5A0-DB15-4FD0-8FA1-B03A4D7E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/>
          </a:bodyPr>
          <a:lstStyle/>
          <a:p>
            <a:r>
              <a:rPr lang="en-US" dirty="0"/>
              <a:t>		Thankyou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7589F7-D5A3-40AE-BEA8-06D01E43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b="1" dirty="0"/>
              <a:t>Questions &amp; Answers</a:t>
            </a:r>
          </a:p>
        </p:txBody>
      </p:sp>
      <p:pic>
        <p:nvPicPr>
          <p:cNvPr id="10" name="Graphic 9" descr="Lollipop">
            <a:extLst>
              <a:ext uri="{FF2B5EF4-FFF2-40B4-BE49-F238E27FC236}">
                <a16:creationId xmlns:a16="http://schemas.microsoft.com/office/drawing/2014/main" id="{7C201B77-0447-45D7-89FF-01D8E3DA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0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BCAE-B812-44BB-A281-7385AF33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C576-33A5-40C1-B6AA-88C5D7CF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16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SVM, Perceptron, KNN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  <a:ea typeface="Calibri" panose="020F0502020204030204" pitchFamily="34" charset="0"/>
                <a:cs typeface="Times New Roman" panose="02020603050405020304" pitchFamily="18" charset="0"/>
              </a:rPr>
              <a:t>Quadratic speed-up over classical algorithms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Quantum Maximum Search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Hyperplane construction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 Computational complexity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O(m*n) VS O(n)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Allcock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J.,Zhang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S.(2020)’Quantum machine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learning.’Quantum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computing,6(1)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Ablayev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F.,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Ablayev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M.,Huang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J.,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Khadiev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K.,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Salikhova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N.,Wu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D.(2020)’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Quantum Methods for Machine Learning Problems Part II: Quantum Classification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’Big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analytics,3(1)pp.56-67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58F9-83B8-4BD3-A9C2-CB64DD46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DB22-1C51-43DD-82BD-2344AC75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Quantum Linear algebra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Polynomial Slower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Quantum Structure (Polynomial Advantage over classical)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5F6368"/>
                </a:solidFill>
                <a:effectLst/>
              </a:rPr>
              <a:t>O</a:t>
            </a:r>
            <a:r>
              <a:rPr lang="en-US" b="0" i="0" dirty="0">
                <a:solidFill>
                  <a:srgbClr val="4D5156"/>
                </a:solidFill>
                <a:effectLst/>
              </a:rPr>
              <a:t>(n</a:t>
            </a:r>
            <a:r>
              <a:rPr lang="en-US" b="0" i="0" baseline="30000" dirty="0">
                <a:solidFill>
                  <a:srgbClr val="4D5156"/>
                </a:solidFill>
                <a:effectLst/>
              </a:rPr>
              <a:t>3</a:t>
            </a:r>
            <a:r>
              <a:rPr lang="en-US" b="0" i="0" dirty="0">
                <a:solidFill>
                  <a:srgbClr val="4D5156"/>
                </a:solidFill>
                <a:effectLst/>
              </a:rPr>
              <a:t>) </a:t>
            </a:r>
            <a:r>
              <a:rPr lang="en-US" dirty="0"/>
              <a:t> VS </a:t>
            </a:r>
            <a:r>
              <a:rPr lang="en-US" b="0" i="0" dirty="0">
                <a:solidFill>
                  <a:srgbClr val="4D5156"/>
                </a:solidFill>
                <a:effectLst/>
              </a:rPr>
              <a:t>O(n²)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Fast Quantum Linear Algebra Subroutine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Quantum Linear system Solver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Ciliberto</a:t>
            </a:r>
            <a:r>
              <a:rPr lang="en-US" sz="1200" dirty="0">
                <a:solidFill>
                  <a:schemeClr val="tx1"/>
                </a:solidFill>
              </a:rPr>
              <a:t>, C., </a:t>
            </a:r>
            <a:r>
              <a:rPr lang="en-US" sz="1200" dirty="0" err="1">
                <a:solidFill>
                  <a:schemeClr val="tx1"/>
                </a:solidFill>
              </a:rPr>
              <a:t>Rocchetto</a:t>
            </a:r>
            <a:r>
              <a:rPr lang="en-US" sz="1200" dirty="0">
                <a:solidFill>
                  <a:schemeClr val="tx1"/>
                </a:solidFill>
              </a:rPr>
              <a:t>, A., Rudi, A., </a:t>
            </a:r>
            <a:r>
              <a:rPr lang="en-US" sz="1200" dirty="0" err="1">
                <a:solidFill>
                  <a:schemeClr val="tx1"/>
                </a:solidFill>
              </a:rPr>
              <a:t>Wossnig</a:t>
            </a:r>
            <a:r>
              <a:rPr lang="en-US" sz="1200" dirty="0">
                <a:solidFill>
                  <a:schemeClr val="tx1"/>
                </a:solidFill>
              </a:rPr>
              <a:t>, L.: Statistical limits of supervised quantum learning. Phys. Rev. A 102, 042414 (2020). doi:10.1103/PhysRevA.102.042414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1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A136-D52E-46C7-BD8B-4B96C637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7F06-22DB-4D40-B8A6-E8B8AFFD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23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Large feature space VS Kernel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Quantum Kernel estimator (estimate kernel function on quantum computer)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Quantum variational classifiers (Quantum circuits)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provided on coherent Superposition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Super conducting Quantum 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Short depth quantum circuit applied on feature state</a:t>
            </a:r>
          </a:p>
          <a:p>
            <a:pPr marL="0" indent="0">
              <a:buNone/>
            </a:pPr>
            <a:r>
              <a:rPr lang="en-US" sz="1200" dirty="0"/>
              <a:t>Havlicek V.,</a:t>
            </a:r>
            <a:r>
              <a:rPr lang="en-US" sz="1200" dirty="0" err="1"/>
              <a:t>Corcoles</a:t>
            </a:r>
            <a:r>
              <a:rPr lang="en-US" sz="1200" dirty="0"/>
              <a:t> A.,</a:t>
            </a:r>
            <a:r>
              <a:rPr lang="en-US" sz="1200" dirty="0" err="1"/>
              <a:t>Temme</a:t>
            </a:r>
            <a:r>
              <a:rPr lang="en-US" sz="1200" dirty="0"/>
              <a:t> </a:t>
            </a:r>
            <a:r>
              <a:rPr lang="en-US" sz="1200" dirty="0" err="1"/>
              <a:t>K.,Harrow</a:t>
            </a:r>
            <a:r>
              <a:rPr lang="en-US" sz="1200" dirty="0"/>
              <a:t> A.,</a:t>
            </a:r>
            <a:r>
              <a:rPr lang="en-US" sz="1200" dirty="0" err="1"/>
              <a:t>Kandala</a:t>
            </a:r>
            <a:r>
              <a:rPr lang="en-US" sz="1200" dirty="0"/>
              <a:t> </a:t>
            </a:r>
            <a:r>
              <a:rPr lang="en-US" sz="1200" dirty="0" err="1"/>
              <a:t>A.,Chow</a:t>
            </a:r>
            <a:r>
              <a:rPr lang="en-US" sz="1200" dirty="0"/>
              <a:t> </a:t>
            </a:r>
            <a:r>
              <a:rPr lang="en-US" sz="1200" dirty="0" err="1"/>
              <a:t>J.,Gambetta</a:t>
            </a:r>
            <a:r>
              <a:rPr lang="en-US" sz="1200" dirty="0"/>
              <a:t> J.(2019)’</a:t>
            </a:r>
            <a:r>
              <a:rPr lang="en-US" sz="1200" dirty="0" err="1"/>
              <a:t>supervisd</a:t>
            </a:r>
            <a:r>
              <a:rPr lang="en-US" sz="1200" dirty="0"/>
              <a:t> learning with quantum-enhanced feature space ’Quantum physics Vol 567,pp.209-212</a:t>
            </a:r>
          </a:p>
        </p:txBody>
      </p:sp>
    </p:spTree>
    <p:extLst>
      <p:ext uri="{BB962C8B-B14F-4D97-AF65-F5344CB8AC3E}">
        <p14:creationId xmlns:p14="http://schemas.microsoft.com/office/powerpoint/2010/main" val="281653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FE8A-3BD3-4DE2-916E-C88C62D6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C377A5-BCB0-4FC9-B564-9E026C22B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45901"/>
              </p:ext>
            </p:extLst>
          </p:nvPr>
        </p:nvGraphicFramePr>
        <p:xfrm>
          <a:off x="1096963" y="2108200"/>
          <a:ext cx="1005839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80497927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21309874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56619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7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/>
                        <a:t>Low Complexity  O(n)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Independent form dimension of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Dependent on Grover algorithm 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/>
                        <a:t>Low Complexity </a:t>
                      </a:r>
                      <a:r>
                        <a:rPr lang="en-US" b="0" i="0" dirty="0">
                          <a:solidFill>
                            <a:srgbClr val="4D5156"/>
                          </a:solidFill>
                          <a:effectLst/>
                        </a:rPr>
                        <a:t>O(n²)</a:t>
                      </a:r>
                      <a:endParaRPr lang="en-U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Speed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Quantum Linear Solver Algorithm is compulsory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0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Paper-III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Increase Circuit depth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100% correct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Super Conducting Quantum Processor required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Data is unreal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9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713F-0AC6-4DF3-9EF9-CA38D2D4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Quantum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773F-227E-4672-9DC5-AC094892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830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data with parallel computing power with classical algorithm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Quanvolutional filters on huge dataset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 the huge amount of data when data is unsupervised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Tong Dou,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Kaiwei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Wang,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Zhenwei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Zhou, Shilu Yan and Wei Cui, "An unsupervised feature learning for quantum-classical convolutional network with applications to fault detection,"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Proceedings of the 40th Chinese Control Conference,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p. 5, July 26-28, 2021.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889F3B-67BF-45D2-9F5D-9CEAF6C05928}"/>
              </a:ext>
            </a:extLst>
          </p:cNvPr>
          <p:cNvCxnSpPr/>
          <p:nvPr/>
        </p:nvCxnSpPr>
        <p:spPr>
          <a:xfrm>
            <a:off x="1097280" y="4709860"/>
            <a:ext cx="964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55E6-954D-4EEA-AFAB-19ECC0C6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F71B-9FBD-4D6B-B1D2-10E660D4B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339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K-median algorithm distributed version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Share the data between two are more participants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Reduce the communication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Result in NP-Hard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Aïmeur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Gilles Brassard and Sébastien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Gambs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"Quantum speed-up for unsupervised learning," vol. 167, p. 20, 31 August 2012. </a:t>
            </a:r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442551-D68A-447E-A40B-45C86DBBFEBA}"/>
              </a:ext>
            </a:extLst>
          </p:cNvPr>
          <p:cNvCxnSpPr/>
          <p:nvPr/>
        </p:nvCxnSpPr>
        <p:spPr>
          <a:xfrm>
            <a:off x="1097280" y="4999109"/>
            <a:ext cx="964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8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29EC-7298-4566-BBA5-B808384C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B664-3DAE-4EDB-8D6C-39138DFF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QRAM (</a:t>
            </a:r>
            <a:r>
              <a:rPr lang="en-US" sz="2000" dirty="0"/>
              <a:t>registers in qubit</a:t>
            </a:r>
            <a:r>
              <a:rPr lang="en-US" sz="2400" dirty="0"/>
              <a:t>) gained exponential speed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Quantum computing does not exists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Prakhar Shrivastava, Kapil Kumar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Akhtar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Rasoo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"Classical Equivalent Quantum Unsupervised Learning Algorithms,"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International Conference on Computational Intelligence and Data Science (ICCIDS),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vol. 167, p. 12, 2020.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E435CA-7061-4013-9812-082CECD50C7D}"/>
              </a:ext>
            </a:extLst>
          </p:cNvPr>
          <p:cNvCxnSpPr/>
          <p:nvPr/>
        </p:nvCxnSpPr>
        <p:spPr>
          <a:xfrm>
            <a:off x="1097280" y="4868480"/>
            <a:ext cx="964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56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702B-7CFF-411E-9DBB-4C35F494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06B2-9918-4742-B075-BBB7EE85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QRL react quickly to change the learning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Fail to move to the best new channel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Explores new decisions conditionally rather than randomly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Success its continue the exploration.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Nuuman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David Grace, Tim Clarke, "A Quantum Inspired Reinforcement Learning,"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IEEE WCNC,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p. 5, 2015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EA53BF-7291-48DC-97D4-C30A2CFEC9CA}"/>
              </a:ext>
            </a:extLst>
          </p:cNvPr>
          <p:cNvCxnSpPr/>
          <p:nvPr/>
        </p:nvCxnSpPr>
        <p:spPr>
          <a:xfrm>
            <a:off x="1097280" y="4868480"/>
            <a:ext cx="964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708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{B2146E98-6C85-4109-B945-D2FF6CCF2006}tf22712842_win32</Template>
  <TotalTime>933</TotalTime>
  <Words>698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Bookman Old Style</vt:lpstr>
      <vt:lpstr>Calibri</vt:lpstr>
      <vt:lpstr>Franklin Gothic Book</vt:lpstr>
      <vt:lpstr>NimbusRomNo9L-Regu</vt:lpstr>
      <vt:lpstr>Times New Roman</vt:lpstr>
      <vt:lpstr>Wingdings</vt:lpstr>
      <vt:lpstr>1_RetrospectVTI</vt:lpstr>
      <vt:lpstr>Group Members: Arslan Ali 01-243211-002 Shahid Hussain 01-243211-009 </vt:lpstr>
      <vt:lpstr>Supervised Machine Learning</vt:lpstr>
      <vt:lpstr>Supervised Machine Learning</vt:lpstr>
      <vt:lpstr>Supervised Machine Learning</vt:lpstr>
      <vt:lpstr>Comparison</vt:lpstr>
      <vt:lpstr>Quantum Unsupervised Learning</vt:lpstr>
      <vt:lpstr>Cont ….</vt:lpstr>
      <vt:lpstr>Cont…</vt:lpstr>
      <vt:lpstr>Quantum Reinforcement Learning</vt:lpstr>
      <vt:lpstr>Cont …</vt:lpstr>
      <vt:lpstr>Cont…</vt:lpstr>
      <vt:lpstr>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Machine Learning</dc:title>
  <dc:creator>Shahid Hussain</dc:creator>
  <cp:lastModifiedBy>Shahid Hossain</cp:lastModifiedBy>
  <cp:revision>95</cp:revision>
  <dcterms:created xsi:type="dcterms:W3CDTF">2021-11-09T16:31:41Z</dcterms:created>
  <dcterms:modified xsi:type="dcterms:W3CDTF">2022-01-12T04:33:53Z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