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3"/>
    <p:sldId id="256" r:id="rId4"/>
    <p:sldId id="257"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CAED"/>
    <a:srgbClr val="0C1336"/>
    <a:srgbClr val="272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90"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youtu.be/CIHI5kpO_Y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0080" y="1900555"/>
            <a:ext cx="3312160" cy="2291715"/>
          </a:xfrm>
        </p:spPr>
        <p:txBody>
          <a:bodyPr/>
          <a:p>
            <a:r>
              <a:rPr lang="en-US" sz="3200"/>
              <a:t>R</a:t>
            </a:r>
            <a:r>
              <a:rPr lang="en-US" sz="3200">
                <a:hlinkClick r:id="rId1" tooltip="" action="ppaction://hlinkfile"/>
              </a:rPr>
              <a:t>eference</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649" y="392854"/>
            <a:ext cx="4918334" cy="923330"/>
          </a:xfrm>
          <a:prstGeom prst="rect">
            <a:avLst/>
          </a:prstGeom>
          <a:noFill/>
        </p:spPr>
        <p:txBody>
          <a:bodyPr wrap="none" lIns="91440" tIns="45720" rIns="91440" bIns="45720">
            <a:spAutoFit/>
          </a:bodyPr>
          <a:lstStyle/>
          <a:p>
            <a:pPr marL="0" marR="0">
              <a:spcBef>
                <a:spcPts val="0"/>
              </a:spcBef>
              <a:spcAft>
                <a:spcPts val="0"/>
              </a:spcAft>
            </a:pPr>
            <a:r>
              <a:rPr lang="en-US" sz="5400" kern="0" dirty="0">
                <a:effectLst/>
                <a:latin typeface="Origin Tech Demo" pitchFamily="2" charset="0"/>
                <a:ea typeface="OpenSans"/>
                <a:cs typeface="Times New Roman" panose="02020603050405020304" pitchFamily="18" charset="0"/>
              </a:rPr>
              <a:t>Lesson Plan</a:t>
            </a:r>
            <a:endParaRPr lang="en-US" sz="5400" dirty="0">
              <a:effectLst/>
              <a:latin typeface="Origin Tech Demo" pitchFamily="2" charset="0"/>
              <a:ea typeface="SimSun" panose="02010600030101010101" pitchFamily="2" charset="-122"/>
              <a:cs typeface="Times New Roman" panose="02020603050405020304" pitchFamily="18" charset="0"/>
            </a:endParaRPr>
          </a:p>
        </p:txBody>
      </p:sp>
      <p:grpSp>
        <p:nvGrpSpPr>
          <p:cNvPr id="21" name="Group 20"/>
          <p:cNvGrpSpPr/>
          <p:nvPr/>
        </p:nvGrpSpPr>
        <p:grpSpPr>
          <a:xfrm>
            <a:off x="2251202" y="1640613"/>
            <a:ext cx="1443111" cy="769441"/>
            <a:chOff x="3953392" y="1756018"/>
            <a:chExt cx="1443111" cy="769441"/>
          </a:xfrm>
        </p:grpSpPr>
        <p:sp>
          <p:nvSpPr>
            <p:cNvPr id="11" name="Freeform: Shape 10"/>
            <p:cNvSpPr/>
            <p:nvPr/>
          </p:nvSpPr>
          <p:spPr>
            <a:xfrm rot="5400000">
              <a:off x="4322033" y="1419184"/>
              <a:ext cx="705829" cy="1443111"/>
            </a:xfrm>
            <a:custGeom>
              <a:avLst/>
              <a:gdLst>
                <a:gd name="connsiteX0" fmla="*/ 0 w 581913"/>
                <a:gd name="connsiteY0" fmla="*/ 2072640 h 2072640"/>
                <a:gd name="connsiteX1" fmla="*/ 0 w 581913"/>
                <a:gd name="connsiteY1" fmla="*/ 581913 h 2072640"/>
                <a:gd name="connsiteX2" fmla="*/ 0 w 581913"/>
                <a:gd name="connsiteY2" fmla="*/ 567397 h 2072640"/>
                <a:gd name="connsiteX3" fmla="*/ 7258 w 581913"/>
                <a:gd name="connsiteY3" fmla="*/ 567397 h 2072640"/>
                <a:gd name="connsiteX4" fmla="*/ 290957 w 581913"/>
                <a:gd name="connsiteY4" fmla="*/ 0 h 2072640"/>
                <a:gd name="connsiteX5" fmla="*/ 574655 w 581913"/>
                <a:gd name="connsiteY5" fmla="*/ 567397 h 2072640"/>
                <a:gd name="connsiteX6" fmla="*/ 581913 w 581913"/>
                <a:gd name="connsiteY6" fmla="*/ 567397 h 2072640"/>
                <a:gd name="connsiteX7" fmla="*/ 581913 w 581913"/>
                <a:gd name="connsiteY7" fmla="*/ 581913 h 2072640"/>
                <a:gd name="connsiteX8" fmla="*/ 581913 w 581913"/>
                <a:gd name="connsiteY8" fmla="*/ 2072640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913" h="2072640">
                  <a:moveTo>
                    <a:pt x="0" y="2072640"/>
                  </a:moveTo>
                  <a:lnTo>
                    <a:pt x="0" y="581913"/>
                  </a:lnTo>
                  <a:lnTo>
                    <a:pt x="0" y="567397"/>
                  </a:lnTo>
                  <a:lnTo>
                    <a:pt x="7258" y="567397"/>
                  </a:lnTo>
                  <a:lnTo>
                    <a:pt x="290957" y="0"/>
                  </a:lnTo>
                  <a:lnTo>
                    <a:pt x="574655" y="567397"/>
                  </a:lnTo>
                  <a:lnTo>
                    <a:pt x="581913" y="567397"/>
                  </a:lnTo>
                  <a:lnTo>
                    <a:pt x="581913" y="581913"/>
                  </a:lnTo>
                  <a:lnTo>
                    <a:pt x="581913" y="207264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p:cNvSpPr txBox="1"/>
            <p:nvPr/>
          </p:nvSpPr>
          <p:spPr>
            <a:xfrm>
              <a:off x="4126400" y="1756018"/>
              <a:ext cx="787606" cy="769441"/>
            </a:xfrm>
            <a:prstGeom prst="rect">
              <a:avLst/>
            </a:prstGeom>
            <a:noFill/>
          </p:spPr>
          <p:txBody>
            <a:bodyPr wrap="square">
              <a:spAutoFit/>
            </a:bodyPr>
            <a:lstStyle/>
            <a:p>
              <a:r>
                <a:rPr lang="en-US" sz="4400" kern="0" dirty="0">
                  <a:solidFill>
                    <a:schemeClr val="bg2">
                      <a:lumMod val="75000"/>
                    </a:schemeClr>
                  </a:solidFill>
                  <a:latin typeface="Origin Tech Demo" pitchFamily="2" charset="0"/>
                  <a:cs typeface="Times New Roman" panose="02020603050405020304" pitchFamily="18" charset="0"/>
                </a:rPr>
                <a:t>01</a:t>
              </a:r>
              <a:endParaRPr lang="en-US" sz="4400" dirty="0">
                <a:solidFill>
                  <a:schemeClr val="bg2">
                    <a:lumMod val="75000"/>
                  </a:schemeClr>
                </a:solidFill>
              </a:endParaRPr>
            </a:p>
          </p:txBody>
        </p:sp>
      </p:grpSp>
      <p:grpSp>
        <p:nvGrpSpPr>
          <p:cNvPr id="22" name="Group 21"/>
          <p:cNvGrpSpPr/>
          <p:nvPr/>
        </p:nvGrpSpPr>
        <p:grpSpPr>
          <a:xfrm>
            <a:off x="2251202" y="2928873"/>
            <a:ext cx="1443111" cy="769441"/>
            <a:chOff x="3953392" y="3044278"/>
            <a:chExt cx="1443111" cy="769441"/>
          </a:xfrm>
          <a:solidFill>
            <a:srgbClr val="B5CAED"/>
          </a:solidFill>
        </p:grpSpPr>
        <p:sp>
          <p:nvSpPr>
            <p:cNvPr id="15" name="Freeform: Shape 14"/>
            <p:cNvSpPr/>
            <p:nvPr/>
          </p:nvSpPr>
          <p:spPr>
            <a:xfrm rot="5400000">
              <a:off x="4322033" y="2707444"/>
              <a:ext cx="705829" cy="1443111"/>
            </a:xfrm>
            <a:custGeom>
              <a:avLst/>
              <a:gdLst>
                <a:gd name="connsiteX0" fmla="*/ 0 w 581913"/>
                <a:gd name="connsiteY0" fmla="*/ 2072640 h 2072640"/>
                <a:gd name="connsiteX1" fmla="*/ 0 w 581913"/>
                <a:gd name="connsiteY1" fmla="*/ 581913 h 2072640"/>
                <a:gd name="connsiteX2" fmla="*/ 0 w 581913"/>
                <a:gd name="connsiteY2" fmla="*/ 567397 h 2072640"/>
                <a:gd name="connsiteX3" fmla="*/ 7258 w 581913"/>
                <a:gd name="connsiteY3" fmla="*/ 567397 h 2072640"/>
                <a:gd name="connsiteX4" fmla="*/ 290957 w 581913"/>
                <a:gd name="connsiteY4" fmla="*/ 0 h 2072640"/>
                <a:gd name="connsiteX5" fmla="*/ 574655 w 581913"/>
                <a:gd name="connsiteY5" fmla="*/ 567397 h 2072640"/>
                <a:gd name="connsiteX6" fmla="*/ 581913 w 581913"/>
                <a:gd name="connsiteY6" fmla="*/ 567397 h 2072640"/>
                <a:gd name="connsiteX7" fmla="*/ 581913 w 581913"/>
                <a:gd name="connsiteY7" fmla="*/ 581913 h 2072640"/>
                <a:gd name="connsiteX8" fmla="*/ 581913 w 581913"/>
                <a:gd name="connsiteY8" fmla="*/ 2072640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913" h="2072640">
                  <a:moveTo>
                    <a:pt x="0" y="2072640"/>
                  </a:moveTo>
                  <a:lnTo>
                    <a:pt x="0" y="581913"/>
                  </a:lnTo>
                  <a:lnTo>
                    <a:pt x="0" y="567397"/>
                  </a:lnTo>
                  <a:lnTo>
                    <a:pt x="7258" y="567397"/>
                  </a:lnTo>
                  <a:lnTo>
                    <a:pt x="290957" y="0"/>
                  </a:lnTo>
                  <a:lnTo>
                    <a:pt x="574655" y="567397"/>
                  </a:lnTo>
                  <a:lnTo>
                    <a:pt x="581913" y="567397"/>
                  </a:lnTo>
                  <a:lnTo>
                    <a:pt x="581913" y="581913"/>
                  </a:lnTo>
                  <a:lnTo>
                    <a:pt x="581913" y="20726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p:cNvSpPr txBox="1"/>
            <p:nvPr/>
          </p:nvSpPr>
          <p:spPr>
            <a:xfrm>
              <a:off x="4126400" y="3044278"/>
              <a:ext cx="960614" cy="769441"/>
            </a:xfrm>
            <a:prstGeom prst="rect">
              <a:avLst/>
            </a:prstGeom>
            <a:noFill/>
          </p:spPr>
          <p:txBody>
            <a:bodyPr wrap="square">
              <a:spAutoFit/>
            </a:bodyPr>
            <a:lstStyle/>
            <a:p>
              <a:r>
                <a:rPr lang="en-US" sz="4400" kern="0" dirty="0">
                  <a:solidFill>
                    <a:schemeClr val="bg2">
                      <a:lumMod val="75000"/>
                    </a:schemeClr>
                  </a:solidFill>
                  <a:latin typeface="Origin Tech Demo" pitchFamily="2" charset="0"/>
                  <a:cs typeface="Times New Roman" panose="02020603050405020304" pitchFamily="18" charset="0"/>
                </a:rPr>
                <a:t>02</a:t>
              </a:r>
              <a:endParaRPr lang="en-US" sz="4400" dirty="0">
                <a:solidFill>
                  <a:schemeClr val="bg2">
                    <a:lumMod val="75000"/>
                  </a:schemeClr>
                </a:solidFill>
              </a:endParaRPr>
            </a:p>
          </p:txBody>
        </p:sp>
      </p:grpSp>
      <p:grpSp>
        <p:nvGrpSpPr>
          <p:cNvPr id="24" name="Group 23"/>
          <p:cNvGrpSpPr/>
          <p:nvPr/>
        </p:nvGrpSpPr>
        <p:grpSpPr>
          <a:xfrm>
            <a:off x="2251202" y="5569003"/>
            <a:ext cx="1443111" cy="769441"/>
            <a:chOff x="3953392" y="5684408"/>
            <a:chExt cx="1443111" cy="769441"/>
          </a:xfrm>
        </p:grpSpPr>
        <p:sp>
          <p:nvSpPr>
            <p:cNvPr id="17" name="Freeform: Shape 16"/>
            <p:cNvSpPr/>
            <p:nvPr/>
          </p:nvSpPr>
          <p:spPr>
            <a:xfrm rot="5400000">
              <a:off x="4322033" y="5347574"/>
              <a:ext cx="705829" cy="1443111"/>
            </a:xfrm>
            <a:custGeom>
              <a:avLst/>
              <a:gdLst>
                <a:gd name="connsiteX0" fmla="*/ 0 w 581913"/>
                <a:gd name="connsiteY0" fmla="*/ 2072640 h 2072640"/>
                <a:gd name="connsiteX1" fmla="*/ 0 w 581913"/>
                <a:gd name="connsiteY1" fmla="*/ 581913 h 2072640"/>
                <a:gd name="connsiteX2" fmla="*/ 0 w 581913"/>
                <a:gd name="connsiteY2" fmla="*/ 567397 h 2072640"/>
                <a:gd name="connsiteX3" fmla="*/ 7258 w 581913"/>
                <a:gd name="connsiteY3" fmla="*/ 567397 h 2072640"/>
                <a:gd name="connsiteX4" fmla="*/ 290957 w 581913"/>
                <a:gd name="connsiteY4" fmla="*/ 0 h 2072640"/>
                <a:gd name="connsiteX5" fmla="*/ 574655 w 581913"/>
                <a:gd name="connsiteY5" fmla="*/ 567397 h 2072640"/>
                <a:gd name="connsiteX6" fmla="*/ 581913 w 581913"/>
                <a:gd name="connsiteY6" fmla="*/ 567397 h 2072640"/>
                <a:gd name="connsiteX7" fmla="*/ 581913 w 581913"/>
                <a:gd name="connsiteY7" fmla="*/ 581913 h 2072640"/>
                <a:gd name="connsiteX8" fmla="*/ 581913 w 581913"/>
                <a:gd name="connsiteY8" fmla="*/ 2072640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913" h="2072640">
                  <a:moveTo>
                    <a:pt x="0" y="2072640"/>
                  </a:moveTo>
                  <a:lnTo>
                    <a:pt x="0" y="581913"/>
                  </a:lnTo>
                  <a:lnTo>
                    <a:pt x="0" y="567397"/>
                  </a:lnTo>
                  <a:lnTo>
                    <a:pt x="7258" y="567397"/>
                  </a:lnTo>
                  <a:lnTo>
                    <a:pt x="290957" y="0"/>
                  </a:lnTo>
                  <a:lnTo>
                    <a:pt x="574655" y="567397"/>
                  </a:lnTo>
                  <a:lnTo>
                    <a:pt x="581913" y="567397"/>
                  </a:lnTo>
                  <a:lnTo>
                    <a:pt x="581913" y="581913"/>
                  </a:lnTo>
                  <a:lnTo>
                    <a:pt x="581913" y="2072640"/>
                  </a:lnTo>
                  <a:close/>
                </a:path>
              </a:pathLst>
            </a:custGeom>
            <a:solidFill>
              <a:srgbClr val="B5CA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p:cNvSpPr txBox="1"/>
            <p:nvPr/>
          </p:nvSpPr>
          <p:spPr>
            <a:xfrm>
              <a:off x="4126400" y="5684408"/>
              <a:ext cx="960614" cy="769441"/>
            </a:xfrm>
            <a:prstGeom prst="rect">
              <a:avLst/>
            </a:prstGeom>
            <a:noFill/>
          </p:spPr>
          <p:txBody>
            <a:bodyPr wrap="square">
              <a:spAutoFit/>
            </a:bodyPr>
            <a:lstStyle/>
            <a:p>
              <a:r>
                <a:rPr lang="en-US" sz="4400" kern="0" dirty="0">
                  <a:solidFill>
                    <a:schemeClr val="bg2">
                      <a:lumMod val="75000"/>
                    </a:schemeClr>
                  </a:solidFill>
                  <a:latin typeface="Origin Tech Demo" pitchFamily="2" charset="0"/>
                  <a:cs typeface="Times New Roman" panose="02020603050405020304" pitchFamily="18" charset="0"/>
                </a:rPr>
                <a:t>04</a:t>
              </a:r>
              <a:endParaRPr lang="en-US" sz="4400" dirty="0">
                <a:solidFill>
                  <a:schemeClr val="bg2">
                    <a:lumMod val="75000"/>
                  </a:schemeClr>
                </a:solidFill>
              </a:endParaRPr>
            </a:p>
          </p:txBody>
        </p:sp>
      </p:grpSp>
      <p:grpSp>
        <p:nvGrpSpPr>
          <p:cNvPr id="23" name="Group 22"/>
          <p:cNvGrpSpPr/>
          <p:nvPr/>
        </p:nvGrpSpPr>
        <p:grpSpPr>
          <a:xfrm>
            <a:off x="2251202" y="4248938"/>
            <a:ext cx="1443111" cy="769441"/>
            <a:chOff x="3953392" y="4364343"/>
            <a:chExt cx="1443111" cy="769441"/>
          </a:xfrm>
        </p:grpSpPr>
        <p:sp>
          <p:nvSpPr>
            <p:cNvPr id="19" name="Freeform: Shape 18"/>
            <p:cNvSpPr/>
            <p:nvPr/>
          </p:nvSpPr>
          <p:spPr>
            <a:xfrm rot="5400000">
              <a:off x="4322033" y="4027509"/>
              <a:ext cx="705829" cy="1443111"/>
            </a:xfrm>
            <a:custGeom>
              <a:avLst/>
              <a:gdLst>
                <a:gd name="connsiteX0" fmla="*/ 0 w 581913"/>
                <a:gd name="connsiteY0" fmla="*/ 2072640 h 2072640"/>
                <a:gd name="connsiteX1" fmla="*/ 0 w 581913"/>
                <a:gd name="connsiteY1" fmla="*/ 581913 h 2072640"/>
                <a:gd name="connsiteX2" fmla="*/ 0 w 581913"/>
                <a:gd name="connsiteY2" fmla="*/ 567397 h 2072640"/>
                <a:gd name="connsiteX3" fmla="*/ 7258 w 581913"/>
                <a:gd name="connsiteY3" fmla="*/ 567397 h 2072640"/>
                <a:gd name="connsiteX4" fmla="*/ 290957 w 581913"/>
                <a:gd name="connsiteY4" fmla="*/ 0 h 2072640"/>
                <a:gd name="connsiteX5" fmla="*/ 574655 w 581913"/>
                <a:gd name="connsiteY5" fmla="*/ 567397 h 2072640"/>
                <a:gd name="connsiteX6" fmla="*/ 581913 w 581913"/>
                <a:gd name="connsiteY6" fmla="*/ 567397 h 2072640"/>
                <a:gd name="connsiteX7" fmla="*/ 581913 w 581913"/>
                <a:gd name="connsiteY7" fmla="*/ 581913 h 2072640"/>
                <a:gd name="connsiteX8" fmla="*/ 581913 w 581913"/>
                <a:gd name="connsiteY8" fmla="*/ 2072640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913" h="2072640">
                  <a:moveTo>
                    <a:pt x="0" y="2072640"/>
                  </a:moveTo>
                  <a:lnTo>
                    <a:pt x="0" y="581913"/>
                  </a:lnTo>
                  <a:lnTo>
                    <a:pt x="0" y="567397"/>
                  </a:lnTo>
                  <a:lnTo>
                    <a:pt x="7258" y="567397"/>
                  </a:lnTo>
                  <a:lnTo>
                    <a:pt x="290957" y="0"/>
                  </a:lnTo>
                  <a:lnTo>
                    <a:pt x="574655" y="567397"/>
                  </a:lnTo>
                  <a:lnTo>
                    <a:pt x="581913" y="567397"/>
                  </a:lnTo>
                  <a:lnTo>
                    <a:pt x="581913" y="581913"/>
                  </a:lnTo>
                  <a:lnTo>
                    <a:pt x="581913" y="2072640"/>
                  </a:lnTo>
                  <a:close/>
                </a:path>
              </a:pathLst>
            </a:custGeom>
            <a:solidFill>
              <a:srgbClr val="B5CA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TextBox 19"/>
            <p:cNvSpPr txBox="1"/>
            <p:nvPr/>
          </p:nvSpPr>
          <p:spPr>
            <a:xfrm>
              <a:off x="4126400" y="4364343"/>
              <a:ext cx="960614" cy="769441"/>
            </a:xfrm>
            <a:prstGeom prst="rect">
              <a:avLst/>
            </a:prstGeom>
            <a:noFill/>
          </p:spPr>
          <p:txBody>
            <a:bodyPr wrap="square">
              <a:spAutoFit/>
            </a:bodyPr>
            <a:lstStyle/>
            <a:p>
              <a:pPr algn="ctr"/>
              <a:r>
                <a:rPr lang="en-US" sz="4400" kern="0" dirty="0">
                  <a:solidFill>
                    <a:schemeClr val="bg2">
                      <a:lumMod val="75000"/>
                    </a:schemeClr>
                  </a:solidFill>
                  <a:latin typeface="Origin Tech Demo" pitchFamily="2" charset="0"/>
                  <a:cs typeface="Times New Roman" panose="02020603050405020304" pitchFamily="18" charset="0"/>
                </a:rPr>
                <a:t>03</a:t>
              </a:r>
              <a:endParaRPr lang="en-US" sz="4400" dirty="0">
                <a:solidFill>
                  <a:schemeClr val="bg2">
                    <a:lumMod val="75000"/>
                  </a:schemeClr>
                </a:solidFill>
              </a:endParaRPr>
            </a:p>
          </p:txBody>
        </p:sp>
      </p:grpSp>
      <p:sp>
        <p:nvSpPr>
          <p:cNvPr id="26" name="TextBox 25"/>
          <p:cNvSpPr txBox="1"/>
          <p:nvPr/>
        </p:nvSpPr>
        <p:spPr>
          <a:xfrm>
            <a:off x="5198166" y="1547252"/>
            <a:ext cx="5853454" cy="830997"/>
          </a:xfrm>
          <a:prstGeom prst="rect">
            <a:avLst/>
          </a:prstGeom>
          <a:noFill/>
        </p:spPr>
        <p:txBody>
          <a:bodyPr wrap="square">
            <a:spAutoFit/>
          </a:bodyPr>
          <a:lstStyle/>
          <a:p>
            <a:pPr marL="0" marR="0" algn="ctr">
              <a:spcBef>
                <a:spcPts val="0"/>
              </a:spcBef>
              <a:spcAft>
                <a:spcPts val="0"/>
              </a:spcAft>
            </a:pPr>
            <a:r>
              <a:rPr lang="en-US" sz="2400" dirty="0">
                <a:effectLst/>
                <a:latin typeface="Inter Semi Bold" panose="020B0702030000000004" pitchFamily="34" charset="0"/>
                <a:ea typeface="Inter Semi Bold" panose="020B0702030000000004" pitchFamily="34" charset="0"/>
                <a:cs typeface="Times New Roman" panose="02020603050405020304" pitchFamily="18" charset="0"/>
              </a:rPr>
              <a:t>Day 1 - 8</a:t>
            </a:r>
            <a:endParaRPr lang="en-US" sz="2400" dirty="0">
              <a:effectLst/>
              <a:latin typeface="Inter Semi Bold" panose="020B0702030000000004" pitchFamily="34" charset="0"/>
              <a:ea typeface="Inter Semi Bold" panose="020B0702030000000004" pitchFamily="34" charset="0"/>
              <a:cs typeface="Times New Roman" panose="02020603050405020304" pitchFamily="18" charset="0"/>
            </a:endParaRPr>
          </a:p>
          <a:p>
            <a:pPr marL="0" marR="0" algn="ctr">
              <a:spcBef>
                <a:spcPts val="0"/>
              </a:spcBef>
              <a:spcAft>
                <a:spcPts val="0"/>
              </a:spcAft>
            </a:pPr>
            <a:r>
              <a:rPr lang="en-US" sz="2400" dirty="0">
                <a:effectLst/>
                <a:latin typeface="Inter Semi Bold" panose="020B0702030000000004" pitchFamily="34" charset="0"/>
                <a:ea typeface="Inter Semi Bold" panose="020B0702030000000004" pitchFamily="34" charset="0"/>
                <a:cs typeface="Times New Roman" panose="02020603050405020304" pitchFamily="18" charset="0"/>
              </a:rPr>
              <a:t>Understanding The Fundamentals</a:t>
            </a:r>
            <a:endParaRPr lang="en-US" sz="2400" dirty="0">
              <a:effectLst/>
              <a:latin typeface="Inter Semi Bold" panose="020B0702030000000004" pitchFamily="34" charset="0"/>
              <a:ea typeface="Inter Semi Bold" panose="020B0702030000000004" pitchFamily="34" charset="0"/>
              <a:cs typeface="Times New Roman" panose="02020603050405020304" pitchFamily="18" charset="0"/>
            </a:endParaRPr>
          </a:p>
        </p:txBody>
      </p:sp>
      <p:sp>
        <p:nvSpPr>
          <p:cNvPr id="27" name="TextBox 26"/>
          <p:cNvSpPr txBox="1"/>
          <p:nvPr/>
        </p:nvSpPr>
        <p:spPr>
          <a:xfrm>
            <a:off x="5198166" y="2621419"/>
            <a:ext cx="5853456" cy="1200329"/>
          </a:xfrm>
          <a:prstGeom prst="rect">
            <a:avLst/>
          </a:prstGeom>
          <a:noFill/>
        </p:spPr>
        <p:txBody>
          <a:bodyPr wrap="square">
            <a:spAutoFit/>
          </a:bodyPr>
          <a:lstStyle/>
          <a:p>
            <a:pPr algn="ctr"/>
            <a:r>
              <a:rPr lang="en-US" sz="2400" dirty="0">
                <a:effectLst/>
                <a:latin typeface="Inter Semi Bold" panose="020B0702030000000004" pitchFamily="34" charset="0"/>
                <a:ea typeface="Inter Semi Bold" panose="020B0702030000000004" pitchFamily="34" charset="0"/>
                <a:cs typeface="Times New Roman" panose="02020603050405020304" pitchFamily="18" charset="0"/>
              </a:rPr>
              <a:t>Day 9 - 16</a:t>
            </a:r>
            <a:endParaRPr lang="en-US" sz="2400" b="1" dirty="0">
              <a:latin typeface="Inter Semi Bold" panose="020B0702030000000004" pitchFamily="34" charset="0"/>
              <a:ea typeface="Inter Semi Bold" panose="020B0702030000000004" pitchFamily="34" charset="0"/>
            </a:endParaRPr>
          </a:p>
          <a:p>
            <a:pPr algn="ctr"/>
            <a:r>
              <a:rPr lang="en-US" sz="2400" b="1" dirty="0">
                <a:latin typeface="Inter Semi Bold" panose="020B0702030000000004" pitchFamily="34" charset="0"/>
                <a:ea typeface="Inter Semi Bold" panose="020B0702030000000004" pitchFamily="34" charset="0"/>
              </a:rPr>
              <a:t>Microsoft Excel - Excel from Beginner to Advanced</a:t>
            </a:r>
            <a:endParaRPr lang="en-US" sz="2400" b="1" dirty="0">
              <a:latin typeface="Inter Semi Bold" panose="020B0702030000000004" pitchFamily="34" charset="0"/>
              <a:ea typeface="Inter Semi Bold" panose="020B0702030000000004" pitchFamily="34" charset="0"/>
            </a:endParaRPr>
          </a:p>
        </p:txBody>
      </p:sp>
      <p:sp>
        <p:nvSpPr>
          <p:cNvPr id="29" name="TextBox 28"/>
          <p:cNvSpPr txBox="1"/>
          <p:nvPr/>
        </p:nvSpPr>
        <p:spPr>
          <a:xfrm>
            <a:off x="5198165" y="5723879"/>
            <a:ext cx="5853455" cy="461665"/>
          </a:xfrm>
          <a:prstGeom prst="rect">
            <a:avLst/>
          </a:prstGeom>
          <a:noFill/>
        </p:spPr>
        <p:txBody>
          <a:bodyPr wrap="square">
            <a:spAutoFit/>
          </a:bodyPr>
          <a:lstStyle/>
          <a:p>
            <a:pPr marL="0" marR="0" algn="ctr">
              <a:spcBef>
                <a:spcPts val="0"/>
              </a:spcBef>
              <a:spcAft>
                <a:spcPts val="0"/>
              </a:spcAft>
            </a:pPr>
            <a:r>
              <a:rPr lang="en-US" sz="2400" dirty="0">
                <a:latin typeface="Inter Semi Bold" panose="020B0702030000000004" pitchFamily="34" charset="0"/>
                <a:ea typeface="Inter Semi Bold" panose="020B0702030000000004" pitchFamily="34" charset="0"/>
                <a:cs typeface="Times New Roman" panose="02020603050405020304" pitchFamily="18" charset="0"/>
              </a:rPr>
              <a:t>Test / A</a:t>
            </a:r>
            <a:r>
              <a:rPr lang="en-US" sz="2400" dirty="0">
                <a:effectLst/>
                <a:latin typeface="Inter Semi Bold" panose="020B0702030000000004" pitchFamily="34" charset="0"/>
                <a:ea typeface="Inter Semi Bold" panose="020B0702030000000004" pitchFamily="34" charset="0"/>
                <a:cs typeface="Times New Roman" panose="02020603050405020304" pitchFamily="18" charset="0"/>
              </a:rPr>
              <a:t>ssessment </a:t>
            </a:r>
            <a:endParaRPr lang="en-US" sz="2400" dirty="0">
              <a:effectLst/>
              <a:latin typeface="Inter Semi Bold" panose="020B0702030000000004" pitchFamily="34" charset="0"/>
              <a:ea typeface="Inter Semi Bold" panose="020B0702030000000004" pitchFamily="34" charset="0"/>
              <a:cs typeface="Times New Roman" panose="02020603050405020304" pitchFamily="18" charset="0"/>
            </a:endParaRPr>
          </a:p>
        </p:txBody>
      </p:sp>
      <p:sp>
        <p:nvSpPr>
          <p:cNvPr id="31" name="TextBox 30"/>
          <p:cNvSpPr txBox="1"/>
          <p:nvPr/>
        </p:nvSpPr>
        <p:spPr>
          <a:xfrm>
            <a:off x="5198166" y="4172649"/>
            <a:ext cx="6098344" cy="1200329"/>
          </a:xfrm>
          <a:prstGeom prst="rect">
            <a:avLst/>
          </a:prstGeom>
          <a:noFill/>
        </p:spPr>
        <p:txBody>
          <a:bodyPr wrap="square">
            <a:spAutoFit/>
          </a:bodyPr>
          <a:lstStyle/>
          <a:p>
            <a:pPr algn="ctr"/>
            <a:r>
              <a:rPr lang="en-US" sz="2400" dirty="0">
                <a:effectLst/>
                <a:latin typeface="Inter Semi Bold" panose="020B0702030000000004" pitchFamily="34" charset="0"/>
                <a:ea typeface="Inter Semi Bold" panose="020B0702030000000004" pitchFamily="34" charset="0"/>
                <a:cs typeface="Times New Roman" panose="02020603050405020304" pitchFamily="18" charset="0"/>
              </a:rPr>
              <a:t>Day 17 - 24</a:t>
            </a:r>
            <a:endParaRPr lang="en-US" sz="2400" dirty="0">
              <a:latin typeface="Inter Semi Bold" panose="020B0702030000000004" pitchFamily="34" charset="0"/>
              <a:ea typeface="Inter Semi Bold" panose="020B0702030000000004" pitchFamily="34" charset="0"/>
            </a:endParaRPr>
          </a:p>
          <a:p>
            <a:pPr algn="ctr"/>
            <a:r>
              <a:rPr lang="en-US" sz="2400" dirty="0">
                <a:latin typeface="Inter Semi Bold" panose="020B0702030000000004" pitchFamily="34" charset="0"/>
                <a:ea typeface="Inter Semi Bold" panose="020B0702030000000004" pitchFamily="34" charset="0"/>
              </a:rPr>
              <a:t>PowerPoint Masterclass - Presentation Design &amp; Animation</a:t>
            </a:r>
            <a:endParaRPr lang="en-US" sz="2400" dirty="0">
              <a:latin typeface="Inter Semi Bold" panose="020B0702030000000004" pitchFamily="34" charset="0"/>
              <a:ea typeface="Inter Semi Bold" panose="020B07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1+#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1+#ppt_w/2"/>
                                          </p:val>
                                        </p:tav>
                                        <p:tav tm="100000">
                                          <p:val>
                                            <p:strVal val="#ppt_x"/>
                                          </p:val>
                                        </p:tav>
                                      </p:tavLst>
                                    </p:anim>
                                    <p:anim calcmode="lin" valueType="num">
                                      <p:cBhvr additive="base">
                                        <p:cTn id="4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1+#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27" grpId="0"/>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379" y="585852"/>
            <a:ext cx="7604030" cy="961895"/>
          </a:xfrm>
        </p:spPr>
        <p:txBody>
          <a:bodyPr>
            <a:normAutofit/>
          </a:bodyPr>
          <a:lstStyle/>
          <a:p>
            <a:r>
              <a:rPr lang="en-US" dirty="0"/>
              <a:t>introduction To Microsoft Word</a:t>
            </a:r>
            <a:endParaRPr lang="en-US" dirty="0"/>
          </a:p>
        </p:txBody>
      </p:sp>
      <p:sp>
        <p:nvSpPr>
          <p:cNvPr id="3" name="Content Placeholder 2"/>
          <p:cNvSpPr>
            <a:spLocks noGrp="1"/>
          </p:cNvSpPr>
          <p:nvPr>
            <p:ph idx="1"/>
          </p:nvPr>
        </p:nvSpPr>
        <p:spPr>
          <a:xfrm>
            <a:off x="1455562" y="1871002"/>
            <a:ext cx="9361663" cy="2489983"/>
          </a:xfrm>
        </p:spPr>
        <p:txBody>
          <a:bodyPr>
            <a:noAutofit/>
          </a:bodyPr>
          <a:lstStyle/>
          <a:p>
            <a:pPr marL="0" indent="0">
              <a:buNone/>
            </a:pPr>
            <a:r>
              <a:rPr lang="en-US" sz="2400" dirty="0">
                <a:solidFill>
                  <a:schemeClr val="accent1">
                    <a:lumMod val="20000"/>
                    <a:lumOff val="80000"/>
                  </a:schemeClr>
                </a:solidFill>
                <a:latin typeface="Inter Light BETA" panose="020B0402030000000004" pitchFamily="34" charset="0"/>
                <a:ea typeface="Inter Light BETA" panose="020B0402030000000004" pitchFamily="34" charset="0"/>
              </a:rPr>
              <a:t>Microsoft word is a word processing Application software developed by Microsoft in 1983. It is the most commonly used word processor software. It is used to create professional quality documents, letters, reports, resumes, etc. and also allows you to edit or modify your new or existing document. </a:t>
            </a:r>
            <a:endParaRPr lang="en-US" sz="2400" dirty="0">
              <a:solidFill>
                <a:schemeClr val="accent1">
                  <a:lumMod val="20000"/>
                  <a:lumOff val="80000"/>
                </a:schemeClr>
              </a:solidFill>
              <a:latin typeface="Inter Light BETA" panose="020B0402030000000004" pitchFamily="34" charset="0"/>
              <a:ea typeface="Inter Light BETA" panose="020B0402030000000004" pitchFamily="34" charset="0"/>
            </a:endParaRPr>
          </a:p>
          <a:p>
            <a:pPr marL="0" indent="0">
              <a:buNone/>
            </a:pPr>
            <a:r>
              <a:rPr lang="en-US" sz="2400" dirty="0">
                <a:solidFill>
                  <a:schemeClr val="accent1">
                    <a:lumMod val="20000"/>
                    <a:lumOff val="80000"/>
                  </a:schemeClr>
                </a:solidFill>
                <a:latin typeface="Inter Light BETA" panose="020B0402030000000004" pitchFamily="34" charset="0"/>
                <a:ea typeface="Inter Light BETA" panose="020B0402030000000004" pitchFamily="34" charset="0"/>
              </a:rPr>
              <a:t>The file saved in MS Word has .docx extension.</a:t>
            </a:r>
            <a:endParaRPr lang="en-US" sz="2400" dirty="0">
              <a:solidFill>
                <a:schemeClr val="accent1">
                  <a:lumMod val="20000"/>
                  <a:lumOff val="80000"/>
                </a:schemeClr>
              </a:solidFill>
              <a:latin typeface="Inter Light BETA" panose="020B0402030000000004" pitchFamily="34" charset="0"/>
              <a:ea typeface="Inter Light BETA" panose="020B0402030000000004" pitchFamily="34" charset="0"/>
            </a:endParaRPr>
          </a:p>
          <a:p>
            <a:pPr marL="0" indent="0">
              <a:buNone/>
            </a:pPr>
            <a:endParaRPr lang="en-US" sz="2400" dirty="0">
              <a:solidFill>
                <a:schemeClr val="accent1">
                  <a:lumMod val="20000"/>
                  <a:lumOff val="80000"/>
                </a:schemeClr>
              </a:solidFill>
              <a:latin typeface="Inter Light BETA" panose="020B0402030000000004" pitchFamily="34" charset="0"/>
              <a:ea typeface="Inter Light BETA" panose="020B0402030000000004" pitchFamily="34" charset="0"/>
            </a:endParaRPr>
          </a:p>
        </p:txBody>
      </p:sp>
      <p:sp>
        <p:nvSpPr>
          <p:cNvPr id="4" name="Star: 5 Points 3"/>
          <p:cNvSpPr/>
          <p:nvPr/>
        </p:nvSpPr>
        <p:spPr>
          <a:xfrm>
            <a:off x="1455562" y="4586069"/>
            <a:ext cx="450166" cy="450166"/>
          </a:xfrm>
          <a:prstGeom prst="star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91043" y="4487986"/>
            <a:ext cx="8626182" cy="830997"/>
          </a:xfrm>
          <a:prstGeom prst="rect">
            <a:avLst/>
          </a:prstGeom>
          <a:noFill/>
        </p:spPr>
        <p:txBody>
          <a:bodyPr wrap="square">
            <a:spAutoFit/>
          </a:bodyPr>
          <a:lstStyle/>
          <a:p>
            <a:r>
              <a:rPr lang="en-US" sz="2400" dirty="0">
                <a:solidFill>
                  <a:srgbClr val="FFFF00"/>
                </a:solidFill>
                <a:latin typeface="Josefin Sans" pitchFamily="2" charset="0"/>
              </a:rPr>
              <a:t>In this lesson we will learn the features of MS Word, but first we learn how to open MS Word?</a:t>
            </a:r>
            <a:endParaRPr lang="en-US" sz="2400" dirty="0">
              <a:solidFill>
                <a:srgbClr val="FFFF00"/>
              </a:solidFill>
              <a:latin typeface="Josefin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609600"/>
            <a:ext cx="8278904" cy="932329"/>
          </a:xfrm>
        </p:spPr>
        <p:txBody>
          <a:bodyPr>
            <a:normAutofit/>
          </a:bodyPr>
          <a:lstStyle/>
          <a:p>
            <a:r>
              <a:rPr lang="en-US" sz="2400" b="1" kern="100" dirty="0">
                <a:solidFill>
                  <a:srgbClr val="FFFF00"/>
                </a:solidFill>
                <a:effectLst/>
                <a:latin typeface="Origin Tech Demo" pitchFamily="2" charset="0"/>
                <a:ea typeface="Inter Semi Bold" panose="020B0702030000000004" pitchFamily="34" charset="0"/>
              </a:rPr>
              <a:t>0 1 </a:t>
            </a:r>
            <a:r>
              <a:rPr lang="en-US" sz="2800" b="1" kern="100" dirty="0">
                <a:solidFill>
                  <a:srgbClr val="FFFF00"/>
                </a:solidFill>
                <a:effectLst/>
                <a:latin typeface="Origin Tech Demo" pitchFamily="2" charset="0"/>
                <a:ea typeface="Inter Semi Bold" panose="020B0702030000000004" pitchFamily="34" charset="0"/>
              </a:rPr>
              <a:t>)</a:t>
            </a:r>
            <a:r>
              <a:rPr lang="en-US" sz="2400" b="1" kern="100" dirty="0">
                <a:effectLst/>
                <a:latin typeface="Inter Semi Bold" panose="020B0702030000000004" pitchFamily="34" charset="0"/>
                <a:ea typeface="Inter Semi Bold" panose="020B0702030000000004" pitchFamily="34" charset="0"/>
              </a:rPr>
              <a:t>	Word 2019 ─ let’s Explore the  Window</a:t>
            </a:r>
            <a:endParaRPr lang="en-US" sz="2400" dirty="0">
              <a:latin typeface="Inter Semi Bold" panose="020B0702030000000004" pitchFamily="34" charset="0"/>
              <a:ea typeface="Inter Semi Bold" panose="020B0702030000000004" pitchFamily="34" charset="0"/>
            </a:endParaRPr>
          </a:p>
        </p:txBody>
      </p:sp>
      <p:pic>
        <p:nvPicPr>
          <p:cNvPr id="12" name="Picture 11"/>
          <p:cNvPicPr>
            <a:picLocks noChangeAspect="1"/>
          </p:cNvPicPr>
          <p:nvPr/>
        </p:nvPicPr>
        <p:blipFill>
          <a:blip r:embed="rId1"/>
          <a:stretch>
            <a:fillRect/>
          </a:stretch>
        </p:blipFill>
        <p:spPr>
          <a:xfrm>
            <a:off x="2119994" y="1815090"/>
            <a:ext cx="7952012" cy="4433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31576" y="771447"/>
            <a:ext cx="3334871" cy="526811"/>
          </a:xfrm>
          <a:prstGeom prst="rect">
            <a:avLst/>
          </a:prstGeom>
          <a:noFill/>
        </p:spPr>
        <p:txBody>
          <a:bodyPr wrap="square">
            <a:spAutoFit/>
          </a:bodyPr>
          <a:lstStyle/>
          <a:p>
            <a:pPr>
              <a:lnSpc>
                <a:spcPct val="107000"/>
              </a:lnSpc>
              <a:spcAft>
                <a:spcPts val="800"/>
              </a:spcAft>
            </a:pPr>
            <a:r>
              <a:rPr lang="en-US" sz="2400" b="1" dirty="0">
                <a:solidFill>
                  <a:srgbClr val="FFFF00"/>
                </a:solidFill>
                <a:effectLst/>
                <a:latin typeface="Bauhaus 93" panose="04030905020B02020C02" pitchFamily="82" charset="0"/>
                <a:cs typeface="Times New Roman" panose="02020603050405020304" pitchFamily="18" charset="0"/>
              </a:rPr>
              <a:t>0 2 </a:t>
            </a:r>
            <a:r>
              <a:rPr lang="en-US" sz="2800" b="1" dirty="0">
                <a:solidFill>
                  <a:srgbClr val="FFFF00"/>
                </a:solidFill>
                <a:effectLst/>
                <a:latin typeface="Bauhaus 93" panose="04030905020B02020C02" pitchFamily="82" charset="0"/>
                <a:cs typeface="Times New Roman" panose="02020603050405020304" pitchFamily="18" charset="0"/>
              </a:rPr>
              <a:t>)	</a:t>
            </a:r>
            <a:r>
              <a:rPr lang="en-US" sz="2400" b="1" dirty="0">
                <a:solidFill>
                  <a:srgbClr val="FFFF00"/>
                </a:solidFill>
                <a:effectLst/>
                <a:latin typeface="Bauhaus 93" panose="04030905020B02020C02" pitchFamily="82" charset="0"/>
                <a:cs typeface="Times New Roman" panose="02020603050405020304" pitchFamily="18" charset="0"/>
              </a:rPr>
              <a:t> </a:t>
            </a:r>
            <a:r>
              <a:rPr lang="en-US" sz="2400" b="1" dirty="0">
                <a:effectLst/>
                <a:latin typeface="Inter Semi Bold" panose="020B0702030000000004" pitchFamily="34" charset="0"/>
                <a:ea typeface="Inter Semi Bold" panose="020B0702030000000004" pitchFamily="34" charset="0"/>
                <a:cs typeface="Times New Roman" panose="02020603050405020304" pitchFamily="18" charset="0"/>
              </a:rPr>
              <a:t>File Menu</a:t>
            </a:r>
            <a:endParaRPr lang="en-US" sz="2400" dirty="0">
              <a:effectLst/>
              <a:latin typeface="Inter Semi Bold" panose="020B0702030000000004" pitchFamily="34" charset="0"/>
              <a:ea typeface="Inter Semi Bold" panose="020B0702030000000004" pitchFamily="34" charset="0"/>
              <a:cs typeface="Times New Roman" panose="02020603050405020304"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1576" y="1622892"/>
            <a:ext cx="8059776" cy="44636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87" y="744073"/>
            <a:ext cx="10131425" cy="1801904"/>
          </a:xfrm>
        </p:spPr>
        <p:txBody>
          <a:bodyPr>
            <a:normAutofit fontScale="90000"/>
          </a:bodyPr>
          <a:lstStyle/>
          <a:p>
            <a:r>
              <a:rPr lang="en-US" dirty="0">
                <a:solidFill>
                  <a:srgbClr val="FFFF00"/>
                </a:solidFill>
                <a:latin typeface="Bauhaus 93" panose="04030905020B02020C02" pitchFamily="82" charset="0"/>
              </a:rPr>
              <a:t>0 3 )</a:t>
            </a:r>
            <a:r>
              <a:rPr lang="en-US" dirty="0">
                <a:solidFill>
                  <a:srgbClr val="FFFF00"/>
                </a:solidFill>
              </a:rPr>
              <a:t>		</a:t>
            </a:r>
            <a:r>
              <a:rPr lang="en-US" sz="2900" dirty="0">
                <a:latin typeface="Josefin Sans" pitchFamily="2" charset="0"/>
              </a:rPr>
              <a:t>Create, Save, Formatting text </a:t>
            </a:r>
            <a:br>
              <a:rPr lang="en-US" sz="2900" dirty="0">
                <a:latin typeface="Josefin Sans" pitchFamily="2" charset="0"/>
              </a:rPr>
            </a:br>
            <a:br>
              <a:rPr lang="en-US" dirty="0"/>
            </a:br>
            <a:r>
              <a:rPr lang="en-US" dirty="0">
                <a:solidFill>
                  <a:srgbClr val="FFFF00"/>
                </a:solidFill>
                <a:latin typeface="Bauhaus 93" panose="04030905020B02020C02" pitchFamily="82" charset="0"/>
              </a:rPr>
              <a:t>0 4 ) 	</a:t>
            </a:r>
            <a:r>
              <a:rPr lang="en-US" sz="2900" dirty="0">
                <a:latin typeface="Josefin Sans" pitchFamily="2" charset="0"/>
              </a:rPr>
              <a:t>Quick Access Toolbar, Navigating the Page</a:t>
            </a:r>
            <a:br>
              <a:rPr lang="en-US" dirty="0"/>
            </a:b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b="14047"/>
          <a:stretch>
            <a:fillRect/>
          </a:stretch>
        </p:blipFill>
        <p:spPr>
          <a:xfrm>
            <a:off x="1030286" y="2524101"/>
            <a:ext cx="4456113" cy="3589827"/>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{FF5B9A64-96BB-42ED-8E12-4D8857E355CF}tf03457452</Template>
  <TotalTime>0</TotalTime>
  <Words>824</Words>
  <Application>WPS Presentation</Application>
  <PresentationFormat>Widescreen</PresentationFormat>
  <Paragraphs>37</Paragraphs>
  <Slides>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vt:i4>
      </vt:variant>
    </vt:vector>
  </HeadingPairs>
  <TitlesOfParts>
    <vt:vector size="23" baseType="lpstr">
      <vt:lpstr>Arial</vt:lpstr>
      <vt:lpstr>SimSun</vt:lpstr>
      <vt:lpstr>Wingdings</vt:lpstr>
      <vt:lpstr>Arial</vt:lpstr>
      <vt:lpstr>Origin Tech Demo</vt:lpstr>
      <vt:lpstr>OpenSans</vt:lpstr>
      <vt:lpstr>Madeleina Sans</vt:lpstr>
      <vt:lpstr>Times New Roman</vt:lpstr>
      <vt:lpstr>Inter Semi Bold</vt:lpstr>
      <vt:lpstr>Inter Light BETA</vt:lpstr>
      <vt:lpstr>Josefin Sans</vt:lpstr>
      <vt:lpstr>Bauhaus 93</vt:lpstr>
      <vt:lpstr>Microsoft YaHei</vt:lpstr>
      <vt:lpstr>Arial Unicode MS</vt:lpstr>
      <vt:lpstr>Calibri Light</vt:lpstr>
      <vt:lpstr>Calibri</vt:lpstr>
      <vt:lpstr>Celestial</vt:lpstr>
      <vt:lpstr>PowerPoint 演示文稿</vt:lpstr>
      <vt:lpstr>PowerPoint 演示文稿</vt:lpstr>
      <vt:lpstr>introduction To Microsoft Word</vt:lpstr>
      <vt:lpstr>0 1 )	Word 2019 ─ let’s Explore the  Window</vt:lpstr>
      <vt:lpstr>PowerPoint 演示文稿</vt:lpstr>
      <vt:lpstr>0 3 )		Create, Save, Formatting text   0 4 ) 	Quick Access Toolbar, Navigating the Page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SLS Foundation</dc:creator>
  <cp:lastModifiedBy>SLS Foundation</cp:lastModifiedBy>
  <cp:revision>3</cp:revision>
  <dcterms:created xsi:type="dcterms:W3CDTF">2022-06-14T03:25:00Z</dcterms:created>
  <dcterms:modified xsi:type="dcterms:W3CDTF">2022-06-16T07:21:17Z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EAAEEB512FEC4A53B7D6A1BE8BABED39</vt:lpwstr>
  </property>
  <property fmtid="{D5CDD505-2E9C-101B-9397-08002B2CF9AE}" pid="3" name="KSOProductBuildVer">
    <vt:lpwstr>1033-11.2.0.11156</vt:lpwstr>
  </property>
</Properties>
</file>