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07f46deb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07f46de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07f46de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07f46de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07f46deba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07f46deb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07f46deb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07f46de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6E6"/>
        </a:solidFill>
      </p:bgPr>
    </p:bg>
    <p:spTree>
      <p:nvGrpSpPr>
        <p:cNvPr id="83" name="Shape 83"/>
        <p:cNvGrpSpPr/>
        <p:nvPr/>
      </p:nvGrpSpPr>
      <p:grpSpPr>
        <a:xfrm>
          <a:off x="0" y="0"/>
          <a:ext cx="0" cy="0"/>
          <a:chOff x="0" y="0"/>
          <a:chExt cx="0" cy="0"/>
        </a:xfrm>
      </p:grpSpPr>
      <p:sp>
        <p:nvSpPr>
          <p:cNvPr id="84" name="Google Shape;84;p13"/>
          <p:cNvSpPr txBox="1"/>
          <p:nvPr/>
        </p:nvSpPr>
        <p:spPr>
          <a:xfrm>
            <a:off x="3190100" y="292975"/>
            <a:ext cx="6151500" cy="554100"/>
          </a:xfrm>
          <a:prstGeom prst="rect">
            <a:avLst/>
          </a:prstGeom>
          <a:solidFill>
            <a:srgbClr val="E6E6E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chemeClr val="dk1"/>
                </a:solidFill>
                <a:latin typeface="Calibri"/>
                <a:ea typeface="Calibri"/>
                <a:cs typeface="Calibri"/>
                <a:sym typeface="Calibri"/>
              </a:rPr>
              <a:t>Online Retail Store</a:t>
            </a:r>
            <a:endParaRPr b="1" i="0" sz="3000" u="none" cap="none" strike="noStrike">
              <a:solidFill>
                <a:schemeClr val="dk1"/>
              </a:solidFill>
              <a:latin typeface="Calibri"/>
              <a:ea typeface="Calibri"/>
              <a:cs typeface="Calibri"/>
              <a:sym typeface="Calibri"/>
            </a:endParaRPr>
          </a:p>
        </p:txBody>
      </p:sp>
      <p:sp>
        <p:nvSpPr>
          <p:cNvPr id="85" name="Google Shape;85;p13"/>
          <p:cNvSpPr txBox="1"/>
          <p:nvPr/>
        </p:nvSpPr>
        <p:spPr>
          <a:xfrm>
            <a:off x="3033900" y="1333825"/>
            <a:ext cx="5808900" cy="3601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Char char="•"/>
            </a:pPr>
            <a:r>
              <a:rPr b="1" i="0" lang="en-US" sz="2400" u="none" cap="none" strike="noStrike">
                <a:solidFill>
                  <a:schemeClr val="dk1"/>
                </a:solidFill>
                <a:latin typeface="Calibri"/>
                <a:ea typeface="Calibri"/>
                <a:cs typeface="Calibri"/>
                <a:sym typeface="Calibri"/>
              </a:rPr>
              <a:t>Cleaning the dataset</a:t>
            </a:r>
            <a:endParaRPr b="1">
              <a:solidFill>
                <a:schemeClr val="dk1"/>
              </a:solidFill>
            </a:endParaRPr>
          </a:p>
          <a:p>
            <a:pPr indent="-342900" lvl="0" marL="342900" marR="0" rtl="0" algn="l">
              <a:spcBef>
                <a:spcPts val="0"/>
              </a:spcBef>
              <a:spcAft>
                <a:spcPts val="0"/>
              </a:spcAft>
              <a:buClr>
                <a:schemeClr val="dk1"/>
              </a:buClr>
              <a:buSzPts val="1800"/>
              <a:buFont typeface="Calibri"/>
              <a:buAutoNum type="arabicPeriod"/>
            </a:pPr>
            <a:r>
              <a:rPr i="0" lang="en-US" sz="1800" u="none" cap="none" strike="noStrike">
                <a:solidFill>
                  <a:schemeClr val="dk1"/>
                </a:solidFill>
                <a:latin typeface="Calibri"/>
                <a:ea typeface="Calibri"/>
                <a:cs typeface="Calibri"/>
                <a:sym typeface="Calibri"/>
              </a:rPr>
              <a:t>Removing the duplicate values.</a:t>
            </a:r>
            <a:endParaRPr>
              <a:solidFill>
                <a:schemeClr val="dk1"/>
              </a:solidFill>
            </a:endParaRPr>
          </a:p>
          <a:p>
            <a:pPr indent="-342900" lvl="0" marL="342900" marR="0" rtl="0" algn="l">
              <a:spcBef>
                <a:spcPts val="0"/>
              </a:spcBef>
              <a:spcAft>
                <a:spcPts val="0"/>
              </a:spcAft>
              <a:buClr>
                <a:schemeClr val="dk1"/>
              </a:buClr>
              <a:buSzPts val="1800"/>
              <a:buFont typeface="Calibri"/>
              <a:buAutoNum type="arabicPeriod"/>
            </a:pPr>
            <a:r>
              <a:rPr i="0" lang="en-US" sz="1800" u="none" cap="none" strike="noStrike">
                <a:solidFill>
                  <a:schemeClr val="dk1"/>
                </a:solidFill>
                <a:latin typeface="Calibri"/>
                <a:ea typeface="Calibri"/>
                <a:cs typeface="Calibri"/>
                <a:sym typeface="Calibri"/>
              </a:rPr>
              <a:t>Removing rows where the quantity was less than 1 cause we needed only those transactions where the customer brought the item from the Online Retail Shop.</a:t>
            </a:r>
            <a:endParaRPr>
              <a:solidFill>
                <a:schemeClr val="dk1"/>
              </a:solidFill>
            </a:endParaRPr>
          </a:p>
          <a:p>
            <a:pPr indent="-342900" lvl="0" marL="342900" marR="0" rtl="0" algn="l">
              <a:spcBef>
                <a:spcPts val="0"/>
              </a:spcBef>
              <a:spcAft>
                <a:spcPts val="0"/>
              </a:spcAft>
              <a:buClr>
                <a:schemeClr val="dk1"/>
              </a:buClr>
              <a:buSzPts val="1800"/>
              <a:buFont typeface="Calibri"/>
              <a:buAutoNum type="arabicPeriod"/>
            </a:pPr>
            <a:r>
              <a:rPr i="0" lang="en-US" sz="1800" u="none" cap="none" strike="noStrike">
                <a:solidFill>
                  <a:schemeClr val="dk1"/>
                </a:solidFill>
                <a:latin typeface="Calibri"/>
                <a:ea typeface="Calibri"/>
                <a:cs typeface="Calibri"/>
                <a:sym typeface="Calibri"/>
              </a:rPr>
              <a:t>Removing the rows where the value of unit_price was less than or equal to $0.</a:t>
            </a:r>
            <a:endParaRPr>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Char char="•"/>
            </a:pPr>
            <a:r>
              <a:rPr b="1" lang="en-US" sz="2400">
                <a:solidFill>
                  <a:schemeClr val="dk1"/>
                </a:solidFill>
                <a:latin typeface="Calibri"/>
                <a:ea typeface="Calibri"/>
                <a:cs typeface="Calibri"/>
                <a:sym typeface="Calibri"/>
              </a:rPr>
              <a:t>Data Imputation </a:t>
            </a:r>
            <a:endParaRPr b="1">
              <a:solidFill>
                <a:schemeClr val="dk1"/>
              </a:solidFill>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Creating a new column named ‘Revenue’ using the formula = unit_price * quantity</a:t>
            </a:r>
            <a:endParaRPr>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onvenience Store" id="86" name="Google Shape;86;p13"/>
          <p:cNvPicPr preferRelativeResize="0"/>
          <p:nvPr/>
        </p:nvPicPr>
        <p:blipFill rotWithShape="1">
          <a:blip r:embed="rId3">
            <a:alphaModFix/>
          </a:blip>
          <a:srcRect b="0" l="0" r="0" t="0"/>
          <a:stretch/>
        </p:blipFill>
        <p:spPr>
          <a:xfrm>
            <a:off x="0" y="0"/>
            <a:ext cx="3190089" cy="2456763"/>
          </a:xfrm>
          <a:prstGeom prst="rect">
            <a:avLst/>
          </a:prstGeom>
          <a:noFill/>
          <a:ln>
            <a:noFill/>
          </a:ln>
        </p:spPr>
      </p:pic>
      <p:pic>
        <p:nvPicPr>
          <p:cNvPr descr="Convenience Store" id="87" name="Google Shape;87;p13"/>
          <p:cNvPicPr preferRelativeResize="0"/>
          <p:nvPr/>
        </p:nvPicPr>
        <p:blipFill rotWithShape="1">
          <a:blip r:embed="rId4">
            <a:alphaModFix/>
          </a:blip>
          <a:srcRect b="0" l="0" r="0" t="0"/>
          <a:stretch/>
        </p:blipFill>
        <p:spPr>
          <a:xfrm>
            <a:off x="8934443" y="3799074"/>
            <a:ext cx="3132951" cy="26500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6E6"/>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0" y="85525"/>
            <a:ext cx="12192000" cy="846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1550" u="sng">
                <a:latin typeface="Roboto"/>
                <a:ea typeface="Roboto"/>
                <a:cs typeface="Roboto"/>
                <a:sym typeface="Roboto"/>
              </a:rPr>
              <a:t>Question 1</a:t>
            </a:r>
            <a:endParaRPr b="1" sz="1550" u="sng">
              <a:latin typeface="Roboto"/>
              <a:ea typeface="Roboto"/>
              <a:cs typeface="Roboto"/>
              <a:sym typeface="Roboto"/>
            </a:endParaRPr>
          </a:p>
          <a:p>
            <a:pPr indent="0" lvl="0" marL="0" rtl="0" algn="l">
              <a:spcBef>
                <a:spcPts val="0"/>
              </a:spcBef>
              <a:spcAft>
                <a:spcPts val="0"/>
              </a:spcAft>
              <a:buClr>
                <a:schemeClr val="dk1"/>
              </a:buClr>
              <a:buSzPct val="78571"/>
              <a:buFont typeface="Arial"/>
              <a:buNone/>
            </a:pPr>
            <a:r>
              <a:t/>
            </a:r>
            <a:endParaRPr b="1" sz="1400" u="sng">
              <a:latin typeface="Roboto"/>
              <a:ea typeface="Roboto"/>
              <a:cs typeface="Roboto"/>
              <a:sym typeface="Roboto"/>
            </a:endParaRPr>
          </a:p>
          <a:p>
            <a:pPr indent="0" lvl="0" marL="0" rtl="0" algn="l">
              <a:spcBef>
                <a:spcPts val="0"/>
              </a:spcBef>
              <a:spcAft>
                <a:spcPts val="0"/>
              </a:spcAft>
              <a:buNone/>
            </a:pPr>
            <a:r>
              <a:rPr lang="en-US" sz="1400">
                <a:latin typeface="Roboto"/>
                <a:ea typeface="Roboto"/>
                <a:cs typeface="Roboto"/>
                <a:sym typeface="Roboto"/>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sz="1400"/>
          </a:p>
        </p:txBody>
      </p:sp>
      <p:pic>
        <p:nvPicPr>
          <p:cNvPr id="93" name="Google Shape;93;p14" title="1.jpg"/>
          <p:cNvPicPr preferRelativeResize="0"/>
          <p:nvPr/>
        </p:nvPicPr>
        <p:blipFill>
          <a:blip r:embed="rId3">
            <a:alphaModFix/>
          </a:blip>
          <a:stretch>
            <a:fillRect/>
          </a:stretch>
        </p:blipFill>
        <p:spPr>
          <a:xfrm>
            <a:off x="111225" y="1018000"/>
            <a:ext cx="11969549" cy="568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6E6"/>
        </a:solid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0" y="85525"/>
            <a:ext cx="12192000" cy="846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1350" u="sng">
                <a:latin typeface="Roboto"/>
                <a:ea typeface="Roboto"/>
                <a:cs typeface="Roboto"/>
                <a:sym typeface="Roboto"/>
              </a:rPr>
              <a:t>Question 2</a:t>
            </a:r>
            <a:endParaRPr b="1" sz="1350" u="sng">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350" u="sng">
              <a:latin typeface="Roboto"/>
              <a:ea typeface="Roboto"/>
              <a:cs typeface="Roboto"/>
              <a:sym typeface="Roboto"/>
            </a:endParaRPr>
          </a:p>
          <a:p>
            <a:pPr indent="0" lvl="0" marL="0" rtl="0" algn="l">
              <a:spcBef>
                <a:spcPts val="0"/>
              </a:spcBef>
              <a:spcAft>
                <a:spcPts val="0"/>
              </a:spcAft>
              <a:buNone/>
            </a:pPr>
            <a:r>
              <a:rPr lang="en-US" sz="1250">
                <a:latin typeface="Roboto"/>
                <a:ea typeface="Roboto"/>
                <a:cs typeface="Roboto"/>
                <a:sym typeface="Roboto"/>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sz="1250" u="sng">
              <a:latin typeface="Roboto"/>
              <a:ea typeface="Roboto"/>
              <a:cs typeface="Roboto"/>
              <a:sym typeface="Roboto"/>
            </a:endParaRPr>
          </a:p>
        </p:txBody>
      </p:sp>
      <p:pic>
        <p:nvPicPr>
          <p:cNvPr id="99" name="Google Shape;99;p15"/>
          <p:cNvPicPr preferRelativeResize="0"/>
          <p:nvPr/>
        </p:nvPicPr>
        <p:blipFill rotWithShape="1">
          <a:blip r:embed="rId3">
            <a:alphaModFix/>
          </a:blip>
          <a:srcRect b="0" l="0" r="0" t="0"/>
          <a:stretch/>
        </p:blipFill>
        <p:spPr>
          <a:xfrm>
            <a:off x="152400" y="1084700"/>
            <a:ext cx="11869774" cy="5620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6E6"/>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0" y="85525"/>
            <a:ext cx="12192000" cy="846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1500" u="sng">
                <a:latin typeface="Roboto"/>
                <a:ea typeface="Roboto"/>
                <a:cs typeface="Roboto"/>
                <a:sym typeface="Roboto"/>
              </a:rPr>
              <a:t>Question 3</a:t>
            </a:r>
            <a:endParaRPr b="1" sz="1500" u="sng">
              <a:latin typeface="Roboto"/>
              <a:ea typeface="Roboto"/>
              <a:cs typeface="Roboto"/>
              <a:sym typeface="Roboto"/>
            </a:endParaRPr>
          </a:p>
          <a:p>
            <a:pPr indent="0" lvl="0" marL="0" rtl="0" algn="l">
              <a:spcBef>
                <a:spcPts val="0"/>
              </a:spcBef>
              <a:spcAft>
                <a:spcPts val="0"/>
              </a:spcAft>
              <a:buNone/>
            </a:pPr>
            <a:r>
              <a:t/>
            </a:r>
            <a:endParaRPr b="1" sz="1350" u="sng">
              <a:latin typeface="Roboto"/>
              <a:ea typeface="Roboto"/>
              <a:cs typeface="Roboto"/>
              <a:sym typeface="Roboto"/>
            </a:endParaRPr>
          </a:p>
          <a:p>
            <a:pPr indent="0" lvl="0" marL="0" rtl="0" algn="l">
              <a:spcBef>
                <a:spcPts val="0"/>
              </a:spcBef>
              <a:spcAft>
                <a:spcPts val="0"/>
              </a:spcAft>
              <a:buNone/>
            </a:pPr>
            <a:r>
              <a:rPr lang="en-US" sz="1350">
                <a:latin typeface="Roboto"/>
                <a:ea typeface="Roboto"/>
                <a:cs typeface="Roboto"/>
                <a:sym typeface="Roboto"/>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b="1" sz="1350" u="sng">
              <a:latin typeface="Roboto"/>
              <a:ea typeface="Roboto"/>
              <a:cs typeface="Roboto"/>
              <a:sym typeface="Roboto"/>
            </a:endParaRPr>
          </a:p>
        </p:txBody>
      </p:sp>
      <p:pic>
        <p:nvPicPr>
          <p:cNvPr id="105" name="Google Shape;105;p16"/>
          <p:cNvPicPr preferRelativeResize="0"/>
          <p:nvPr/>
        </p:nvPicPr>
        <p:blipFill>
          <a:blip r:embed="rId3">
            <a:alphaModFix/>
          </a:blip>
          <a:stretch>
            <a:fillRect/>
          </a:stretch>
        </p:blipFill>
        <p:spPr>
          <a:xfrm>
            <a:off x="152400" y="1084825"/>
            <a:ext cx="11898301" cy="5620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6E6"/>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0" y="85525"/>
            <a:ext cx="12192000" cy="1032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1500" u="sng">
                <a:latin typeface="Roboto"/>
                <a:ea typeface="Roboto"/>
                <a:cs typeface="Roboto"/>
                <a:sym typeface="Roboto"/>
              </a:rPr>
              <a:t>Question 4</a:t>
            </a:r>
            <a:endParaRPr b="1" sz="1500" u="sng">
              <a:latin typeface="Roboto"/>
              <a:ea typeface="Roboto"/>
              <a:cs typeface="Roboto"/>
              <a:sym typeface="Roboto"/>
            </a:endParaRPr>
          </a:p>
          <a:p>
            <a:pPr indent="0" lvl="0" marL="0" rtl="0" algn="l">
              <a:spcBef>
                <a:spcPts val="0"/>
              </a:spcBef>
              <a:spcAft>
                <a:spcPts val="0"/>
              </a:spcAft>
              <a:buNone/>
            </a:pPr>
            <a:r>
              <a:t/>
            </a:r>
            <a:endParaRPr b="1" sz="1350" u="sng">
              <a:latin typeface="Roboto"/>
              <a:ea typeface="Roboto"/>
              <a:cs typeface="Roboto"/>
              <a:sym typeface="Roboto"/>
            </a:endParaRPr>
          </a:p>
          <a:p>
            <a:pPr indent="0" lvl="0" marL="0" rtl="0" algn="l">
              <a:spcBef>
                <a:spcPts val="0"/>
              </a:spcBef>
              <a:spcAft>
                <a:spcPts val="0"/>
              </a:spcAft>
              <a:buNone/>
            </a:pPr>
            <a:r>
              <a:rPr lang="en-US" sz="1350">
                <a:latin typeface="Roboto"/>
                <a:ea typeface="Roboto"/>
                <a:cs typeface="Roboto"/>
                <a:sym typeface="Roboto"/>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b="1" sz="1350" u="sng">
              <a:latin typeface="Roboto"/>
              <a:ea typeface="Roboto"/>
              <a:cs typeface="Roboto"/>
              <a:sym typeface="Roboto"/>
            </a:endParaRPr>
          </a:p>
        </p:txBody>
      </p:sp>
      <p:pic>
        <p:nvPicPr>
          <p:cNvPr id="111" name="Google Shape;111;p17"/>
          <p:cNvPicPr preferRelativeResize="0"/>
          <p:nvPr/>
        </p:nvPicPr>
        <p:blipFill>
          <a:blip r:embed="rId3">
            <a:alphaModFix/>
          </a:blip>
          <a:stretch>
            <a:fillRect/>
          </a:stretch>
        </p:blipFill>
        <p:spPr>
          <a:xfrm>
            <a:off x="152400" y="1270225"/>
            <a:ext cx="11912551" cy="5435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