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6858000" cx="12192000"/>
  <p:notesSz cx="6858000" cy="9144000"/>
  <p:embeddedFontLst>
    <p:embeddedFont>
      <p:font typeface="Garamond"/>
      <p:regular r:id="rId30"/>
      <p:bold r:id="rId31"/>
      <p:italic r:id="rId32"/>
      <p:boldItalic r:id="rId33"/>
    </p:embeddedFont>
    <p:embeddedFont>
      <p:font typeface="Source Serif Pro"/>
      <p:regular r:id="rId34"/>
      <p:bold r:id="rId35"/>
      <p:italic r:id="rId36"/>
      <p:boldItalic r:id="rId37"/>
    </p:embeddedFont>
    <p:embeddedFont>
      <p:font typeface="Helvetica Neue"/>
      <p:regular r:id="rId38"/>
      <p:bold r:id="rId39"/>
      <p:italic r:id="rId40"/>
      <p:boldItalic r:id="rId41"/>
    </p:embeddedFont>
    <p:embeddedFont>
      <p:font typeface="Merriweather"/>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6" roundtripDataSignature="AMtx7mgUyfEhyhw9cdq9V3UZ0MeySyOVW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HelveticaNeue-italic.fntdata"/><Relationship Id="rId20" Type="http://schemas.openxmlformats.org/officeDocument/2006/relationships/slide" Target="slides/slide16.xml"/><Relationship Id="rId42" Type="http://schemas.openxmlformats.org/officeDocument/2006/relationships/font" Target="fonts/Merriweather-regular.fntdata"/><Relationship Id="rId41" Type="http://schemas.openxmlformats.org/officeDocument/2006/relationships/font" Target="fonts/HelveticaNeue-boldItalic.fntdata"/><Relationship Id="rId22" Type="http://schemas.openxmlformats.org/officeDocument/2006/relationships/slide" Target="slides/slide18.xml"/><Relationship Id="rId44" Type="http://schemas.openxmlformats.org/officeDocument/2006/relationships/font" Target="fonts/Merriweather-italic.fntdata"/><Relationship Id="rId21" Type="http://schemas.openxmlformats.org/officeDocument/2006/relationships/slide" Target="slides/slide17.xml"/><Relationship Id="rId43" Type="http://schemas.openxmlformats.org/officeDocument/2006/relationships/font" Target="fonts/Merriweather-bold.fntdata"/><Relationship Id="rId24" Type="http://schemas.openxmlformats.org/officeDocument/2006/relationships/slide" Target="slides/slide20.xml"/><Relationship Id="rId46" Type="http://customschemas.google.com/relationships/presentationmetadata" Target="metadata"/><Relationship Id="rId23" Type="http://schemas.openxmlformats.org/officeDocument/2006/relationships/slide" Target="slides/slide19.xml"/><Relationship Id="rId45" Type="http://schemas.openxmlformats.org/officeDocument/2006/relationships/font" Target="fonts/Merriweather-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Garamond-bold.fntdata"/><Relationship Id="rId30" Type="http://schemas.openxmlformats.org/officeDocument/2006/relationships/font" Target="fonts/Garamond-regular.fntdata"/><Relationship Id="rId11" Type="http://schemas.openxmlformats.org/officeDocument/2006/relationships/slide" Target="slides/slide7.xml"/><Relationship Id="rId33" Type="http://schemas.openxmlformats.org/officeDocument/2006/relationships/font" Target="fonts/Garamond-boldItalic.fntdata"/><Relationship Id="rId10" Type="http://schemas.openxmlformats.org/officeDocument/2006/relationships/slide" Target="slides/slide6.xml"/><Relationship Id="rId32" Type="http://schemas.openxmlformats.org/officeDocument/2006/relationships/font" Target="fonts/Garamond-italic.fntdata"/><Relationship Id="rId13" Type="http://schemas.openxmlformats.org/officeDocument/2006/relationships/slide" Target="slides/slide9.xml"/><Relationship Id="rId35" Type="http://schemas.openxmlformats.org/officeDocument/2006/relationships/font" Target="fonts/SourceSerifPro-bold.fntdata"/><Relationship Id="rId12" Type="http://schemas.openxmlformats.org/officeDocument/2006/relationships/slide" Target="slides/slide8.xml"/><Relationship Id="rId34" Type="http://schemas.openxmlformats.org/officeDocument/2006/relationships/font" Target="fonts/SourceSerifPro-regular.fntdata"/><Relationship Id="rId15" Type="http://schemas.openxmlformats.org/officeDocument/2006/relationships/slide" Target="slides/slide11.xml"/><Relationship Id="rId37" Type="http://schemas.openxmlformats.org/officeDocument/2006/relationships/font" Target="fonts/SourceSerifPro-boldItalic.fntdata"/><Relationship Id="rId14" Type="http://schemas.openxmlformats.org/officeDocument/2006/relationships/slide" Target="slides/slide10.xml"/><Relationship Id="rId36" Type="http://schemas.openxmlformats.org/officeDocument/2006/relationships/font" Target="fonts/SourceSerifPro-italic.fntdata"/><Relationship Id="rId17" Type="http://schemas.openxmlformats.org/officeDocument/2006/relationships/slide" Target="slides/slide13.xml"/><Relationship Id="rId39" Type="http://schemas.openxmlformats.org/officeDocument/2006/relationships/font" Target="fonts/HelveticaNeue-bold.fntdata"/><Relationship Id="rId16" Type="http://schemas.openxmlformats.org/officeDocument/2006/relationships/slide" Target="slides/slide12.xml"/><Relationship Id="rId38" Type="http://schemas.openxmlformats.org/officeDocument/2006/relationships/font" Target="fonts/HelveticaNeue-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 name="Shape 16"/>
        <p:cNvGrpSpPr/>
        <p:nvPr/>
      </p:nvGrpSpPr>
      <p:grpSpPr>
        <a:xfrm>
          <a:off x="0" y="0"/>
          <a:ext cx="0" cy="0"/>
          <a:chOff x="0" y="0"/>
          <a:chExt cx="0" cy="0"/>
        </a:xfrm>
      </p:grpSpPr>
      <p:sp>
        <p:nvSpPr>
          <p:cNvPr id="17" name="Google Shape;17;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3" name="Shape 73"/>
        <p:cNvGrpSpPr/>
        <p:nvPr/>
      </p:nvGrpSpPr>
      <p:grpSpPr>
        <a:xfrm>
          <a:off x="0" y="0"/>
          <a:ext cx="0" cy="0"/>
          <a:chOff x="0" y="0"/>
          <a:chExt cx="0" cy="0"/>
        </a:xfrm>
      </p:grpSpPr>
      <p:sp>
        <p:nvSpPr>
          <p:cNvPr id="74" name="Google Shape;74;p3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Garamond"/>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36"/>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Garamond"/>
                <a:ea typeface="Garamond"/>
                <a:cs typeface="Garamond"/>
                <a:sym typeface="Garamond"/>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Garamond"/>
                <a:ea typeface="Garamond"/>
                <a:cs typeface="Garamond"/>
                <a:sym typeface="Garamond"/>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Garamond"/>
                <a:ea typeface="Garamond"/>
                <a:cs typeface="Garamond"/>
                <a:sym typeface="Garamond"/>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Garamond"/>
                <a:ea typeface="Garamond"/>
                <a:cs typeface="Garamond"/>
                <a:sym typeface="Garamond"/>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Garamond"/>
                <a:ea typeface="Garamond"/>
                <a:cs typeface="Garamond"/>
                <a:sym typeface="Garamond"/>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Garamond"/>
                <a:ea typeface="Garamond"/>
                <a:cs typeface="Garamond"/>
                <a:sym typeface="Garamond"/>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Garamond"/>
                <a:ea typeface="Garamond"/>
                <a:cs typeface="Garamond"/>
                <a:sym typeface="Garamond"/>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Garamond"/>
                <a:ea typeface="Garamond"/>
                <a:cs typeface="Garamond"/>
                <a:sym typeface="Garamond"/>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Garamond"/>
                <a:ea typeface="Garamond"/>
                <a:cs typeface="Garamond"/>
                <a:sym typeface="Garamond"/>
              </a:defRPr>
            </a:lvl9pPr>
          </a:lstStyle>
          <a:p/>
        </p:txBody>
      </p:sp>
      <p:sp>
        <p:nvSpPr>
          <p:cNvPr id="76" name="Google Shape;76;p3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7" name="Google Shape;77;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0" name="Shape 80"/>
        <p:cNvGrpSpPr/>
        <p:nvPr/>
      </p:nvGrpSpPr>
      <p:grpSpPr>
        <a:xfrm>
          <a:off x="0" y="0"/>
          <a:ext cx="0" cy="0"/>
          <a:chOff x="0" y="0"/>
          <a:chExt cx="0" cy="0"/>
        </a:xfrm>
      </p:grpSpPr>
      <p:sp>
        <p:nvSpPr>
          <p:cNvPr id="81" name="Google Shape;81;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3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6" name="Shape 86"/>
        <p:cNvGrpSpPr/>
        <p:nvPr/>
      </p:nvGrpSpPr>
      <p:grpSpPr>
        <a:xfrm>
          <a:off x="0" y="0"/>
          <a:ext cx="0" cy="0"/>
          <a:chOff x="0" y="0"/>
          <a:chExt cx="0" cy="0"/>
        </a:xfrm>
      </p:grpSpPr>
      <p:sp>
        <p:nvSpPr>
          <p:cNvPr id="87" name="Google Shape;87;p3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3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5" name="Shape 25"/>
        <p:cNvGrpSpPr/>
        <p:nvPr/>
      </p:nvGrpSpPr>
      <p:grpSpPr>
        <a:xfrm>
          <a:off x="0" y="0"/>
          <a:ext cx="0" cy="0"/>
          <a:chOff x="0" y="0"/>
          <a:chExt cx="0" cy="0"/>
        </a:xfrm>
      </p:grpSpPr>
      <p:sp>
        <p:nvSpPr>
          <p:cNvPr id="26" name="Google Shape;26;p29"/>
          <p:cNvSpPr txBox="1"/>
          <p:nvPr>
            <p:ph type="title"/>
          </p:nvPr>
        </p:nvSpPr>
        <p:spPr>
          <a:xfrm>
            <a:off x="527051" y="366713"/>
            <a:ext cx="11131549" cy="90011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9"/>
          <p:cNvSpPr txBox="1"/>
          <p:nvPr>
            <p:ph idx="1" type="body"/>
          </p:nvPr>
        </p:nvSpPr>
        <p:spPr>
          <a:xfrm>
            <a:off x="527051" y="1420813"/>
            <a:ext cx="5463116" cy="497046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29"/>
          <p:cNvSpPr txBox="1"/>
          <p:nvPr>
            <p:ph idx="2" type="body"/>
          </p:nvPr>
        </p:nvSpPr>
        <p:spPr>
          <a:xfrm>
            <a:off x="6193368" y="1420814"/>
            <a:ext cx="5465233" cy="240823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29"/>
          <p:cNvSpPr txBox="1"/>
          <p:nvPr>
            <p:ph idx="3" type="body"/>
          </p:nvPr>
        </p:nvSpPr>
        <p:spPr>
          <a:xfrm>
            <a:off x="6193368" y="3981451"/>
            <a:ext cx="5465233" cy="24098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Garamond"/>
                <a:ea typeface="Garamond"/>
                <a:cs typeface="Garamond"/>
                <a:sym typeface="Garamond"/>
              </a:defRPr>
            </a:lvl1pPr>
            <a:lvl2pPr indent="0" lvl="1" marL="0" marR="0" algn="r">
              <a:spcBef>
                <a:spcPts val="0"/>
              </a:spcBef>
              <a:buNone/>
              <a:defRPr sz="1200">
                <a:solidFill>
                  <a:srgbClr val="888888"/>
                </a:solidFill>
                <a:latin typeface="Garamond"/>
                <a:ea typeface="Garamond"/>
                <a:cs typeface="Garamond"/>
                <a:sym typeface="Garamond"/>
              </a:defRPr>
            </a:lvl2pPr>
            <a:lvl3pPr indent="0" lvl="2" marL="0" marR="0" algn="r">
              <a:spcBef>
                <a:spcPts val="0"/>
              </a:spcBef>
              <a:buNone/>
              <a:defRPr sz="1200">
                <a:solidFill>
                  <a:srgbClr val="888888"/>
                </a:solidFill>
                <a:latin typeface="Garamond"/>
                <a:ea typeface="Garamond"/>
                <a:cs typeface="Garamond"/>
                <a:sym typeface="Garamond"/>
              </a:defRPr>
            </a:lvl3pPr>
            <a:lvl4pPr indent="0" lvl="3" marL="0" marR="0" algn="r">
              <a:spcBef>
                <a:spcPts val="0"/>
              </a:spcBef>
              <a:buNone/>
              <a:defRPr sz="1200">
                <a:solidFill>
                  <a:srgbClr val="888888"/>
                </a:solidFill>
                <a:latin typeface="Garamond"/>
                <a:ea typeface="Garamond"/>
                <a:cs typeface="Garamond"/>
                <a:sym typeface="Garamond"/>
              </a:defRPr>
            </a:lvl4pPr>
            <a:lvl5pPr indent="0" lvl="4" marL="0" marR="0" algn="r">
              <a:spcBef>
                <a:spcPts val="0"/>
              </a:spcBef>
              <a:buNone/>
              <a:defRPr sz="1200">
                <a:solidFill>
                  <a:srgbClr val="888888"/>
                </a:solidFill>
                <a:latin typeface="Garamond"/>
                <a:ea typeface="Garamond"/>
                <a:cs typeface="Garamond"/>
                <a:sym typeface="Garamond"/>
              </a:defRPr>
            </a:lvl5pPr>
            <a:lvl6pPr indent="0" lvl="5" marL="0" marR="0" algn="r">
              <a:spcBef>
                <a:spcPts val="0"/>
              </a:spcBef>
              <a:buNone/>
              <a:defRPr sz="1200">
                <a:solidFill>
                  <a:srgbClr val="888888"/>
                </a:solidFill>
                <a:latin typeface="Garamond"/>
                <a:ea typeface="Garamond"/>
                <a:cs typeface="Garamond"/>
                <a:sym typeface="Garamond"/>
              </a:defRPr>
            </a:lvl6pPr>
            <a:lvl7pPr indent="0" lvl="6" marL="0" marR="0" algn="r">
              <a:spcBef>
                <a:spcPts val="0"/>
              </a:spcBef>
              <a:buNone/>
              <a:defRPr sz="1200">
                <a:solidFill>
                  <a:srgbClr val="888888"/>
                </a:solidFill>
                <a:latin typeface="Garamond"/>
                <a:ea typeface="Garamond"/>
                <a:cs typeface="Garamond"/>
                <a:sym typeface="Garamond"/>
              </a:defRPr>
            </a:lvl7pPr>
            <a:lvl8pPr indent="0" lvl="7" marL="0" marR="0" algn="r">
              <a:spcBef>
                <a:spcPts val="0"/>
              </a:spcBef>
              <a:buNone/>
              <a:defRPr sz="1200">
                <a:solidFill>
                  <a:srgbClr val="888888"/>
                </a:solidFill>
                <a:latin typeface="Garamond"/>
                <a:ea typeface="Garamond"/>
                <a:cs typeface="Garamond"/>
                <a:sym typeface="Garamond"/>
              </a:defRPr>
            </a:lvl8pPr>
            <a:lvl9pPr indent="0" lvl="8" marL="0" marR="0" algn="r">
              <a:spcBef>
                <a:spcPts val="0"/>
              </a:spcBef>
              <a:buNone/>
              <a:defRPr sz="1200">
                <a:solidFill>
                  <a:srgbClr val="888888"/>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2" name="Shape 32"/>
        <p:cNvGrpSpPr/>
        <p:nvPr/>
      </p:nvGrpSpPr>
      <p:grpSpPr>
        <a:xfrm>
          <a:off x="0" y="0"/>
          <a:ext cx="0" cy="0"/>
          <a:chOff x="0" y="0"/>
          <a:chExt cx="0" cy="0"/>
        </a:xfrm>
      </p:grpSpPr>
      <p:sp>
        <p:nvSpPr>
          <p:cNvPr id="33" name="Google Shape;33;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8" name="Shape 38"/>
        <p:cNvGrpSpPr/>
        <p:nvPr/>
      </p:nvGrpSpPr>
      <p:grpSpPr>
        <a:xfrm>
          <a:off x="0" y="0"/>
          <a:ext cx="0" cy="0"/>
          <a:chOff x="0" y="0"/>
          <a:chExt cx="0" cy="0"/>
        </a:xfrm>
      </p:grpSpPr>
      <p:sp>
        <p:nvSpPr>
          <p:cNvPr id="39" name="Google Shape;39;p3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Garamond"/>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3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41" name="Google Shape;41;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4" name="Shape 44"/>
        <p:cNvGrpSpPr/>
        <p:nvPr/>
      </p:nvGrpSpPr>
      <p:grpSpPr>
        <a:xfrm>
          <a:off x="0" y="0"/>
          <a:ext cx="0" cy="0"/>
          <a:chOff x="0" y="0"/>
          <a:chExt cx="0" cy="0"/>
        </a:xfrm>
      </p:grpSpPr>
      <p:sp>
        <p:nvSpPr>
          <p:cNvPr id="45" name="Google Shape;45;p3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Garamond"/>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3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7" name="Google Shape;47;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0" name="Shape 50"/>
        <p:cNvGrpSpPr/>
        <p:nvPr/>
      </p:nvGrpSpPr>
      <p:grpSpPr>
        <a:xfrm>
          <a:off x="0" y="0"/>
          <a:ext cx="0" cy="0"/>
          <a:chOff x="0" y="0"/>
          <a:chExt cx="0" cy="0"/>
        </a:xfrm>
      </p:grpSpPr>
      <p:sp>
        <p:nvSpPr>
          <p:cNvPr id="51" name="Google Shape;51;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3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3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7" name="Shape 57"/>
        <p:cNvGrpSpPr/>
        <p:nvPr/>
      </p:nvGrpSpPr>
      <p:grpSpPr>
        <a:xfrm>
          <a:off x="0" y="0"/>
          <a:ext cx="0" cy="0"/>
          <a:chOff x="0" y="0"/>
          <a:chExt cx="0" cy="0"/>
        </a:xfrm>
      </p:grpSpPr>
      <p:sp>
        <p:nvSpPr>
          <p:cNvPr id="58" name="Google Shape;58;p3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3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0" name="Google Shape;60;p3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3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2" name="Google Shape;62;p3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6" name="Shape 66"/>
        <p:cNvGrpSpPr/>
        <p:nvPr/>
      </p:nvGrpSpPr>
      <p:grpSpPr>
        <a:xfrm>
          <a:off x="0" y="0"/>
          <a:ext cx="0" cy="0"/>
          <a:chOff x="0" y="0"/>
          <a:chExt cx="0" cy="0"/>
        </a:xfrm>
      </p:grpSpPr>
      <p:sp>
        <p:nvSpPr>
          <p:cNvPr id="67" name="Google Shape;67;p3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Garamond"/>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3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9" name="Google Shape;69;p3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Garamond"/>
              <a:buNone/>
              <a:defRPr b="0" i="0" sz="4400" u="none" cap="none" strike="noStrike">
                <a:solidFill>
                  <a:schemeClr val="dk1"/>
                </a:solidFill>
                <a:latin typeface="Garamond"/>
                <a:ea typeface="Garamond"/>
                <a:cs typeface="Garamond"/>
                <a:sym typeface="Garamon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Garamond"/>
                <a:ea typeface="Garamond"/>
                <a:cs typeface="Garamond"/>
                <a:sym typeface="Garamond"/>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Garamond"/>
                <a:ea typeface="Garamond"/>
                <a:cs typeface="Garamond"/>
                <a:sym typeface="Garamond"/>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Garamond"/>
                <a:ea typeface="Garamond"/>
                <a:cs typeface="Garamond"/>
                <a:sym typeface="Garamond"/>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aramond"/>
                <a:ea typeface="Garamond"/>
                <a:cs typeface="Garamond"/>
                <a:sym typeface="Garamond"/>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aramond"/>
                <a:ea typeface="Garamond"/>
                <a:cs typeface="Garamond"/>
                <a:sym typeface="Garamond"/>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aramond"/>
                <a:ea typeface="Garamond"/>
                <a:cs typeface="Garamond"/>
                <a:sym typeface="Garamond"/>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aramond"/>
                <a:ea typeface="Garamond"/>
                <a:cs typeface="Garamond"/>
                <a:sym typeface="Garamond"/>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aramond"/>
                <a:ea typeface="Garamond"/>
                <a:cs typeface="Garamond"/>
                <a:sym typeface="Garamond"/>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aramond"/>
                <a:ea typeface="Garamond"/>
                <a:cs typeface="Garamond"/>
                <a:sym typeface="Garamond"/>
              </a:defRPr>
            </a:lvl9pPr>
          </a:lstStyle>
          <a:p/>
        </p:txBody>
      </p:sp>
      <p:sp>
        <p:nvSpPr>
          <p:cNvPr id="12" name="Google Shape;12;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3" name="Google Shape;13;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4" name="Google Shape;14;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Garamond"/>
                <a:ea typeface="Garamond"/>
                <a:cs typeface="Garamond"/>
                <a:sym typeface="Garamond"/>
              </a:defRPr>
            </a:lvl1pPr>
            <a:lvl2pPr indent="0" lvl="1" marL="0" marR="0" rtl="0" algn="r">
              <a:spcBef>
                <a:spcPts val="0"/>
              </a:spcBef>
              <a:buNone/>
              <a:defRPr b="0" i="0" sz="1200" u="none" cap="none" strike="noStrike">
                <a:solidFill>
                  <a:srgbClr val="888888"/>
                </a:solidFill>
                <a:latin typeface="Garamond"/>
                <a:ea typeface="Garamond"/>
                <a:cs typeface="Garamond"/>
                <a:sym typeface="Garamond"/>
              </a:defRPr>
            </a:lvl2pPr>
            <a:lvl3pPr indent="0" lvl="2" marL="0" marR="0" rtl="0" algn="r">
              <a:spcBef>
                <a:spcPts val="0"/>
              </a:spcBef>
              <a:buNone/>
              <a:defRPr b="0" i="0" sz="1200" u="none" cap="none" strike="noStrike">
                <a:solidFill>
                  <a:srgbClr val="888888"/>
                </a:solidFill>
                <a:latin typeface="Garamond"/>
                <a:ea typeface="Garamond"/>
                <a:cs typeface="Garamond"/>
                <a:sym typeface="Garamond"/>
              </a:defRPr>
            </a:lvl3pPr>
            <a:lvl4pPr indent="0" lvl="3" marL="0" marR="0" rtl="0" algn="r">
              <a:spcBef>
                <a:spcPts val="0"/>
              </a:spcBef>
              <a:buNone/>
              <a:defRPr b="0" i="0" sz="1200" u="none" cap="none" strike="noStrike">
                <a:solidFill>
                  <a:srgbClr val="888888"/>
                </a:solidFill>
                <a:latin typeface="Garamond"/>
                <a:ea typeface="Garamond"/>
                <a:cs typeface="Garamond"/>
                <a:sym typeface="Garamond"/>
              </a:defRPr>
            </a:lvl4pPr>
            <a:lvl5pPr indent="0" lvl="4" marL="0" marR="0" rtl="0" algn="r">
              <a:spcBef>
                <a:spcPts val="0"/>
              </a:spcBef>
              <a:buNone/>
              <a:defRPr b="0" i="0" sz="1200" u="none" cap="none" strike="noStrike">
                <a:solidFill>
                  <a:srgbClr val="888888"/>
                </a:solidFill>
                <a:latin typeface="Garamond"/>
                <a:ea typeface="Garamond"/>
                <a:cs typeface="Garamond"/>
                <a:sym typeface="Garamond"/>
              </a:defRPr>
            </a:lvl5pPr>
            <a:lvl6pPr indent="0" lvl="5" marL="0" marR="0" rtl="0" algn="r">
              <a:spcBef>
                <a:spcPts val="0"/>
              </a:spcBef>
              <a:buNone/>
              <a:defRPr b="0" i="0" sz="1200" u="none" cap="none" strike="noStrike">
                <a:solidFill>
                  <a:srgbClr val="888888"/>
                </a:solidFill>
                <a:latin typeface="Garamond"/>
                <a:ea typeface="Garamond"/>
                <a:cs typeface="Garamond"/>
                <a:sym typeface="Garamond"/>
              </a:defRPr>
            </a:lvl6pPr>
            <a:lvl7pPr indent="0" lvl="6" marL="0" marR="0" rtl="0" algn="r">
              <a:spcBef>
                <a:spcPts val="0"/>
              </a:spcBef>
              <a:buNone/>
              <a:defRPr b="0" i="0" sz="1200" u="none" cap="none" strike="noStrike">
                <a:solidFill>
                  <a:srgbClr val="888888"/>
                </a:solidFill>
                <a:latin typeface="Garamond"/>
                <a:ea typeface="Garamond"/>
                <a:cs typeface="Garamond"/>
                <a:sym typeface="Garamond"/>
              </a:defRPr>
            </a:lvl7pPr>
            <a:lvl8pPr indent="0" lvl="7" marL="0" marR="0" rtl="0" algn="r">
              <a:spcBef>
                <a:spcPts val="0"/>
              </a:spcBef>
              <a:buNone/>
              <a:defRPr b="0" i="0" sz="1200" u="none" cap="none" strike="noStrike">
                <a:solidFill>
                  <a:srgbClr val="888888"/>
                </a:solidFill>
                <a:latin typeface="Garamond"/>
                <a:ea typeface="Garamond"/>
                <a:cs typeface="Garamond"/>
                <a:sym typeface="Garamond"/>
              </a:defRPr>
            </a:lvl8pPr>
            <a:lvl9pPr indent="0" lvl="8" marL="0" marR="0" rtl="0" algn="r">
              <a:spcBef>
                <a:spcPts val="0"/>
              </a:spcBef>
              <a:buNone/>
              <a:defRPr b="0" i="0" sz="1200" u="none" cap="none" strike="noStrike">
                <a:solidFill>
                  <a:srgbClr val="888888"/>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IN"/>
              <a:t>‹#›</a:t>
            </a:fld>
            <a:endParaRPr/>
          </a:p>
        </p:txBody>
      </p:sp>
      <p:pic>
        <p:nvPicPr>
          <p:cNvPr id="15" name="Google Shape;15;p26"/>
          <p:cNvPicPr preferRelativeResize="0"/>
          <p:nvPr/>
        </p:nvPicPr>
        <p:blipFill rotWithShape="1">
          <a:blip r:embed="rId1">
            <a:alphaModFix/>
          </a:blip>
          <a:srcRect b="0" l="0" r="0" t="0"/>
          <a:stretch/>
        </p:blipFill>
        <p:spPr>
          <a:xfrm>
            <a:off x="10706847" y="0"/>
            <a:ext cx="1485153" cy="47413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1.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hyperlink" Target="http://zhanpengfang.github.io/418home.html" TargetMode="External"/><Relationship Id="rId4" Type="http://schemas.openxmlformats.org/officeDocument/2006/relationships/hyperlink" Target="https://towardsdatascience.com/l1-and-l2-regularization-methods-ce25e7fc831c" TargetMode="External"/><Relationship Id="rId5" Type="http://schemas.openxmlformats.org/officeDocument/2006/relationships/hyperlink" Target="https://www.kdnuggets.com/2017/10/xgboost-concise-technical-overview.html" TargetMode="External"/><Relationship Id="rId6" Type="http://schemas.openxmlformats.org/officeDocument/2006/relationships/hyperlink" Target="https://towardsdatascience.com/cross-validation-in-machine-learning-72924a69872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arxiv.org/pdf/1603.02754.pdf" TargetMode="External"/><Relationship Id="rId4" Type="http://schemas.openxmlformats.org/officeDocument/2006/relationships/hyperlink" Target="https://www.datasciencecentral.com/profiles/blogs/introduction-to-classification-regression-trees-car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0.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2.png"/><Relationship Id="rId5"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nvSpPr>
        <p:spPr>
          <a:xfrm>
            <a:off x="3289783" y="2567226"/>
            <a:ext cx="5612434" cy="86177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5000" u="none" cap="none" strike="noStrike">
                <a:solidFill>
                  <a:srgbClr val="FF6700"/>
                </a:solidFill>
                <a:latin typeface="Garamond"/>
                <a:ea typeface="Garamond"/>
                <a:cs typeface="Garamond"/>
                <a:sym typeface="Garamond"/>
              </a:rPr>
              <a:t>XGBoost and LGBM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0"/>
          <p:cNvSpPr/>
          <p:nvPr/>
        </p:nvSpPr>
        <p:spPr>
          <a:xfrm>
            <a:off x="0" y="0"/>
            <a:ext cx="175676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rgbClr val="000000"/>
                </a:solidFill>
                <a:latin typeface="Source Serif Pro"/>
                <a:ea typeface="Source Serif Pro"/>
                <a:cs typeface="Source Serif Pro"/>
                <a:sym typeface="Source Serif Pro"/>
              </a:rPr>
              <a:t>Additive Training</a:t>
            </a:r>
            <a:endParaRPr b="0" i="0" sz="1800">
              <a:solidFill>
                <a:srgbClr val="000000"/>
              </a:solidFill>
              <a:latin typeface="Source Serif Pro"/>
              <a:ea typeface="Source Serif Pro"/>
              <a:cs typeface="Source Serif Pro"/>
              <a:sym typeface="Source Serif Pro"/>
            </a:endParaRPr>
          </a:p>
        </p:txBody>
      </p:sp>
      <p:pic>
        <p:nvPicPr>
          <p:cNvPr id="158" name="Google Shape;158;p10"/>
          <p:cNvPicPr preferRelativeResize="0"/>
          <p:nvPr/>
        </p:nvPicPr>
        <p:blipFill rotWithShape="1">
          <a:blip r:embed="rId3">
            <a:alphaModFix/>
          </a:blip>
          <a:srcRect b="0" l="0" r="0" t="0"/>
          <a:stretch/>
        </p:blipFill>
        <p:spPr>
          <a:xfrm>
            <a:off x="280236" y="2783974"/>
            <a:ext cx="4000500" cy="2451100"/>
          </a:xfrm>
          <a:prstGeom prst="rect">
            <a:avLst/>
          </a:prstGeom>
          <a:noFill/>
          <a:ln>
            <a:noFill/>
          </a:ln>
        </p:spPr>
      </p:pic>
      <p:sp>
        <p:nvSpPr>
          <p:cNvPr id="159" name="Google Shape;159;p10"/>
          <p:cNvSpPr txBox="1"/>
          <p:nvPr/>
        </p:nvSpPr>
        <p:spPr>
          <a:xfrm>
            <a:off x="280236" y="1349041"/>
            <a:ext cx="8359981"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000">
                <a:solidFill>
                  <a:schemeClr val="dk1"/>
                </a:solidFill>
                <a:latin typeface="Garamond"/>
                <a:ea typeface="Garamond"/>
                <a:cs typeface="Garamond"/>
                <a:sym typeface="Garamond"/>
              </a:rPr>
              <a:t>Use an additive strategy: fix what we have learned and add one new tree at a time. </a:t>
            </a:r>
            <a:endParaRPr/>
          </a:p>
          <a:p>
            <a:pPr indent="0" lvl="0" marL="0" marR="0" rtl="0" algn="l">
              <a:spcBef>
                <a:spcPts val="0"/>
              </a:spcBef>
              <a:spcAft>
                <a:spcPts val="0"/>
              </a:spcAft>
              <a:buNone/>
            </a:pPr>
            <a:r>
              <a:rPr lang="en-IN" sz="2000">
                <a:solidFill>
                  <a:schemeClr val="dk1"/>
                </a:solidFill>
                <a:latin typeface="Garamond"/>
                <a:ea typeface="Garamond"/>
                <a:cs typeface="Garamond"/>
                <a:sym typeface="Garamond"/>
              </a:rPr>
              <a:t>We write the prediction value at step 𝑡 as 𝑦̂ (𝑡)𝑖. </a:t>
            </a:r>
            <a:endParaRPr/>
          </a:p>
          <a:p>
            <a:pPr indent="0" lvl="0" marL="0" marR="0" rtl="0" algn="l">
              <a:spcBef>
                <a:spcPts val="0"/>
              </a:spcBef>
              <a:spcAft>
                <a:spcPts val="0"/>
              </a:spcAft>
              <a:buNone/>
            </a:pPr>
            <a:r>
              <a:t/>
            </a:r>
            <a:endParaRPr sz="2000">
              <a:solidFill>
                <a:schemeClr val="dk1"/>
              </a:solidFill>
              <a:latin typeface="Garamond"/>
              <a:ea typeface="Garamond"/>
              <a:cs typeface="Garamond"/>
              <a:sym typeface="Garamond"/>
            </a:endParaRPr>
          </a:p>
          <a:p>
            <a:pPr indent="0" lvl="0" marL="0" marR="0" rtl="0" algn="l">
              <a:spcBef>
                <a:spcPts val="0"/>
              </a:spcBef>
              <a:spcAft>
                <a:spcPts val="0"/>
              </a:spcAft>
              <a:buNone/>
            </a:pPr>
            <a:r>
              <a:rPr lang="en-IN" sz="2000">
                <a:solidFill>
                  <a:schemeClr val="dk1"/>
                </a:solidFill>
                <a:latin typeface="Garamond"/>
                <a:ea typeface="Garamond"/>
                <a:cs typeface="Garamond"/>
                <a:sym typeface="Garamond"/>
              </a:rPr>
              <a:t>Then we have</a:t>
            </a:r>
            <a:endParaRPr sz="2000">
              <a:solidFill>
                <a:schemeClr val="dk1"/>
              </a:solidFill>
              <a:latin typeface="Garamond"/>
              <a:ea typeface="Garamond"/>
              <a:cs typeface="Garamond"/>
              <a:sym typeface="Garamond"/>
            </a:endParaRPr>
          </a:p>
        </p:txBody>
      </p:sp>
      <p:sp>
        <p:nvSpPr>
          <p:cNvPr id="160" name="Google Shape;160;p10"/>
          <p:cNvSpPr/>
          <p:nvPr/>
        </p:nvSpPr>
        <p:spPr>
          <a:xfrm>
            <a:off x="4657244" y="3547859"/>
            <a:ext cx="4688461"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rgbClr val="333333"/>
                </a:solidFill>
                <a:latin typeface="Garamond"/>
                <a:ea typeface="Garamond"/>
                <a:cs typeface="Garamond"/>
                <a:sym typeface="Garamond"/>
              </a:rPr>
              <a:t>which tree do we want at each step? A natural thing is to add the one that optimizes our objective.</a:t>
            </a:r>
            <a:endParaRPr sz="1800">
              <a:solidFill>
                <a:schemeClr val="dk1"/>
              </a:solidFill>
              <a:latin typeface="Garamond"/>
              <a:ea typeface="Garamond"/>
              <a:cs typeface="Garamond"/>
              <a:sym typeface="Garamond"/>
            </a:endParaRPr>
          </a:p>
        </p:txBody>
      </p:sp>
      <p:pic>
        <p:nvPicPr>
          <p:cNvPr id="161" name="Google Shape;161;p10"/>
          <p:cNvPicPr preferRelativeResize="0"/>
          <p:nvPr/>
        </p:nvPicPr>
        <p:blipFill rotWithShape="1">
          <a:blip r:embed="rId4">
            <a:alphaModFix/>
          </a:blip>
          <a:srcRect b="0" l="0" r="21836" t="0"/>
          <a:stretch/>
        </p:blipFill>
        <p:spPr>
          <a:xfrm>
            <a:off x="5505366" y="4685764"/>
            <a:ext cx="5142581" cy="217223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11"/>
          <p:cNvPicPr preferRelativeResize="0"/>
          <p:nvPr/>
        </p:nvPicPr>
        <p:blipFill rotWithShape="1">
          <a:blip r:embed="rId3">
            <a:alphaModFix/>
          </a:blip>
          <a:srcRect b="0" l="0" r="0" t="0"/>
          <a:stretch/>
        </p:blipFill>
        <p:spPr>
          <a:xfrm>
            <a:off x="375904" y="1704780"/>
            <a:ext cx="4629233" cy="1266660"/>
          </a:xfrm>
          <a:prstGeom prst="rect">
            <a:avLst/>
          </a:prstGeom>
          <a:noFill/>
          <a:ln>
            <a:noFill/>
          </a:ln>
        </p:spPr>
      </p:pic>
      <p:sp>
        <p:nvSpPr>
          <p:cNvPr id="167" name="Google Shape;167;p11"/>
          <p:cNvSpPr txBox="1"/>
          <p:nvPr/>
        </p:nvSpPr>
        <p:spPr>
          <a:xfrm>
            <a:off x="184862" y="1130969"/>
            <a:ext cx="868654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Garamond"/>
                <a:ea typeface="Garamond"/>
                <a:cs typeface="Garamond"/>
                <a:sym typeface="Garamond"/>
              </a:rPr>
              <a:t>If we consider using mean squared error (MSE) as our loss function, the objective becomes</a:t>
            </a:r>
            <a:endParaRPr sz="1800">
              <a:solidFill>
                <a:schemeClr val="dk1"/>
              </a:solidFill>
              <a:latin typeface="Garamond"/>
              <a:ea typeface="Garamond"/>
              <a:cs typeface="Garamond"/>
              <a:sym typeface="Garamond"/>
            </a:endParaRPr>
          </a:p>
        </p:txBody>
      </p:sp>
      <p:sp>
        <p:nvSpPr>
          <p:cNvPr id="168" name="Google Shape;168;p11"/>
          <p:cNvSpPr/>
          <p:nvPr/>
        </p:nvSpPr>
        <p:spPr>
          <a:xfrm>
            <a:off x="184862" y="3563395"/>
            <a:ext cx="2886951"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rgbClr val="7030A0"/>
                </a:solidFill>
                <a:latin typeface="Garamond"/>
                <a:ea typeface="Garamond"/>
                <a:cs typeface="Garamond"/>
                <a:sym typeface="Garamond"/>
              </a:rPr>
              <a:t>Function approximation : Taylor expansion of the loss function up to the second order:</a:t>
            </a:r>
            <a:endParaRPr sz="1800">
              <a:solidFill>
                <a:srgbClr val="7030A0"/>
              </a:solidFill>
              <a:latin typeface="Garamond"/>
              <a:ea typeface="Garamond"/>
              <a:cs typeface="Garamond"/>
              <a:sym typeface="Garamond"/>
            </a:endParaRPr>
          </a:p>
        </p:txBody>
      </p:sp>
      <p:pic>
        <p:nvPicPr>
          <p:cNvPr id="169" name="Google Shape;169;p11"/>
          <p:cNvPicPr preferRelativeResize="0"/>
          <p:nvPr/>
        </p:nvPicPr>
        <p:blipFill rotWithShape="1">
          <a:blip r:embed="rId4">
            <a:alphaModFix/>
          </a:blip>
          <a:srcRect b="0" l="0" r="0" t="0"/>
          <a:stretch/>
        </p:blipFill>
        <p:spPr>
          <a:xfrm>
            <a:off x="3754010" y="2971440"/>
            <a:ext cx="8437990" cy="369162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2"/>
          <p:cNvSpPr txBox="1"/>
          <p:nvPr/>
        </p:nvSpPr>
        <p:spPr>
          <a:xfrm>
            <a:off x="0" y="17984"/>
            <a:ext cx="6580648"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3000">
                <a:solidFill>
                  <a:schemeClr val="dk1"/>
                </a:solidFill>
                <a:latin typeface="Garamond"/>
                <a:ea typeface="Garamond"/>
                <a:cs typeface="Garamond"/>
                <a:sym typeface="Garamond"/>
              </a:rPr>
              <a:t>Model Complexity :  </a:t>
            </a:r>
            <a:r>
              <a:rPr b="1" lang="en-IN" sz="3000">
                <a:solidFill>
                  <a:schemeClr val="dk1"/>
                </a:solidFill>
                <a:latin typeface="Garamond"/>
                <a:ea typeface="Garamond"/>
                <a:cs typeface="Garamond"/>
                <a:sym typeface="Garamond"/>
              </a:rPr>
              <a:t>Regularization term</a:t>
            </a:r>
            <a:endParaRPr sz="3000">
              <a:solidFill>
                <a:schemeClr val="dk1"/>
              </a:solidFill>
              <a:latin typeface="Garamond"/>
              <a:ea typeface="Garamond"/>
              <a:cs typeface="Garamond"/>
              <a:sym typeface="Garamond"/>
            </a:endParaRPr>
          </a:p>
          <a:p>
            <a:pPr indent="0" lvl="0" marL="0" marR="0" rtl="0" algn="l">
              <a:spcBef>
                <a:spcPts val="0"/>
              </a:spcBef>
              <a:spcAft>
                <a:spcPts val="0"/>
              </a:spcAft>
              <a:buNone/>
            </a:pPr>
            <a:r>
              <a:t/>
            </a:r>
            <a:endParaRPr sz="3000">
              <a:solidFill>
                <a:schemeClr val="dk1"/>
              </a:solidFill>
              <a:latin typeface="Garamond"/>
              <a:ea typeface="Garamond"/>
              <a:cs typeface="Garamond"/>
              <a:sym typeface="Garamond"/>
            </a:endParaRPr>
          </a:p>
        </p:txBody>
      </p:sp>
      <p:pic>
        <p:nvPicPr>
          <p:cNvPr id="175" name="Google Shape;175;p12"/>
          <p:cNvPicPr preferRelativeResize="0"/>
          <p:nvPr/>
        </p:nvPicPr>
        <p:blipFill rotWithShape="1">
          <a:blip r:embed="rId3">
            <a:alphaModFix/>
          </a:blip>
          <a:srcRect b="0" l="0" r="0" t="0"/>
          <a:stretch/>
        </p:blipFill>
        <p:spPr>
          <a:xfrm>
            <a:off x="606761" y="2011362"/>
            <a:ext cx="4889500" cy="520700"/>
          </a:xfrm>
          <a:prstGeom prst="rect">
            <a:avLst/>
          </a:prstGeom>
          <a:noFill/>
          <a:ln>
            <a:noFill/>
          </a:ln>
        </p:spPr>
      </p:pic>
      <p:sp>
        <p:nvSpPr>
          <p:cNvPr id="176" name="Google Shape;176;p12"/>
          <p:cNvSpPr txBox="1"/>
          <p:nvPr/>
        </p:nvSpPr>
        <p:spPr>
          <a:xfrm>
            <a:off x="372979" y="1324654"/>
            <a:ext cx="562064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400">
                <a:solidFill>
                  <a:schemeClr val="dk1"/>
                </a:solidFill>
                <a:latin typeface="Garamond"/>
                <a:ea typeface="Garamond"/>
                <a:cs typeface="Garamond"/>
                <a:sym typeface="Garamond"/>
              </a:rPr>
              <a:t>Let us refine the definition of the tree 𝑓(𝑥) as</a:t>
            </a:r>
            <a:endParaRPr sz="2400">
              <a:solidFill>
                <a:schemeClr val="dk1"/>
              </a:solidFill>
              <a:latin typeface="Garamond"/>
              <a:ea typeface="Garamond"/>
              <a:cs typeface="Garamond"/>
              <a:sym typeface="Garamond"/>
            </a:endParaRPr>
          </a:p>
        </p:txBody>
      </p:sp>
      <p:pic>
        <p:nvPicPr>
          <p:cNvPr id="177" name="Google Shape;177;p12"/>
          <p:cNvPicPr preferRelativeResize="0"/>
          <p:nvPr/>
        </p:nvPicPr>
        <p:blipFill rotWithShape="1">
          <a:blip r:embed="rId4">
            <a:alphaModFix/>
          </a:blip>
          <a:srcRect b="0" l="0" r="0" t="0"/>
          <a:stretch/>
        </p:blipFill>
        <p:spPr>
          <a:xfrm>
            <a:off x="757550" y="4328261"/>
            <a:ext cx="2616200" cy="914400"/>
          </a:xfrm>
          <a:prstGeom prst="rect">
            <a:avLst/>
          </a:prstGeom>
          <a:noFill/>
          <a:ln>
            <a:noFill/>
          </a:ln>
        </p:spPr>
      </p:pic>
      <p:sp>
        <p:nvSpPr>
          <p:cNvPr id="178" name="Google Shape;178;p12"/>
          <p:cNvSpPr txBox="1"/>
          <p:nvPr/>
        </p:nvSpPr>
        <p:spPr>
          <a:xfrm>
            <a:off x="585787" y="3014663"/>
            <a:ext cx="11287965"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400">
                <a:solidFill>
                  <a:schemeClr val="dk1"/>
                </a:solidFill>
                <a:latin typeface="Garamond"/>
                <a:ea typeface="Garamond"/>
                <a:cs typeface="Garamond"/>
                <a:sym typeface="Garamond"/>
              </a:rPr>
              <a:t>Here 𝑤 is the vector of scores on leaves, 𝑞 is a function assigning each data point to the corresponding leaf,  and 𝑇 is the number of leaves. In XGBoost, we define the complexity as</a:t>
            </a:r>
            <a:endParaRPr sz="2400">
              <a:solidFill>
                <a:schemeClr val="dk1"/>
              </a:solidFill>
              <a:latin typeface="Garamond"/>
              <a:ea typeface="Garamond"/>
              <a:cs typeface="Garamond"/>
              <a:sym typeface="Garamon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3"/>
          <p:cNvSpPr txBox="1"/>
          <p:nvPr/>
        </p:nvSpPr>
        <p:spPr>
          <a:xfrm>
            <a:off x="0" y="89426"/>
            <a:ext cx="4706387"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3200">
                <a:solidFill>
                  <a:schemeClr val="dk1"/>
                </a:solidFill>
                <a:latin typeface="Garamond"/>
                <a:ea typeface="Garamond"/>
                <a:cs typeface="Garamond"/>
                <a:sym typeface="Garamond"/>
              </a:rPr>
              <a:t>Tree Building methodology</a:t>
            </a:r>
            <a:endParaRPr/>
          </a:p>
        </p:txBody>
      </p:sp>
      <p:pic>
        <p:nvPicPr>
          <p:cNvPr id="184" name="Google Shape;184;p13"/>
          <p:cNvPicPr preferRelativeResize="0"/>
          <p:nvPr/>
        </p:nvPicPr>
        <p:blipFill rotWithShape="1">
          <a:blip r:embed="rId3">
            <a:alphaModFix/>
          </a:blip>
          <a:srcRect b="0" l="0" r="0" t="0"/>
          <a:stretch/>
        </p:blipFill>
        <p:spPr>
          <a:xfrm>
            <a:off x="602804" y="1255317"/>
            <a:ext cx="10706401" cy="434736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id="189" name="Google Shape;189;p14"/>
          <p:cNvPicPr preferRelativeResize="0"/>
          <p:nvPr/>
        </p:nvPicPr>
        <p:blipFill rotWithShape="1">
          <a:blip r:embed="rId3">
            <a:alphaModFix/>
          </a:blip>
          <a:srcRect b="0" l="0" r="0" t="0"/>
          <a:stretch/>
        </p:blipFill>
        <p:spPr>
          <a:xfrm>
            <a:off x="615172" y="1138192"/>
            <a:ext cx="7930960" cy="368640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15"/>
          <p:cNvPicPr preferRelativeResize="0"/>
          <p:nvPr/>
        </p:nvPicPr>
        <p:blipFill rotWithShape="1">
          <a:blip r:embed="rId3">
            <a:alphaModFix/>
          </a:blip>
          <a:srcRect b="0" l="0" r="0" t="0"/>
          <a:stretch/>
        </p:blipFill>
        <p:spPr>
          <a:xfrm>
            <a:off x="395191" y="1881141"/>
            <a:ext cx="5753001" cy="2079298"/>
          </a:xfrm>
          <a:prstGeom prst="rect">
            <a:avLst/>
          </a:prstGeom>
          <a:noFill/>
          <a:ln>
            <a:noFill/>
          </a:ln>
        </p:spPr>
      </p:pic>
      <p:sp>
        <p:nvSpPr>
          <p:cNvPr id="195" name="Google Shape;195;p15"/>
          <p:cNvSpPr/>
          <p:nvPr/>
        </p:nvSpPr>
        <p:spPr>
          <a:xfrm>
            <a:off x="0" y="0"/>
            <a:ext cx="7342716"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3200">
                <a:solidFill>
                  <a:schemeClr val="dk1"/>
                </a:solidFill>
                <a:latin typeface="Garamond"/>
                <a:ea typeface="Garamond"/>
                <a:cs typeface="Garamond"/>
                <a:sym typeface="Garamond"/>
              </a:rPr>
              <a:t>Definition to "the best split" by the objective</a:t>
            </a:r>
            <a:endParaRPr/>
          </a:p>
        </p:txBody>
      </p:sp>
      <p:pic>
        <p:nvPicPr>
          <p:cNvPr id="196" name="Google Shape;196;p15"/>
          <p:cNvPicPr preferRelativeResize="0"/>
          <p:nvPr/>
        </p:nvPicPr>
        <p:blipFill rotWithShape="1">
          <a:blip r:embed="rId4">
            <a:alphaModFix/>
          </a:blip>
          <a:srcRect b="0" l="0" r="0" t="0"/>
          <a:stretch/>
        </p:blipFill>
        <p:spPr>
          <a:xfrm>
            <a:off x="6417644" y="1666306"/>
            <a:ext cx="5738565" cy="2079298"/>
          </a:xfrm>
          <a:prstGeom prst="rect">
            <a:avLst/>
          </a:prstGeom>
          <a:noFill/>
          <a:ln>
            <a:noFill/>
          </a:ln>
        </p:spPr>
      </p:pic>
      <p:pic>
        <p:nvPicPr>
          <p:cNvPr id="197" name="Google Shape;197;p15"/>
          <p:cNvPicPr preferRelativeResize="0"/>
          <p:nvPr/>
        </p:nvPicPr>
        <p:blipFill rotWithShape="1">
          <a:blip r:embed="rId5">
            <a:alphaModFix/>
          </a:blip>
          <a:srcRect b="0" l="0" r="0" t="0"/>
          <a:stretch/>
        </p:blipFill>
        <p:spPr>
          <a:xfrm>
            <a:off x="1658087" y="4827135"/>
            <a:ext cx="8980209" cy="188114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cxnSp>
        <p:nvCxnSpPr>
          <p:cNvPr id="202" name="Google Shape;202;p16"/>
          <p:cNvCxnSpPr/>
          <p:nvPr/>
        </p:nvCxnSpPr>
        <p:spPr>
          <a:xfrm>
            <a:off x="1524000" y="932688"/>
            <a:ext cx="8686800" cy="0"/>
          </a:xfrm>
          <a:prstGeom prst="straightConnector1">
            <a:avLst/>
          </a:prstGeom>
          <a:noFill/>
          <a:ln cap="flat" cmpd="sng" w="9525">
            <a:solidFill>
              <a:srgbClr val="7F6000"/>
            </a:solidFill>
            <a:prstDash val="solid"/>
            <a:miter lim="800000"/>
            <a:headEnd len="sm" w="sm" type="none"/>
            <a:tailEnd len="sm" w="sm" type="none"/>
          </a:ln>
        </p:spPr>
      </p:cxnSp>
      <p:pic>
        <p:nvPicPr>
          <p:cNvPr id="203" name="Google Shape;203;p16"/>
          <p:cNvPicPr preferRelativeResize="0"/>
          <p:nvPr/>
        </p:nvPicPr>
        <p:blipFill rotWithShape="1">
          <a:blip r:embed="rId3">
            <a:alphaModFix/>
          </a:blip>
          <a:srcRect b="0" l="0" r="0" t="0"/>
          <a:stretch/>
        </p:blipFill>
        <p:spPr>
          <a:xfrm>
            <a:off x="1524000" y="932689"/>
            <a:ext cx="7353600" cy="3491103"/>
          </a:xfrm>
          <a:prstGeom prst="rect">
            <a:avLst/>
          </a:prstGeom>
          <a:noFill/>
          <a:ln>
            <a:noFill/>
          </a:ln>
        </p:spPr>
      </p:pic>
      <p:sp>
        <p:nvSpPr>
          <p:cNvPr id="204" name="Google Shape;204;p16"/>
          <p:cNvSpPr/>
          <p:nvPr/>
        </p:nvSpPr>
        <p:spPr>
          <a:xfrm>
            <a:off x="362952" y="5098457"/>
            <a:ext cx="11008895"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000">
                <a:solidFill>
                  <a:schemeClr val="dk1"/>
                </a:solidFill>
                <a:latin typeface="Garamond"/>
                <a:ea typeface="Garamond"/>
                <a:cs typeface="Garamond"/>
                <a:sym typeface="Garamond"/>
              </a:rPr>
              <a:t>let’s look at the picture and see how the scores can be calculated. Basically, for a given tree structure, we push the statistics gi and hi to the leaves they belong to, sum the statistics together, and use the formula to calculate how good the tree is. This score is like the impurity measure in a decision tree, except that it also takes the model complexity into account.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7"/>
          <p:cNvSpPr/>
          <p:nvPr/>
        </p:nvSpPr>
        <p:spPr>
          <a:xfrm>
            <a:off x="196514" y="753524"/>
            <a:ext cx="11450053" cy="532453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000">
                <a:solidFill>
                  <a:schemeClr val="dk1"/>
                </a:solidFill>
                <a:latin typeface="Garamond"/>
                <a:ea typeface="Garamond"/>
                <a:cs typeface="Garamond"/>
                <a:sym typeface="Garamond"/>
              </a:rPr>
              <a:t>System Optimization:</a:t>
            </a:r>
            <a:endParaRPr sz="2000">
              <a:solidFill>
                <a:schemeClr val="dk1"/>
              </a:solidFill>
              <a:latin typeface="Garamond"/>
              <a:ea typeface="Garamond"/>
              <a:cs typeface="Garamond"/>
              <a:sym typeface="Garamond"/>
            </a:endParaRPr>
          </a:p>
          <a:p>
            <a:pPr indent="-127000" lvl="0" marL="0" marR="0" rtl="0" algn="l">
              <a:spcBef>
                <a:spcPts val="0"/>
              </a:spcBef>
              <a:spcAft>
                <a:spcPts val="0"/>
              </a:spcAft>
              <a:buClr>
                <a:schemeClr val="dk1"/>
              </a:buClr>
              <a:buSzPts val="2000"/>
              <a:buFont typeface="Garamond"/>
              <a:buAutoNum type="arabicPeriod"/>
            </a:pPr>
            <a:r>
              <a:rPr b="1" lang="en-IN" sz="2000">
                <a:solidFill>
                  <a:schemeClr val="dk1"/>
                </a:solidFill>
                <a:latin typeface="Garamond"/>
                <a:ea typeface="Garamond"/>
                <a:cs typeface="Garamond"/>
                <a:sym typeface="Garamond"/>
              </a:rPr>
              <a:t>Parallelization</a:t>
            </a:r>
            <a:r>
              <a:rPr lang="en-IN" sz="2000">
                <a:solidFill>
                  <a:schemeClr val="dk1"/>
                </a:solidFill>
                <a:latin typeface="Garamond"/>
                <a:ea typeface="Garamond"/>
                <a:cs typeface="Garamond"/>
                <a:sym typeface="Garamond"/>
              </a:rPr>
              <a:t>: XGBoost approaches the process of sequential tree building using </a:t>
            </a:r>
            <a:r>
              <a:rPr lang="en-IN" sz="2000" u="sng">
                <a:solidFill>
                  <a:schemeClr val="dk1"/>
                </a:solidFill>
                <a:latin typeface="Garamond"/>
                <a:ea typeface="Garamond"/>
                <a:cs typeface="Garamond"/>
                <a:sym typeface="Garamond"/>
                <a:hlinkClick r:id="rId3">
                  <a:extLst>
                    <a:ext uri="{A12FA001-AC4F-418D-AE19-62706E023703}">
                      <ahyp:hlinkClr val="tx"/>
                    </a:ext>
                  </a:extLst>
                </a:hlinkClick>
              </a:rPr>
              <a:t>parallelized</a:t>
            </a:r>
            <a:r>
              <a:rPr lang="en-IN" sz="2000">
                <a:solidFill>
                  <a:schemeClr val="dk1"/>
                </a:solidFill>
                <a:latin typeface="Garamond"/>
                <a:ea typeface="Garamond"/>
                <a:cs typeface="Garamond"/>
                <a:sym typeface="Garamond"/>
              </a:rPr>
              <a:t> implementation.</a:t>
            </a:r>
            <a:endParaRPr/>
          </a:p>
          <a:p>
            <a:pPr indent="-127000" lvl="0" marL="0" marR="0" rtl="0" algn="l">
              <a:spcBef>
                <a:spcPts val="0"/>
              </a:spcBef>
              <a:spcAft>
                <a:spcPts val="0"/>
              </a:spcAft>
              <a:buClr>
                <a:schemeClr val="dk1"/>
              </a:buClr>
              <a:buSzPts val="2000"/>
              <a:buFont typeface="Garamond"/>
              <a:buAutoNum type="arabicPeriod"/>
            </a:pPr>
            <a:r>
              <a:rPr b="1" lang="en-IN" sz="2000">
                <a:solidFill>
                  <a:schemeClr val="dk1"/>
                </a:solidFill>
                <a:latin typeface="Garamond"/>
                <a:ea typeface="Garamond"/>
                <a:cs typeface="Garamond"/>
                <a:sym typeface="Garamond"/>
              </a:rPr>
              <a:t>Tree Pruning:</a:t>
            </a:r>
            <a:r>
              <a:rPr lang="en-IN" sz="2000">
                <a:solidFill>
                  <a:schemeClr val="dk1"/>
                </a:solidFill>
                <a:latin typeface="Garamond"/>
                <a:ea typeface="Garamond"/>
                <a:cs typeface="Garamond"/>
                <a:sym typeface="Garamond"/>
              </a:rPr>
              <a:t> The stopping criterion for tree splitting within GBM framework is greedy in nature and depends on the negative loss criterion at the point of split. XGBoost uses ‘max_depth’ parameter as specified instead of criterion first, and starts pruning trees backward. This ‘depth-first’ approach improves computational performance significantly.</a:t>
            </a:r>
            <a:endParaRPr/>
          </a:p>
          <a:p>
            <a:pPr indent="0" lvl="0" marL="0" marR="0" rtl="0" algn="l">
              <a:spcBef>
                <a:spcPts val="0"/>
              </a:spcBef>
              <a:spcAft>
                <a:spcPts val="0"/>
              </a:spcAft>
              <a:buClr>
                <a:schemeClr val="dk1"/>
              </a:buClr>
              <a:buSzPts val="2000"/>
              <a:buFont typeface="Garamond"/>
              <a:buNone/>
            </a:pPr>
            <a:r>
              <a:t/>
            </a:r>
            <a:endParaRPr sz="2000">
              <a:solidFill>
                <a:schemeClr val="dk1"/>
              </a:solidFill>
              <a:latin typeface="Garamond"/>
              <a:ea typeface="Garamond"/>
              <a:cs typeface="Garamond"/>
              <a:sym typeface="Garamond"/>
            </a:endParaRPr>
          </a:p>
          <a:p>
            <a:pPr indent="0" lvl="0" marL="0" marR="0" rtl="0" algn="l">
              <a:spcBef>
                <a:spcPts val="0"/>
              </a:spcBef>
              <a:spcAft>
                <a:spcPts val="0"/>
              </a:spcAft>
              <a:buClr>
                <a:schemeClr val="dk1"/>
              </a:buClr>
              <a:buSzPts val="2000"/>
              <a:buFont typeface="Garamond"/>
              <a:buNone/>
            </a:pPr>
            <a:r>
              <a:t/>
            </a:r>
            <a:endParaRPr sz="2000">
              <a:solidFill>
                <a:schemeClr val="dk1"/>
              </a:solidFill>
              <a:latin typeface="Garamond"/>
              <a:ea typeface="Garamond"/>
              <a:cs typeface="Garamond"/>
              <a:sym typeface="Garamond"/>
            </a:endParaRPr>
          </a:p>
          <a:p>
            <a:pPr indent="0" lvl="0" marL="0" marR="0" rtl="0" algn="l">
              <a:spcBef>
                <a:spcPts val="0"/>
              </a:spcBef>
              <a:spcAft>
                <a:spcPts val="0"/>
              </a:spcAft>
              <a:buNone/>
            </a:pPr>
            <a:r>
              <a:rPr b="1" lang="en-IN" sz="2000">
                <a:solidFill>
                  <a:schemeClr val="dk1"/>
                </a:solidFill>
                <a:latin typeface="Garamond"/>
                <a:ea typeface="Garamond"/>
                <a:cs typeface="Garamond"/>
                <a:sym typeface="Garamond"/>
              </a:rPr>
              <a:t>lgorithmic Enhancements:</a:t>
            </a:r>
            <a:endParaRPr sz="2000">
              <a:solidFill>
                <a:schemeClr val="dk1"/>
              </a:solidFill>
              <a:latin typeface="Garamond"/>
              <a:ea typeface="Garamond"/>
              <a:cs typeface="Garamond"/>
              <a:sym typeface="Garamond"/>
            </a:endParaRPr>
          </a:p>
          <a:p>
            <a:pPr indent="0" lvl="0" marL="0" marR="0" rtl="0" algn="l">
              <a:spcBef>
                <a:spcPts val="0"/>
              </a:spcBef>
              <a:spcAft>
                <a:spcPts val="0"/>
              </a:spcAft>
              <a:buNone/>
            </a:pPr>
            <a:r>
              <a:rPr b="1" lang="en-IN" sz="2000">
                <a:solidFill>
                  <a:schemeClr val="dk1"/>
                </a:solidFill>
                <a:latin typeface="Garamond"/>
                <a:ea typeface="Garamond"/>
                <a:cs typeface="Garamond"/>
                <a:sym typeface="Garamond"/>
              </a:rPr>
              <a:t>Regularization</a:t>
            </a:r>
            <a:r>
              <a:rPr lang="en-IN" sz="2000">
                <a:solidFill>
                  <a:schemeClr val="dk1"/>
                </a:solidFill>
                <a:latin typeface="Garamond"/>
                <a:ea typeface="Garamond"/>
                <a:cs typeface="Garamond"/>
                <a:sym typeface="Garamond"/>
              </a:rPr>
              <a:t>: It penalizes more complex models through both LASSO (L1) and Ridge (L2) </a:t>
            </a:r>
            <a:r>
              <a:rPr lang="en-IN" sz="2000" u="sng">
                <a:solidFill>
                  <a:schemeClr val="dk1"/>
                </a:solidFill>
                <a:latin typeface="Garamond"/>
                <a:ea typeface="Garamond"/>
                <a:cs typeface="Garamond"/>
                <a:sym typeface="Garamond"/>
                <a:hlinkClick r:id="rId4">
                  <a:extLst>
                    <a:ext uri="{A12FA001-AC4F-418D-AE19-62706E023703}">
                      <ahyp:hlinkClr val="tx"/>
                    </a:ext>
                  </a:extLst>
                </a:hlinkClick>
              </a:rPr>
              <a:t>regularization</a:t>
            </a:r>
            <a:r>
              <a:rPr lang="en-IN" sz="2000">
                <a:solidFill>
                  <a:schemeClr val="dk1"/>
                </a:solidFill>
                <a:latin typeface="Garamond"/>
                <a:ea typeface="Garamond"/>
                <a:cs typeface="Garamond"/>
                <a:sym typeface="Garamond"/>
              </a:rPr>
              <a:t> to prevent overfitting.</a:t>
            </a:r>
            <a:endParaRPr/>
          </a:p>
          <a:p>
            <a:pPr indent="0" lvl="0" marL="0" marR="0" rtl="0" algn="l">
              <a:spcBef>
                <a:spcPts val="0"/>
              </a:spcBef>
              <a:spcAft>
                <a:spcPts val="0"/>
              </a:spcAft>
              <a:buNone/>
            </a:pPr>
            <a:r>
              <a:rPr b="1" lang="en-IN" sz="2000">
                <a:solidFill>
                  <a:schemeClr val="dk1"/>
                </a:solidFill>
                <a:latin typeface="Garamond"/>
                <a:ea typeface="Garamond"/>
                <a:cs typeface="Garamond"/>
                <a:sym typeface="Garamond"/>
              </a:rPr>
              <a:t>Sparsity Awareness</a:t>
            </a:r>
            <a:r>
              <a:rPr lang="en-IN" sz="2000">
                <a:solidFill>
                  <a:schemeClr val="dk1"/>
                </a:solidFill>
                <a:latin typeface="Garamond"/>
                <a:ea typeface="Garamond"/>
                <a:cs typeface="Garamond"/>
                <a:sym typeface="Garamond"/>
              </a:rPr>
              <a:t>: XGBoost naturally admits sparse features for inputs by automatically ‘learning’ best missing value depending on training loss and handles different types of </a:t>
            </a:r>
            <a:r>
              <a:rPr lang="en-IN" sz="2000" u="sng">
                <a:solidFill>
                  <a:schemeClr val="dk1"/>
                </a:solidFill>
                <a:latin typeface="Garamond"/>
                <a:ea typeface="Garamond"/>
                <a:cs typeface="Garamond"/>
                <a:sym typeface="Garamond"/>
                <a:hlinkClick r:id="rId5">
                  <a:extLst>
                    <a:ext uri="{A12FA001-AC4F-418D-AE19-62706E023703}">
                      <ahyp:hlinkClr val="tx"/>
                    </a:ext>
                  </a:extLst>
                </a:hlinkClick>
              </a:rPr>
              <a:t>sparsity patterns</a:t>
            </a:r>
            <a:r>
              <a:rPr lang="en-IN" sz="2000">
                <a:solidFill>
                  <a:schemeClr val="dk1"/>
                </a:solidFill>
                <a:latin typeface="Garamond"/>
                <a:ea typeface="Garamond"/>
                <a:cs typeface="Garamond"/>
                <a:sym typeface="Garamond"/>
              </a:rPr>
              <a:t> in the data more efficiently.</a:t>
            </a:r>
            <a:endParaRPr/>
          </a:p>
          <a:p>
            <a:pPr indent="0" lvl="0" marL="0" marR="0" rtl="0" algn="l">
              <a:spcBef>
                <a:spcPts val="0"/>
              </a:spcBef>
              <a:spcAft>
                <a:spcPts val="0"/>
              </a:spcAft>
              <a:buNone/>
            </a:pPr>
            <a:r>
              <a:rPr b="1" lang="en-IN" sz="2000">
                <a:solidFill>
                  <a:schemeClr val="dk1"/>
                </a:solidFill>
                <a:latin typeface="Garamond"/>
                <a:ea typeface="Garamond"/>
                <a:cs typeface="Garamond"/>
                <a:sym typeface="Garamond"/>
              </a:rPr>
              <a:t>Cross-validation</a:t>
            </a:r>
            <a:r>
              <a:rPr lang="en-IN" sz="2000">
                <a:solidFill>
                  <a:schemeClr val="dk1"/>
                </a:solidFill>
                <a:latin typeface="Garamond"/>
                <a:ea typeface="Garamond"/>
                <a:cs typeface="Garamond"/>
                <a:sym typeface="Garamond"/>
              </a:rPr>
              <a:t>: The algorithm comes with built-in </a:t>
            </a:r>
            <a:r>
              <a:rPr lang="en-IN" sz="2000" u="sng">
                <a:solidFill>
                  <a:schemeClr val="dk1"/>
                </a:solidFill>
                <a:latin typeface="Garamond"/>
                <a:ea typeface="Garamond"/>
                <a:cs typeface="Garamond"/>
                <a:sym typeface="Garamond"/>
                <a:hlinkClick r:id="rId6">
                  <a:extLst>
                    <a:ext uri="{A12FA001-AC4F-418D-AE19-62706E023703}">
                      <ahyp:hlinkClr val="tx"/>
                    </a:ext>
                  </a:extLst>
                </a:hlinkClick>
              </a:rPr>
              <a:t>cross-validation</a:t>
            </a:r>
            <a:r>
              <a:rPr lang="en-IN" sz="2000">
                <a:solidFill>
                  <a:schemeClr val="dk1"/>
                </a:solidFill>
                <a:latin typeface="Garamond"/>
                <a:ea typeface="Garamond"/>
                <a:cs typeface="Garamond"/>
                <a:sym typeface="Garamond"/>
              </a:rPr>
              <a:t> method at each iteration, taking away the need to explicitly program this search and to specify the exact number of boosting iterations required in a single run.</a:t>
            </a:r>
            <a:endParaRPr/>
          </a:p>
          <a:p>
            <a:pPr indent="0" lvl="0" marL="0" marR="0" rtl="0" algn="l">
              <a:spcBef>
                <a:spcPts val="0"/>
              </a:spcBef>
              <a:spcAft>
                <a:spcPts val="0"/>
              </a:spcAft>
              <a:buClr>
                <a:schemeClr val="dk1"/>
              </a:buClr>
              <a:buSzPts val="2000"/>
              <a:buFont typeface="Garamond"/>
              <a:buNone/>
            </a:pPr>
            <a:r>
              <a:t/>
            </a:r>
            <a:endParaRPr sz="2000">
              <a:solidFill>
                <a:schemeClr val="dk1"/>
              </a:solidFill>
              <a:latin typeface="Garamond"/>
              <a:ea typeface="Garamond"/>
              <a:cs typeface="Garamond"/>
              <a:sym typeface="Garamon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8"/>
          <p:cNvSpPr txBox="1"/>
          <p:nvPr>
            <p:ph type="title"/>
          </p:nvPr>
        </p:nvSpPr>
        <p:spPr>
          <a:xfrm>
            <a:off x="4335379" y="2766218"/>
            <a:ext cx="2175149"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6700"/>
              </a:buClr>
              <a:buSzPts val="4400"/>
              <a:buFont typeface="Garamond"/>
              <a:buNone/>
            </a:pPr>
            <a:r>
              <a:rPr lang="en-IN">
                <a:solidFill>
                  <a:srgbClr val="FF6700"/>
                </a:solidFill>
              </a:rPr>
              <a:t>LGBM</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9"/>
          <p:cNvSpPr/>
          <p:nvPr/>
        </p:nvSpPr>
        <p:spPr>
          <a:xfrm>
            <a:off x="340894" y="1511514"/>
            <a:ext cx="9910011" cy="86177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500">
                <a:solidFill>
                  <a:srgbClr val="292929"/>
                </a:solidFill>
                <a:latin typeface="Garamond"/>
                <a:ea typeface="Garamond"/>
                <a:cs typeface="Garamond"/>
                <a:sym typeface="Garamond"/>
              </a:rPr>
              <a:t>Light GBM uses a novel technique of Gradient-based One-Side Sampling (GOSS) to filter out the data instances for finding a split value</a:t>
            </a:r>
            <a:endParaRPr sz="2500">
              <a:solidFill>
                <a:schemeClr val="dk1"/>
              </a:solidFill>
              <a:latin typeface="Garamond"/>
              <a:ea typeface="Garamond"/>
              <a:cs typeface="Garamond"/>
              <a:sym typeface="Garamond"/>
            </a:endParaRPr>
          </a:p>
        </p:txBody>
      </p:sp>
      <p:sp>
        <p:nvSpPr>
          <p:cNvPr id="220" name="Google Shape;220;p19"/>
          <p:cNvSpPr txBox="1"/>
          <p:nvPr/>
        </p:nvSpPr>
        <p:spPr>
          <a:xfrm>
            <a:off x="340894" y="2935705"/>
            <a:ext cx="11213326"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400">
                <a:solidFill>
                  <a:schemeClr val="dk1"/>
                </a:solidFill>
                <a:latin typeface="Garamond"/>
                <a:ea typeface="Garamond"/>
                <a:cs typeface="Garamond"/>
                <a:sym typeface="Garamond"/>
              </a:rPr>
              <a:t>In AdaBoost, the sample weight serves as a good indicator for the importance of samples. </a:t>
            </a:r>
            <a:endParaRPr/>
          </a:p>
          <a:p>
            <a:pPr indent="0" lvl="0" marL="0" marR="0" rtl="0" algn="l">
              <a:spcBef>
                <a:spcPts val="0"/>
              </a:spcBef>
              <a:spcAft>
                <a:spcPts val="0"/>
              </a:spcAft>
              <a:buNone/>
            </a:pPr>
            <a:r>
              <a:rPr lang="en-IN" sz="2400">
                <a:solidFill>
                  <a:schemeClr val="dk1"/>
                </a:solidFill>
                <a:latin typeface="Garamond"/>
                <a:ea typeface="Garamond"/>
                <a:cs typeface="Garamond"/>
                <a:sym typeface="Garamond"/>
              </a:rPr>
              <a:t>However, in Gradient Boosting Decision Tree (GBDT), there are no native sample weights, </a:t>
            </a:r>
            <a:endParaRPr/>
          </a:p>
          <a:p>
            <a:pPr indent="0" lvl="0" marL="0" marR="0" rtl="0" algn="l">
              <a:spcBef>
                <a:spcPts val="0"/>
              </a:spcBef>
              <a:spcAft>
                <a:spcPts val="0"/>
              </a:spcAft>
              <a:buNone/>
            </a:pPr>
            <a:r>
              <a:rPr lang="en-IN" sz="2400">
                <a:solidFill>
                  <a:schemeClr val="dk1"/>
                </a:solidFill>
                <a:latin typeface="Garamond"/>
                <a:ea typeface="Garamond"/>
                <a:cs typeface="Garamond"/>
                <a:sym typeface="Garamond"/>
              </a:rPr>
              <a:t>and thus the sampling methods proposed for AdaBoost cannot be directly applied. </a:t>
            </a:r>
            <a:endParaRPr/>
          </a:p>
          <a:p>
            <a:pPr indent="0" lvl="0" marL="0" marR="0" rtl="0" algn="l">
              <a:spcBef>
                <a:spcPts val="0"/>
              </a:spcBef>
              <a:spcAft>
                <a:spcPts val="0"/>
              </a:spcAft>
              <a:buNone/>
            </a:pPr>
            <a:r>
              <a:rPr lang="en-IN" sz="2400">
                <a:solidFill>
                  <a:schemeClr val="dk1"/>
                </a:solidFill>
                <a:latin typeface="Garamond"/>
                <a:ea typeface="Garamond"/>
                <a:cs typeface="Garamond"/>
                <a:sym typeface="Garamond"/>
              </a:rPr>
              <a:t>Here comes gradient-based sampling</a:t>
            </a:r>
            <a:endParaRPr sz="2400">
              <a:solidFill>
                <a:schemeClr val="dk1"/>
              </a:solidFill>
              <a:latin typeface="Garamond"/>
              <a:ea typeface="Garamond"/>
              <a:cs typeface="Garamond"/>
              <a:sym typeface="Garamo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
          <p:cNvSpPr/>
          <p:nvPr/>
        </p:nvSpPr>
        <p:spPr>
          <a:xfrm>
            <a:off x="594694" y="1505587"/>
            <a:ext cx="10635327" cy="35548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500">
                <a:solidFill>
                  <a:schemeClr val="dk1"/>
                </a:solidFill>
                <a:latin typeface="Garamond"/>
                <a:ea typeface="Garamond"/>
                <a:cs typeface="Garamond"/>
                <a:sym typeface="Garamond"/>
              </a:rPr>
              <a:t>XGBoost algorithm was developed as a research project at the University of Washington. </a:t>
            </a:r>
            <a:r>
              <a:rPr lang="en-IN" sz="2500" u="sng">
                <a:solidFill>
                  <a:schemeClr val="dk1"/>
                </a:solidFill>
                <a:latin typeface="Garamond"/>
                <a:ea typeface="Garamond"/>
                <a:cs typeface="Garamond"/>
                <a:sym typeface="Garamond"/>
                <a:hlinkClick r:id="rId3">
                  <a:extLst>
                    <a:ext uri="{A12FA001-AC4F-418D-AE19-62706E023703}">
                      <ahyp:hlinkClr val="tx"/>
                    </a:ext>
                  </a:extLst>
                </a:hlinkClick>
              </a:rPr>
              <a:t>Tianqi Chen and Carlos Guestrin</a:t>
            </a:r>
            <a:r>
              <a:rPr lang="en-IN" sz="2500">
                <a:solidFill>
                  <a:schemeClr val="dk1"/>
                </a:solidFill>
                <a:latin typeface="Garamond"/>
                <a:ea typeface="Garamond"/>
                <a:cs typeface="Garamond"/>
                <a:sym typeface="Garamond"/>
              </a:rPr>
              <a:t> presented their paper at a Conference in 2016 and caught the Machine Learning world by fire.</a:t>
            </a:r>
            <a:endParaRPr sz="2500">
              <a:solidFill>
                <a:schemeClr val="dk1"/>
              </a:solidFill>
              <a:latin typeface="Garamond"/>
              <a:ea typeface="Garamond"/>
              <a:cs typeface="Garamond"/>
              <a:sym typeface="Garamond"/>
            </a:endParaRPr>
          </a:p>
          <a:p>
            <a:pPr indent="0" lvl="0" marL="0" marR="0" rtl="0" algn="l">
              <a:spcBef>
                <a:spcPts val="0"/>
              </a:spcBef>
              <a:spcAft>
                <a:spcPts val="0"/>
              </a:spcAft>
              <a:buNone/>
            </a:pPr>
            <a:r>
              <a:t/>
            </a:r>
            <a:endParaRPr sz="2500">
              <a:solidFill>
                <a:schemeClr val="dk1"/>
              </a:solidFill>
              <a:latin typeface="Garamond"/>
              <a:ea typeface="Garamond"/>
              <a:cs typeface="Garamond"/>
              <a:sym typeface="Garamond"/>
            </a:endParaRPr>
          </a:p>
          <a:p>
            <a:pPr indent="0" lvl="0" marL="0" marR="0" rtl="0" algn="l">
              <a:spcBef>
                <a:spcPts val="0"/>
              </a:spcBef>
              <a:spcAft>
                <a:spcPts val="0"/>
              </a:spcAft>
              <a:buNone/>
            </a:pPr>
            <a:r>
              <a:t/>
            </a:r>
            <a:endParaRPr sz="2500">
              <a:solidFill>
                <a:schemeClr val="dk1"/>
              </a:solidFill>
              <a:latin typeface="Garamond"/>
              <a:ea typeface="Garamond"/>
              <a:cs typeface="Garamond"/>
              <a:sym typeface="Garamond"/>
            </a:endParaRPr>
          </a:p>
          <a:p>
            <a:pPr indent="0" lvl="0" marL="0" marR="0" rtl="0" algn="l">
              <a:spcBef>
                <a:spcPts val="0"/>
              </a:spcBef>
              <a:spcAft>
                <a:spcPts val="0"/>
              </a:spcAft>
              <a:buNone/>
            </a:pPr>
            <a:r>
              <a:rPr lang="en-IN" sz="2500">
                <a:solidFill>
                  <a:schemeClr val="dk1"/>
                </a:solidFill>
                <a:latin typeface="Garamond"/>
                <a:ea typeface="Garamond"/>
                <a:cs typeface="Garamond"/>
                <a:sym typeface="Garamond"/>
              </a:rPr>
              <a:t>XGBoost and Gradient Boosting Machines (GBMs) are both ensemble tree methods that apply the principle of boosting weak learners (</a:t>
            </a:r>
            <a:r>
              <a:rPr lang="en-IN" sz="2500" u="sng">
                <a:solidFill>
                  <a:schemeClr val="dk1"/>
                </a:solidFill>
                <a:latin typeface="Garamond"/>
                <a:ea typeface="Garamond"/>
                <a:cs typeface="Garamond"/>
                <a:sym typeface="Garamond"/>
                <a:hlinkClick r:id="rId4">
                  <a:extLst>
                    <a:ext uri="{A12FA001-AC4F-418D-AE19-62706E023703}">
                      <ahyp:hlinkClr val="tx"/>
                    </a:ext>
                  </a:extLst>
                </a:hlinkClick>
              </a:rPr>
              <a:t>CARTs</a:t>
            </a:r>
            <a:r>
              <a:rPr lang="en-IN" sz="2500">
                <a:solidFill>
                  <a:schemeClr val="dk1"/>
                </a:solidFill>
                <a:latin typeface="Garamond"/>
                <a:ea typeface="Garamond"/>
                <a:cs typeface="Garamond"/>
                <a:sym typeface="Garamond"/>
              </a:rPr>
              <a:t> generally) using the gradient descent architecture. However, XGBoost improves upon the base GBM framework through systems optimization and algorithmic enhancements.</a:t>
            </a:r>
            <a:endParaRPr sz="2500">
              <a:solidFill>
                <a:schemeClr val="dk1"/>
              </a:solidFill>
              <a:latin typeface="Garamond"/>
              <a:ea typeface="Garamond"/>
              <a:cs typeface="Garamond"/>
              <a:sym typeface="Garamon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0"/>
          <p:cNvSpPr/>
          <p:nvPr/>
        </p:nvSpPr>
        <p:spPr>
          <a:xfrm>
            <a:off x="226948" y="797510"/>
            <a:ext cx="11161295" cy="526297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400">
                <a:solidFill>
                  <a:srgbClr val="292929"/>
                </a:solidFill>
                <a:latin typeface="Garamond"/>
                <a:ea typeface="Garamond"/>
                <a:cs typeface="Garamond"/>
                <a:sym typeface="Garamond"/>
              </a:rPr>
              <a:t>Gradient represents the slope of the tangent of the loss function, so the idea is, if gradient of data points are large in some sense, these points are important for finding the optimal split point as they have higher error.</a:t>
            </a:r>
            <a:endParaRPr/>
          </a:p>
          <a:p>
            <a:pPr indent="0" lvl="0" marL="0" marR="0" rtl="0" algn="l">
              <a:spcBef>
                <a:spcPts val="0"/>
              </a:spcBef>
              <a:spcAft>
                <a:spcPts val="0"/>
              </a:spcAft>
              <a:buNone/>
            </a:pPr>
            <a:r>
              <a:t/>
            </a:r>
            <a:endParaRPr sz="2400">
              <a:solidFill>
                <a:srgbClr val="292929"/>
              </a:solidFill>
              <a:latin typeface="Garamond"/>
              <a:ea typeface="Garamond"/>
              <a:cs typeface="Garamond"/>
              <a:sym typeface="Garamond"/>
            </a:endParaRPr>
          </a:p>
          <a:p>
            <a:pPr indent="0" lvl="0" marL="0" marR="0" rtl="0" algn="l">
              <a:spcBef>
                <a:spcPts val="0"/>
              </a:spcBef>
              <a:spcAft>
                <a:spcPts val="0"/>
              </a:spcAft>
              <a:buNone/>
            </a:pPr>
            <a:r>
              <a:t/>
            </a:r>
            <a:endParaRPr sz="2400">
              <a:solidFill>
                <a:srgbClr val="292929"/>
              </a:solidFill>
              <a:latin typeface="Garamond"/>
              <a:ea typeface="Garamond"/>
              <a:cs typeface="Garamond"/>
              <a:sym typeface="Garamond"/>
            </a:endParaRPr>
          </a:p>
          <a:p>
            <a:pPr indent="0" lvl="0" marL="0" marR="0" rtl="0" algn="l">
              <a:spcBef>
                <a:spcPts val="0"/>
              </a:spcBef>
              <a:spcAft>
                <a:spcPts val="0"/>
              </a:spcAft>
              <a:buNone/>
            </a:pPr>
            <a:r>
              <a:rPr lang="en-IN" sz="2400">
                <a:solidFill>
                  <a:schemeClr val="dk1"/>
                </a:solidFill>
                <a:latin typeface="Garamond"/>
                <a:ea typeface="Garamond"/>
                <a:cs typeface="Garamond"/>
                <a:sym typeface="Garamond"/>
              </a:rPr>
              <a:t>GOSS keeps track of all the instances with large gradients and performs random sampling on the instances with small gradients. </a:t>
            </a:r>
            <a:endParaRPr/>
          </a:p>
          <a:p>
            <a:pPr indent="0" lvl="0" marL="0" marR="0" rtl="0" algn="l">
              <a:spcBef>
                <a:spcPts val="0"/>
              </a:spcBef>
              <a:spcAft>
                <a:spcPts val="0"/>
              </a:spcAft>
              <a:buNone/>
            </a:pPr>
            <a:r>
              <a:t/>
            </a:r>
            <a:endParaRPr sz="2400">
              <a:solidFill>
                <a:schemeClr val="dk1"/>
              </a:solidFill>
              <a:latin typeface="Garamond"/>
              <a:ea typeface="Garamond"/>
              <a:cs typeface="Garamond"/>
              <a:sym typeface="Garamond"/>
            </a:endParaRPr>
          </a:p>
          <a:p>
            <a:pPr indent="0" lvl="0" marL="0" marR="0" rtl="0" algn="l">
              <a:spcBef>
                <a:spcPts val="0"/>
              </a:spcBef>
              <a:spcAft>
                <a:spcPts val="0"/>
              </a:spcAft>
              <a:buNone/>
            </a:pPr>
            <a:r>
              <a:rPr lang="en-IN" sz="2400">
                <a:solidFill>
                  <a:schemeClr val="dk1"/>
                </a:solidFill>
                <a:latin typeface="Garamond"/>
                <a:ea typeface="Garamond"/>
                <a:cs typeface="Garamond"/>
                <a:sym typeface="Garamond"/>
              </a:rPr>
              <a:t>For example, let’s say I have 500K rows of data where 10k rows have higher gradients. So the algorithm will choose (10k rows of higher gradient+ x% of remaining 490k rows chosen randomly). </a:t>
            </a:r>
            <a:endParaRPr/>
          </a:p>
          <a:p>
            <a:pPr indent="0" lvl="0" marL="0" marR="0" rtl="0" algn="l">
              <a:spcBef>
                <a:spcPts val="0"/>
              </a:spcBef>
              <a:spcAft>
                <a:spcPts val="0"/>
              </a:spcAft>
              <a:buNone/>
            </a:pPr>
            <a:r>
              <a:t/>
            </a:r>
            <a:endParaRPr sz="2400">
              <a:solidFill>
                <a:schemeClr val="dk1"/>
              </a:solidFill>
              <a:latin typeface="Garamond"/>
              <a:ea typeface="Garamond"/>
              <a:cs typeface="Garamond"/>
              <a:sym typeface="Garamond"/>
            </a:endParaRPr>
          </a:p>
          <a:p>
            <a:pPr indent="0" lvl="0" marL="0" marR="0" rtl="0" algn="l">
              <a:spcBef>
                <a:spcPts val="0"/>
              </a:spcBef>
              <a:spcAft>
                <a:spcPts val="0"/>
              </a:spcAft>
              <a:buNone/>
            </a:pPr>
            <a:r>
              <a:rPr lang="en-IN" sz="2400">
                <a:solidFill>
                  <a:schemeClr val="dk1"/>
                </a:solidFill>
                <a:latin typeface="Garamond"/>
                <a:ea typeface="Garamond"/>
                <a:cs typeface="Garamond"/>
                <a:sym typeface="Garamond"/>
              </a:rPr>
              <a:t>Let’s say x is 10%, total rows selected are 59k out of 500K based on which split value if found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1"/>
          <p:cNvSpPr/>
          <p:nvPr/>
        </p:nvSpPr>
        <p:spPr>
          <a:xfrm>
            <a:off x="196786" y="1351508"/>
            <a:ext cx="11368088" cy="415498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400">
                <a:solidFill>
                  <a:srgbClr val="1A1A1A"/>
                </a:solidFill>
                <a:latin typeface="Garamond"/>
                <a:ea typeface="Garamond"/>
                <a:cs typeface="Garamond"/>
                <a:sym typeface="Garamond"/>
              </a:rPr>
              <a:t>This is a method that is employed exclusively in lightGBM. The essential observation behind this method is that not all data points contribute equally to training; data points with small gradients tend to be more well trained (close to a local minima). This means that it is more efficient to </a:t>
            </a:r>
            <a:r>
              <a:rPr b="1" lang="en-IN" sz="2400">
                <a:solidFill>
                  <a:srgbClr val="1A1A1A"/>
                </a:solidFill>
                <a:latin typeface="Garamond"/>
                <a:ea typeface="Garamond"/>
                <a:cs typeface="Garamond"/>
                <a:sym typeface="Garamond"/>
              </a:rPr>
              <a:t>concentrate on data points with larger gradients</a:t>
            </a:r>
            <a:endParaRPr/>
          </a:p>
          <a:p>
            <a:pPr indent="0" lvl="0" marL="0" marR="0" rtl="0" algn="l">
              <a:spcBef>
                <a:spcPts val="0"/>
              </a:spcBef>
              <a:spcAft>
                <a:spcPts val="0"/>
              </a:spcAft>
              <a:buNone/>
            </a:pPr>
            <a:r>
              <a:t/>
            </a:r>
            <a:endParaRPr b="1" sz="2400">
              <a:solidFill>
                <a:srgbClr val="1A1A1A"/>
              </a:solidFill>
              <a:latin typeface="Garamond"/>
              <a:ea typeface="Garamond"/>
              <a:cs typeface="Garamond"/>
              <a:sym typeface="Garamond"/>
            </a:endParaRPr>
          </a:p>
          <a:p>
            <a:pPr indent="0" lvl="0" marL="0" marR="0" rtl="0" algn="l">
              <a:spcBef>
                <a:spcPts val="0"/>
              </a:spcBef>
              <a:spcAft>
                <a:spcPts val="0"/>
              </a:spcAft>
              <a:buNone/>
            </a:pPr>
            <a:r>
              <a:t/>
            </a:r>
            <a:endParaRPr b="1" sz="2400">
              <a:solidFill>
                <a:srgbClr val="1A1A1A"/>
              </a:solidFill>
              <a:latin typeface="Garamond"/>
              <a:ea typeface="Garamond"/>
              <a:cs typeface="Garamond"/>
              <a:sym typeface="Garamond"/>
            </a:endParaRPr>
          </a:p>
          <a:p>
            <a:pPr indent="0" lvl="0" marL="0" marR="0" rtl="0" algn="l">
              <a:spcBef>
                <a:spcPts val="0"/>
              </a:spcBef>
              <a:spcAft>
                <a:spcPts val="0"/>
              </a:spcAft>
              <a:buNone/>
            </a:pPr>
            <a:r>
              <a:rPr lang="en-IN" sz="2400">
                <a:solidFill>
                  <a:schemeClr val="dk1"/>
                </a:solidFill>
                <a:latin typeface="Garamond"/>
                <a:ea typeface="Garamond"/>
                <a:cs typeface="Garamond"/>
                <a:sym typeface="Garamond"/>
              </a:rPr>
              <a:t>The most straightforward way to use this observation is to simply ignore data points with small gradients when computing the best split. However, this has the risk of leading to biased sampling, changing the distribution of data. For instance, if data that belonged to the "young" age group tended to be less well trained, the sampled data will have a much younger age distribution. This means that the split is likely to be younger than the optimal value</a:t>
            </a:r>
            <a:endParaRPr sz="2400">
              <a:solidFill>
                <a:schemeClr val="dk1"/>
              </a:solidFill>
              <a:latin typeface="Garamond"/>
              <a:ea typeface="Garamond"/>
              <a:cs typeface="Garamond"/>
              <a:sym typeface="Garamon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2"/>
          <p:cNvSpPr txBox="1"/>
          <p:nvPr/>
        </p:nvSpPr>
        <p:spPr>
          <a:xfrm>
            <a:off x="0" y="0"/>
            <a:ext cx="407193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latin typeface="Garamond"/>
                <a:ea typeface="Garamond"/>
                <a:cs typeface="Garamond"/>
                <a:sym typeface="Garamond"/>
              </a:rPr>
              <a:t>Finding the Best Split:</a:t>
            </a:r>
            <a:endParaRPr sz="1800">
              <a:solidFill>
                <a:schemeClr val="dk1"/>
              </a:solidFill>
              <a:latin typeface="Garamond"/>
              <a:ea typeface="Garamond"/>
              <a:cs typeface="Garamond"/>
              <a:sym typeface="Garamond"/>
            </a:endParaRPr>
          </a:p>
        </p:txBody>
      </p:sp>
      <p:sp>
        <p:nvSpPr>
          <p:cNvPr id="236" name="Google Shape;236;p22"/>
          <p:cNvSpPr/>
          <p:nvPr/>
        </p:nvSpPr>
        <p:spPr>
          <a:xfrm>
            <a:off x="146466" y="3429000"/>
            <a:ext cx="8361584"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1A1A1A"/>
                </a:solidFill>
                <a:latin typeface="Merriweather"/>
                <a:ea typeface="Merriweather"/>
                <a:cs typeface="Merriweather"/>
                <a:sym typeface="Merriweather"/>
              </a:rPr>
              <a:t>Histogram-based methods:</a:t>
            </a:r>
            <a:endParaRPr/>
          </a:p>
          <a:p>
            <a:pPr indent="0" lvl="0" marL="0" marR="0" rtl="0" algn="l">
              <a:spcBef>
                <a:spcPts val="0"/>
              </a:spcBef>
              <a:spcAft>
                <a:spcPts val="0"/>
              </a:spcAft>
              <a:buNone/>
            </a:pPr>
            <a:r>
              <a:t/>
            </a:r>
            <a:endParaRPr b="1" i="0" sz="1800">
              <a:solidFill>
                <a:srgbClr val="1A1A1A"/>
              </a:solidFill>
              <a:latin typeface="Merriweather"/>
              <a:ea typeface="Merriweather"/>
              <a:cs typeface="Merriweather"/>
              <a:sym typeface="Merriweather"/>
            </a:endParaRPr>
          </a:p>
          <a:p>
            <a:pPr indent="0" lvl="0" marL="0" marR="0" rtl="0" algn="l">
              <a:spcBef>
                <a:spcPts val="0"/>
              </a:spcBef>
              <a:spcAft>
                <a:spcPts val="0"/>
              </a:spcAft>
              <a:buNone/>
            </a:pPr>
            <a:r>
              <a:rPr lang="en-IN" sz="1800">
                <a:solidFill>
                  <a:schemeClr val="dk1"/>
                </a:solidFill>
                <a:latin typeface="Garamond"/>
                <a:ea typeface="Garamond"/>
                <a:cs typeface="Garamond"/>
                <a:sym typeface="Garamond"/>
              </a:rPr>
              <a:t>Firstly the number of bins creates a trade-off between speed and accuracy: </a:t>
            </a:r>
            <a:endParaRPr/>
          </a:p>
          <a:p>
            <a:pPr indent="0" lvl="0" marL="0" marR="0" rtl="0" algn="l">
              <a:spcBef>
                <a:spcPts val="0"/>
              </a:spcBef>
              <a:spcAft>
                <a:spcPts val="0"/>
              </a:spcAft>
              <a:buNone/>
            </a:pPr>
            <a:r>
              <a:rPr lang="en-IN" sz="1800">
                <a:solidFill>
                  <a:schemeClr val="dk1"/>
                </a:solidFill>
                <a:latin typeface="Garamond"/>
                <a:ea typeface="Garamond"/>
                <a:cs typeface="Garamond"/>
                <a:sym typeface="Garamond"/>
              </a:rPr>
              <a:t>the more bins there are, the more accurate the algorithm is, but the slower it is as well.</a:t>
            </a:r>
            <a:endParaRPr b="1" i="0" sz="1800">
              <a:solidFill>
                <a:srgbClr val="1A1A1A"/>
              </a:solidFill>
              <a:latin typeface="Merriweather"/>
              <a:ea typeface="Merriweather"/>
              <a:cs typeface="Merriweather"/>
              <a:sym typeface="Merriweather"/>
            </a:endParaRPr>
          </a:p>
        </p:txBody>
      </p:sp>
      <p:sp>
        <p:nvSpPr>
          <p:cNvPr id="237" name="Google Shape;237;p22"/>
          <p:cNvSpPr txBox="1"/>
          <p:nvPr/>
        </p:nvSpPr>
        <p:spPr>
          <a:xfrm>
            <a:off x="146466" y="1213009"/>
            <a:ext cx="11297836"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Garamond"/>
                <a:ea typeface="Garamond"/>
                <a:cs typeface="Garamond"/>
                <a:sym typeface="Garamond"/>
              </a:rPr>
              <a:t>This step requires the algorithm to go through every feature of every data point. The computational complexity is</a:t>
            </a:r>
            <a:endParaRPr/>
          </a:p>
          <a:p>
            <a:pPr indent="0" lvl="0" marL="0" marR="0" rtl="0" algn="l">
              <a:spcBef>
                <a:spcPts val="0"/>
              </a:spcBef>
              <a:spcAft>
                <a:spcPts val="0"/>
              </a:spcAft>
              <a:buNone/>
            </a:pPr>
            <a:r>
              <a:rPr b="1" lang="en-IN" sz="1800">
                <a:solidFill>
                  <a:schemeClr val="dk1"/>
                </a:solidFill>
                <a:latin typeface="Garamond"/>
                <a:ea typeface="Garamond"/>
                <a:cs typeface="Garamond"/>
                <a:sym typeface="Garamond"/>
              </a:rPr>
              <a:t>O(nxn)</a:t>
            </a:r>
            <a:endParaRPr/>
          </a:p>
          <a:p>
            <a:pPr indent="0" lvl="0" marL="0" marR="0" rtl="0" algn="l">
              <a:spcBef>
                <a:spcPts val="0"/>
              </a:spcBef>
              <a:spcAft>
                <a:spcPts val="0"/>
              </a:spcAft>
              <a:buNone/>
            </a:pPr>
            <a:r>
              <a:t/>
            </a:r>
            <a:endParaRPr b="1" sz="1800">
              <a:solidFill>
                <a:schemeClr val="dk1"/>
              </a:solidFill>
              <a:latin typeface="Garamond"/>
              <a:ea typeface="Garamond"/>
              <a:cs typeface="Garamond"/>
              <a:sym typeface="Garamond"/>
            </a:endParaRPr>
          </a:p>
          <a:p>
            <a:pPr indent="0" lvl="0" marL="0" marR="0" rtl="0" algn="l">
              <a:spcBef>
                <a:spcPts val="0"/>
              </a:spcBef>
              <a:spcAft>
                <a:spcPts val="0"/>
              </a:spcAft>
              <a:buNone/>
            </a:pPr>
            <a:r>
              <a:rPr lang="en-IN" sz="1800">
                <a:solidFill>
                  <a:schemeClr val="dk1"/>
                </a:solidFill>
                <a:latin typeface="Garamond"/>
                <a:ea typeface="Garamond"/>
                <a:cs typeface="Garamond"/>
                <a:sym typeface="Garamond"/>
              </a:rPr>
              <a:t>For instance, a tf-idf matrix of a million documents with a vocabulary size of 1 million would have a </a:t>
            </a:r>
            <a:r>
              <a:rPr i="1" lang="en-IN" sz="1800">
                <a:solidFill>
                  <a:schemeClr val="dk1"/>
                </a:solidFill>
                <a:latin typeface="Garamond"/>
                <a:ea typeface="Garamond"/>
                <a:cs typeface="Garamond"/>
                <a:sym typeface="Garamond"/>
              </a:rPr>
              <a:t>trillion</a:t>
            </a:r>
            <a:r>
              <a:rPr lang="en-IN" sz="1800">
                <a:solidFill>
                  <a:schemeClr val="dk1"/>
                </a:solidFill>
                <a:latin typeface="Garamond"/>
                <a:ea typeface="Garamond"/>
                <a:cs typeface="Garamond"/>
                <a:sym typeface="Garamond"/>
              </a:rPr>
              <a:t> entries. </a:t>
            </a:r>
            <a:endParaRPr/>
          </a:p>
          <a:p>
            <a:pPr indent="0" lvl="0" marL="0" marR="0" rtl="0" algn="l">
              <a:spcBef>
                <a:spcPts val="0"/>
              </a:spcBef>
              <a:spcAft>
                <a:spcPts val="0"/>
              </a:spcAft>
              <a:buNone/>
            </a:pPr>
            <a:r>
              <a:rPr lang="en-IN" sz="1800">
                <a:solidFill>
                  <a:schemeClr val="dk1"/>
                </a:solidFill>
                <a:latin typeface="Garamond"/>
                <a:ea typeface="Garamond"/>
                <a:cs typeface="Garamond"/>
                <a:sym typeface="Garamond"/>
              </a:rPr>
              <a:t>Thus, a naive GBDT would take forever to train on such datasets</a:t>
            </a:r>
            <a:endParaRPr b="1" sz="1800">
              <a:solidFill>
                <a:schemeClr val="dk1"/>
              </a:solidFill>
              <a:latin typeface="Garamond"/>
              <a:ea typeface="Garamond"/>
              <a:cs typeface="Garamond"/>
              <a:sym typeface="Garamond"/>
            </a:endParaRPr>
          </a:p>
          <a:p>
            <a:pPr indent="0" lvl="0" marL="0" marR="0" rtl="0" algn="l">
              <a:spcBef>
                <a:spcPts val="0"/>
              </a:spcBef>
              <a:spcAft>
                <a:spcPts val="0"/>
              </a:spcAft>
              <a:buNone/>
            </a:pPr>
            <a:r>
              <a:t/>
            </a:r>
            <a:endParaRPr b="1" sz="1800">
              <a:solidFill>
                <a:schemeClr val="dk1"/>
              </a:solidFill>
              <a:latin typeface="Garamond"/>
              <a:ea typeface="Garamond"/>
              <a:cs typeface="Garamond"/>
              <a:sym typeface="Garamond"/>
            </a:endParaRPr>
          </a:p>
        </p:txBody>
      </p:sp>
      <p:pic>
        <p:nvPicPr>
          <p:cNvPr id="238" name="Google Shape;238;p22"/>
          <p:cNvPicPr preferRelativeResize="0"/>
          <p:nvPr/>
        </p:nvPicPr>
        <p:blipFill rotWithShape="1">
          <a:blip r:embed="rId3">
            <a:alphaModFix/>
          </a:blip>
          <a:srcRect b="0" l="0" r="0" t="0"/>
          <a:stretch/>
        </p:blipFill>
        <p:spPr>
          <a:xfrm>
            <a:off x="9127588" y="2967335"/>
            <a:ext cx="2917946" cy="2528887"/>
          </a:xfrm>
          <a:prstGeom prst="rect">
            <a:avLst/>
          </a:prstGeom>
          <a:noFill/>
          <a:ln>
            <a:noFill/>
          </a:ln>
        </p:spPr>
      </p:pic>
      <p:sp>
        <p:nvSpPr>
          <p:cNvPr id="239" name="Google Shape;239;p22"/>
          <p:cNvSpPr txBox="1"/>
          <p:nvPr/>
        </p:nvSpPr>
        <p:spPr>
          <a:xfrm>
            <a:off x="146466" y="5496222"/>
            <a:ext cx="11617668"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latin typeface="Garamond"/>
                <a:ea typeface="Garamond"/>
                <a:cs typeface="Garamond"/>
                <a:sym typeface="Garamond"/>
              </a:rPr>
              <a:t>Ignoring sparse inputs:</a:t>
            </a:r>
            <a:endParaRPr/>
          </a:p>
          <a:p>
            <a:pPr indent="0" lvl="0" marL="0" marR="0" rtl="0" algn="l">
              <a:spcBef>
                <a:spcPts val="0"/>
              </a:spcBef>
              <a:spcAft>
                <a:spcPts val="0"/>
              </a:spcAft>
              <a:buNone/>
            </a:pPr>
            <a:r>
              <a:rPr lang="en-IN" sz="1800">
                <a:solidFill>
                  <a:schemeClr val="dk1"/>
                </a:solidFill>
                <a:latin typeface="Garamond"/>
                <a:ea typeface="Garamond"/>
                <a:cs typeface="Garamond"/>
                <a:sym typeface="Garamond"/>
              </a:rPr>
              <a:t>lightGBM internal table data tend to be sparse. Since the vast majority of the values will be 0. These zeroes will be ignored.</a:t>
            </a:r>
            <a:endParaRPr/>
          </a:p>
          <a:p>
            <a:pPr indent="0" lvl="0" marL="0" marR="0" rtl="0" algn="l">
              <a:spcBef>
                <a:spcPts val="0"/>
              </a:spcBef>
              <a:spcAft>
                <a:spcPts val="0"/>
              </a:spcAft>
              <a:buNone/>
            </a:pPr>
            <a:r>
              <a:rPr lang="en-IN" sz="1800">
                <a:solidFill>
                  <a:schemeClr val="dk1"/>
                </a:solidFill>
                <a:latin typeface="Garamond"/>
                <a:ea typeface="Garamond"/>
                <a:cs typeface="Garamond"/>
                <a:sym typeface="Garamond"/>
              </a:rPr>
              <a:t>This reduces the number of samples that have to be used when evaluating each split, speeding up the training process.</a:t>
            </a:r>
            <a:endParaRPr sz="1800">
              <a:solidFill>
                <a:schemeClr val="dk1"/>
              </a:solidFill>
              <a:latin typeface="Garamond"/>
              <a:ea typeface="Garamond"/>
              <a:cs typeface="Garamond"/>
              <a:sym typeface="Garamon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3"/>
          <p:cNvSpPr txBox="1"/>
          <p:nvPr/>
        </p:nvSpPr>
        <p:spPr>
          <a:xfrm>
            <a:off x="190758" y="1501167"/>
            <a:ext cx="10389383"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Garamond"/>
                <a:ea typeface="Garamond"/>
                <a:cs typeface="Garamond"/>
                <a:sym typeface="Garamond"/>
              </a:rPr>
              <a:t>The essential observation behind this method is that the sparsity of features means that </a:t>
            </a:r>
            <a:endParaRPr/>
          </a:p>
          <a:p>
            <a:pPr indent="0" lvl="0" marL="0" marR="0" rtl="0" algn="l">
              <a:spcBef>
                <a:spcPts val="0"/>
              </a:spcBef>
              <a:spcAft>
                <a:spcPts val="0"/>
              </a:spcAft>
              <a:buNone/>
            </a:pPr>
            <a:r>
              <a:rPr b="1" lang="en-IN" sz="1800">
                <a:solidFill>
                  <a:schemeClr val="dk1"/>
                </a:solidFill>
                <a:latin typeface="Garamond"/>
                <a:ea typeface="Garamond"/>
                <a:cs typeface="Garamond"/>
                <a:sym typeface="Garamond"/>
              </a:rPr>
              <a:t>some features are never non-zero together</a:t>
            </a:r>
            <a:r>
              <a:rPr lang="en-IN" sz="1800">
                <a:solidFill>
                  <a:schemeClr val="dk1"/>
                </a:solidFill>
                <a:latin typeface="Garamond"/>
                <a:ea typeface="Garamond"/>
                <a:cs typeface="Garamond"/>
                <a:sym typeface="Garamond"/>
              </a:rPr>
              <a:t>. </a:t>
            </a:r>
            <a:endParaRPr/>
          </a:p>
          <a:p>
            <a:pPr indent="0" lvl="0" marL="0" marR="0" rtl="0" algn="l">
              <a:spcBef>
                <a:spcPts val="0"/>
              </a:spcBef>
              <a:spcAft>
                <a:spcPts val="0"/>
              </a:spcAft>
              <a:buNone/>
            </a:pPr>
            <a:r>
              <a:rPr lang="en-IN" sz="1800">
                <a:solidFill>
                  <a:schemeClr val="dk1"/>
                </a:solidFill>
                <a:latin typeface="Garamond"/>
                <a:ea typeface="Garamond"/>
                <a:cs typeface="Garamond"/>
                <a:sym typeface="Garamond"/>
              </a:rPr>
              <a:t>For instance, the words "Python" and "protein" might never appear in the same document in the data.</a:t>
            </a:r>
            <a:endParaRPr/>
          </a:p>
          <a:p>
            <a:pPr indent="0" lvl="0" marL="0" marR="0" rtl="0" algn="l">
              <a:spcBef>
                <a:spcPts val="0"/>
              </a:spcBef>
              <a:spcAft>
                <a:spcPts val="0"/>
              </a:spcAft>
              <a:buNone/>
            </a:pPr>
            <a:r>
              <a:rPr lang="en-IN" sz="1800">
                <a:solidFill>
                  <a:schemeClr val="dk1"/>
                </a:solidFill>
                <a:latin typeface="Garamond"/>
                <a:ea typeface="Garamond"/>
                <a:cs typeface="Garamond"/>
                <a:sym typeface="Garamond"/>
              </a:rPr>
              <a:t> This means that these features can be "bundled" into a single feature without losing any information. </a:t>
            </a:r>
            <a:endParaRPr/>
          </a:p>
          <a:p>
            <a:pPr indent="0" lvl="0" marL="0" marR="0" rtl="0" algn="l">
              <a:spcBef>
                <a:spcPts val="0"/>
              </a:spcBef>
              <a:spcAft>
                <a:spcPts val="0"/>
              </a:spcAft>
              <a:buNone/>
            </a:pPr>
            <a:r>
              <a:rPr lang="en-IN" sz="1800">
                <a:solidFill>
                  <a:schemeClr val="dk1"/>
                </a:solidFill>
                <a:latin typeface="Garamond"/>
                <a:ea typeface="Garamond"/>
                <a:cs typeface="Garamond"/>
                <a:sym typeface="Garamond"/>
              </a:rPr>
              <a:t>Suppose the tf-idf score for "Python" ranges from 0 to 10 and the tf-idf score for  "protein" ranges from 0 to 20. </a:t>
            </a:r>
            <a:endParaRPr/>
          </a:p>
          <a:p>
            <a:pPr indent="0" lvl="0" marL="0" marR="0" rtl="0" algn="l">
              <a:spcBef>
                <a:spcPts val="0"/>
              </a:spcBef>
              <a:spcAft>
                <a:spcPts val="0"/>
              </a:spcAft>
              <a:buNone/>
            </a:pPr>
            <a:r>
              <a:rPr lang="en-IN" sz="1800">
                <a:solidFill>
                  <a:schemeClr val="dk1"/>
                </a:solidFill>
                <a:latin typeface="Garamond"/>
                <a:ea typeface="Garamond"/>
                <a:cs typeface="Garamond"/>
                <a:sym typeface="Garamond"/>
              </a:rPr>
              <a:t>In this case, the feature</a:t>
            </a:r>
            <a:endParaRPr sz="1800">
              <a:solidFill>
                <a:schemeClr val="dk1"/>
              </a:solidFill>
              <a:latin typeface="Garamond"/>
              <a:ea typeface="Garamond"/>
              <a:cs typeface="Garamond"/>
              <a:sym typeface="Garamond"/>
            </a:endParaRPr>
          </a:p>
        </p:txBody>
      </p:sp>
      <p:pic>
        <p:nvPicPr>
          <p:cNvPr descr="\textrm{Python} \quad if \quad \textrm{protein} = 0 \quad else \quad \textrm{protein} + 10  " id="245" name="Google Shape;245;p23"/>
          <p:cNvPicPr preferRelativeResize="0"/>
          <p:nvPr/>
        </p:nvPicPr>
        <p:blipFill rotWithShape="1">
          <a:blip r:embed="rId3">
            <a:alphaModFix/>
          </a:blip>
          <a:srcRect b="0" l="0" r="0" t="0"/>
          <a:stretch/>
        </p:blipFill>
        <p:spPr>
          <a:xfrm>
            <a:off x="403796" y="3968267"/>
            <a:ext cx="5101307" cy="264397"/>
          </a:xfrm>
          <a:prstGeom prst="rect">
            <a:avLst/>
          </a:prstGeom>
          <a:noFill/>
          <a:ln>
            <a:noFill/>
          </a:ln>
        </p:spPr>
      </p:pic>
      <p:sp>
        <p:nvSpPr>
          <p:cNvPr id="246" name="Google Shape;246;p23"/>
          <p:cNvSpPr txBox="1"/>
          <p:nvPr/>
        </p:nvSpPr>
        <p:spPr>
          <a:xfrm>
            <a:off x="0" y="0"/>
            <a:ext cx="290810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latin typeface="Garamond"/>
                <a:ea typeface="Garamond"/>
                <a:cs typeface="Garamond"/>
                <a:sym typeface="Garamond"/>
              </a:rPr>
              <a:t>Exclusive Feature Bundling</a:t>
            </a:r>
            <a:endParaRPr sz="1800">
              <a:solidFill>
                <a:schemeClr val="dk1"/>
              </a:solidFill>
              <a:latin typeface="Garamond"/>
              <a:ea typeface="Garamond"/>
              <a:cs typeface="Garamond"/>
              <a:sym typeface="Garamon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descr="Image for post" id="251" name="Google Shape;251;p24"/>
          <p:cNvPicPr preferRelativeResize="0"/>
          <p:nvPr/>
        </p:nvPicPr>
        <p:blipFill rotWithShape="1">
          <a:blip r:embed="rId3">
            <a:alphaModFix/>
          </a:blip>
          <a:srcRect b="0" l="0" r="0" t="0"/>
          <a:stretch/>
        </p:blipFill>
        <p:spPr>
          <a:xfrm>
            <a:off x="453822" y="3651396"/>
            <a:ext cx="4883150" cy="1695450"/>
          </a:xfrm>
          <a:prstGeom prst="rect">
            <a:avLst/>
          </a:prstGeom>
          <a:noFill/>
          <a:ln>
            <a:noFill/>
          </a:ln>
        </p:spPr>
      </p:pic>
      <p:sp>
        <p:nvSpPr>
          <p:cNvPr id="252" name="Google Shape;252;p24"/>
          <p:cNvSpPr txBox="1"/>
          <p:nvPr/>
        </p:nvSpPr>
        <p:spPr>
          <a:xfrm>
            <a:off x="131451" y="1047633"/>
            <a:ext cx="10411041"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000">
                <a:solidFill>
                  <a:schemeClr val="dk1"/>
                </a:solidFill>
                <a:latin typeface="Garamond"/>
                <a:ea typeface="Garamond"/>
                <a:cs typeface="Garamond"/>
                <a:sym typeface="Garamond"/>
              </a:rPr>
              <a:t>Light GBM grows tree vertically </a:t>
            </a:r>
            <a:r>
              <a:rPr lang="en-IN" sz="2000">
                <a:solidFill>
                  <a:schemeClr val="dk1"/>
                </a:solidFill>
                <a:latin typeface="Garamond"/>
                <a:ea typeface="Garamond"/>
                <a:cs typeface="Garamond"/>
                <a:sym typeface="Garamond"/>
              </a:rPr>
              <a:t>while other algorithm grows trees horizontally meaning that Light GBM grows tree  </a:t>
            </a:r>
            <a:r>
              <a:rPr b="1" lang="en-IN" sz="2000">
                <a:solidFill>
                  <a:schemeClr val="dk1"/>
                </a:solidFill>
                <a:latin typeface="Garamond"/>
                <a:ea typeface="Garamond"/>
                <a:cs typeface="Garamond"/>
                <a:sym typeface="Garamond"/>
              </a:rPr>
              <a:t>leaf-wise </a:t>
            </a:r>
            <a:r>
              <a:rPr lang="en-IN" sz="2000">
                <a:solidFill>
                  <a:schemeClr val="dk1"/>
                </a:solidFill>
                <a:latin typeface="Garamond"/>
                <a:ea typeface="Garamond"/>
                <a:cs typeface="Garamond"/>
                <a:sym typeface="Garamond"/>
              </a:rPr>
              <a:t>while other algorithm grows level-wise. It will choose the leaf with max delta loss to grow.  When growing the same leaf, Leaf-wise algorithm can reduce more loss than a level-wise algorithm</a:t>
            </a:r>
            <a:endParaRPr sz="2000">
              <a:solidFill>
                <a:schemeClr val="dk1"/>
              </a:solidFill>
              <a:latin typeface="Garamond"/>
              <a:ea typeface="Garamond"/>
              <a:cs typeface="Garamond"/>
              <a:sym typeface="Garamond"/>
            </a:endParaRPr>
          </a:p>
        </p:txBody>
      </p:sp>
      <p:pic>
        <p:nvPicPr>
          <p:cNvPr descr="Image for post" id="253" name="Google Shape;253;p24"/>
          <p:cNvPicPr preferRelativeResize="0"/>
          <p:nvPr/>
        </p:nvPicPr>
        <p:blipFill rotWithShape="1">
          <a:blip r:embed="rId4">
            <a:alphaModFix/>
          </a:blip>
          <a:srcRect b="0" l="0" r="0" t="0"/>
          <a:stretch/>
        </p:blipFill>
        <p:spPr>
          <a:xfrm>
            <a:off x="7971032" y="4186536"/>
            <a:ext cx="4220968" cy="19494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5"/>
          <p:cNvSpPr txBox="1"/>
          <p:nvPr/>
        </p:nvSpPr>
        <p:spPr>
          <a:xfrm>
            <a:off x="5002306" y="3146612"/>
            <a:ext cx="2326278"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4000">
                <a:solidFill>
                  <a:srgbClr val="FF6700"/>
                </a:solidFill>
                <a:latin typeface="Garamond"/>
                <a:ea typeface="Garamond"/>
                <a:cs typeface="Garamond"/>
                <a:sym typeface="Garamond"/>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3"/>
          <p:cNvSpPr/>
          <p:nvPr/>
        </p:nvSpPr>
        <p:spPr>
          <a:xfrm>
            <a:off x="167941" y="1154055"/>
            <a:ext cx="11450052" cy="509370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500">
                <a:solidFill>
                  <a:srgbClr val="333333"/>
                </a:solidFill>
                <a:latin typeface="Garamond"/>
                <a:ea typeface="Garamond"/>
                <a:cs typeface="Garamond"/>
                <a:sym typeface="Garamond"/>
              </a:rPr>
              <a:t>A </a:t>
            </a:r>
            <a:r>
              <a:rPr b="1" lang="en-IN" sz="2500">
                <a:solidFill>
                  <a:srgbClr val="333333"/>
                </a:solidFill>
                <a:latin typeface="Garamond"/>
                <a:ea typeface="Garamond"/>
                <a:cs typeface="Garamond"/>
                <a:sym typeface="Garamond"/>
              </a:rPr>
              <a:t>model</a:t>
            </a:r>
            <a:r>
              <a:rPr lang="en-IN" sz="2500">
                <a:solidFill>
                  <a:srgbClr val="333333"/>
                </a:solidFill>
                <a:latin typeface="Garamond"/>
                <a:ea typeface="Garamond"/>
                <a:cs typeface="Garamond"/>
                <a:sym typeface="Garamond"/>
              </a:rPr>
              <a:t> in supervised learning usually refers to the mathematical structure of by which the prediction Yi is made from the input xi. </a:t>
            </a:r>
            <a:endParaRPr/>
          </a:p>
          <a:p>
            <a:pPr indent="0" lvl="0" marL="0" marR="0" rtl="0" algn="l">
              <a:spcBef>
                <a:spcPts val="0"/>
              </a:spcBef>
              <a:spcAft>
                <a:spcPts val="0"/>
              </a:spcAft>
              <a:buNone/>
            </a:pPr>
            <a:r>
              <a:t/>
            </a:r>
            <a:endParaRPr sz="2500">
              <a:solidFill>
                <a:srgbClr val="333333"/>
              </a:solidFill>
              <a:latin typeface="Garamond"/>
              <a:ea typeface="Garamond"/>
              <a:cs typeface="Garamond"/>
              <a:sym typeface="Garamond"/>
            </a:endParaRPr>
          </a:p>
          <a:p>
            <a:pPr indent="0" lvl="0" marL="0" marR="0" rtl="0" algn="l">
              <a:spcBef>
                <a:spcPts val="0"/>
              </a:spcBef>
              <a:spcAft>
                <a:spcPts val="0"/>
              </a:spcAft>
              <a:buNone/>
            </a:pPr>
            <a:r>
              <a:t/>
            </a:r>
            <a:endParaRPr sz="2500">
              <a:solidFill>
                <a:srgbClr val="333333"/>
              </a:solidFill>
              <a:latin typeface="Garamond"/>
              <a:ea typeface="Garamond"/>
              <a:cs typeface="Garamond"/>
              <a:sym typeface="Garamond"/>
            </a:endParaRPr>
          </a:p>
          <a:p>
            <a:pPr indent="0" lvl="0" marL="0" marR="0" rtl="0" algn="l">
              <a:spcBef>
                <a:spcPts val="0"/>
              </a:spcBef>
              <a:spcAft>
                <a:spcPts val="0"/>
              </a:spcAft>
              <a:buNone/>
            </a:pPr>
            <a:r>
              <a:rPr lang="en-IN" sz="2500">
                <a:solidFill>
                  <a:srgbClr val="333333"/>
                </a:solidFill>
                <a:latin typeface="Garamond"/>
                <a:ea typeface="Garamond"/>
                <a:cs typeface="Garamond"/>
                <a:sym typeface="Garamond"/>
              </a:rPr>
              <a:t>A common example is a </a:t>
            </a:r>
            <a:r>
              <a:rPr i="1" lang="en-IN" sz="2500">
                <a:solidFill>
                  <a:srgbClr val="333333"/>
                </a:solidFill>
                <a:latin typeface="Garamond"/>
                <a:ea typeface="Garamond"/>
                <a:cs typeface="Garamond"/>
                <a:sym typeface="Garamond"/>
              </a:rPr>
              <a:t>linear model</a:t>
            </a:r>
            <a:r>
              <a:rPr lang="en-IN" sz="2500">
                <a:solidFill>
                  <a:srgbClr val="333333"/>
                </a:solidFill>
                <a:latin typeface="Garamond"/>
                <a:ea typeface="Garamond"/>
                <a:cs typeface="Garamond"/>
                <a:sym typeface="Garamond"/>
              </a:rPr>
              <a:t>, where the prediction is given as </a:t>
            </a:r>
            <a:r>
              <a:rPr lang="en-IN" sz="2500">
                <a:solidFill>
                  <a:srgbClr val="009999"/>
                </a:solidFill>
                <a:latin typeface="Garamond"/>
                <a:ea typeface="Garamond"/>
                <a:cs typeface="Garamond"/>
                <a:sym typeface="Garamond"/>
              </a:rPr>
              <a:t>𝑦̂ 𝑖=∑𝑗𝜃𝑗𝑥𝑖𝑗</a:t>
            </a:r>
            <a:r>
              <a:rPr lang="en-IN" sz="2500">
                <a:solidFill>
                  <a:srgbClr val="333333"/>
                </a:solidFill>
                <a:latin typeface="Garamond"/>
                <a:ea typeface="Garamond"/>
                <a:cs typeface="Garamond"/>
                <a:sym typeface="Garamond"/>
              </a:rPr>
              <a:t>, </a:t>
            </a:r>
            <a:endParaRPr/>
          </a:p>
          <a:p>
            <a:pPr indent="0" lvl="0" marL="0" marR="0" rtl="0" algn="l">
              <a:spcBef>
                <a:spcPts val="0"/>
              </a:spcBef>
              <a:spcAft>
                <a:spcPts val="0"/>
              </a:spcAft>
              <a:buNone/>
            </a:pPr>
            <a:r>
              <a:rPr lang="en-IN" sz="2500">
                <a:solidFill>
                  <a:srgbClr val="333333"/>
                </a:solidFill>
                <a:latin typeface="Garamond"/>
                <a:ea typeface="Garamond"/>
                <a:cs typeface="Garamond"/>
                <a:sym typeface="Garamond"/>
              </a:rPr>
              <a:t>a linear combination of weighted input features</a:t>
            </a:r>
            <a:endParaRPr/>
          </a:p>
          <a:p>
            <a:pPr indent="0" lvl="0" marL="0" marR="0" rtl="0" algn="l">
              <a:spcBef>
                <a:spcPts val="0"/>
              </a:spcBef>
              <a:spcAft>
                <a:spcPts val="0"/>
              </a:spcAft>
              <a:buNone/>
            </a:pPr>
            <a:r>
              <a:t/>
            </a:r>
            <a:endParaRPr sz="2500">
              <a:solidFill>
                <a:srgbClr val="333333"/>
              </a:solidFill>
              <a:latin typeface="Garamond"/>
              <a:ea typeface="Garamond"/>
              <a:cs typeface="Garamond"/>
              <a:sym typeface="Garamond"/>
            </a:endParaRPr>
          </a:p>
          <a:p>
            <a:pPr indent="0" lvl="0" marL="0" marR="0" rtl="0" algn="l">
              <a:spcBef>
                <a:spcPts val="0"/>
              </a:spcBef>
              <a:spcAft>
                <a:spcPts val="0"/>
              </a:spcAft>
              <a:buNone/>
            </a:pPr>
            <a:r>
              <a:rPr lang="en-IN" sz="2500">
                <a:solidFill>
                  <a:schemeClr val="dk1"/>
                </a:solidFill>
                <a:latin typeface="Garamond"/>
                <a:ea typeface="Garamond"/>
                <a:cs typeface="Garamond"/>
                <a:sym typeface="Garamond"/>
              </a:rPr>
              <a:t>The </a:t>
            </a:r>
            <a:r>
              <a:rPr b="1" lang="en-IN" sz="2500">
                <a:solidFill>
                  <a:schemeClr val="dk1"/>
                </a:solidFill>
                <a:latin typeface="Garamond"/>
                <a:ea typeface="Garamond"/>
                <a:cs typeface="Garamond"/>
                <a:sym typeface="Garamond"/>
              </a:rPr>
              <a:t>parameters</a:t>
            </a:r>
            <a:r>
              <a:rPr lang="en-IN" sz="2500">
                <a:solidFill>
                  <a:schemeClr val="dk1"/>
                </a:solidFill>
                <a:latin typeface="Garamond"/>
                <a:ea typeface="Garamond"/>
                <a:cs typeface="Garamond"/>
                <a:sym typeface="Garamond"/>
              </a:rPr>
              <a:t> are the undetermined part that we need to learn from data. In linear regression problems, the parameters are the coefficients 𝜃. Usually we will use 𝜃 to denote the parameters</a:t>
            </a:r>
            <a:endParaRPr/>
          </a:p>
          <a:p>
            <a:pPr indent="0" lvl="0" marL="0" marR="0" rtl="0" algn="l">
              <a:spcBef>
                <a:spcPts val="0"/>
              </a:spcBef>
              <a:spcAft>
                <a:spcPts val="0"/>
              </a:spcAft>
              <a:buNone/>
            </a:pPr>
            <a:r>
              <a:t/>
            </a:r>
            <a:endParaRPr sz="2500">
              <a:solidFill>
                <a:schemeClr val="dk1"/>
              </a:solidFill>
              <a:latin typeface="Garamond"/>
              <a:ea typeface="Garamond"/>
              <a:cs typeface="Garamond"/>
              <a:sym typeface="Garamond"/>
            </a:endParaRPr>
          </a:p>
          <a:p>
            <a:pPr indent="0" lvl="0" marL="0" marR="0" rtl="0" algn="l">
              <a:spcBef>
                <a:spcPts val="0"/>
              </a:spcBef>
              <a:spcAft>
                <a:spcPts val="0"/>
              </a:spcAft>
              <a:buNone/>
            </a:pPr>
            <a:r>
              <a:t/>
            </a:r>
            <a:endParaRPr sz="2500">
              <a:solidFill>
                <a:schemeClr val="dk1"/>
              </a:solidFill>
              <a:latin typeface="Garamond"/>
              <a:ea typeface="Garamond"/>
              <a:cs typeface="Garamond"/>
              <a:sym typeface="Garamond"/>
            </a:endParaRPr>
          </a:p>
          <a:p>
            <a:pPr indent="0" lvl="0" marL="0" marR="0" rtl="0" algn="l">
              <a:spcBef>
                <a:spcPts val="0"/>
              </a:spcBef>
              <a:spcAft>
                <a:spcPts val="0"/>
              </a:spcAft>
              <a:buNone/>
            </a:pPr>
            <a:r>
              <a:rPr lang="en-IN" sz="2500">
                <a:solidFill>
                  <a:schemeClr val="dk1"/>
                </a:solidFill>
                <a:latin typeface="Garamond"/>
                <a:ea typeface="Garamond"/>
                <a:cs typeface="Garamond"/>
                <a:sym typeface="Garamond"/>
              </a:rPr>
              <a:t>𝜃 will be identified by minimizing the loss which is an objective function.</a:t>
            </a:r>
            <a:endParaRPr sz="2500">
              <a:solidFill>
                <a:schemeClr val="dk1"/>
              </a:solidFill>
              <a:latin typeface="Garamond"/>
              <a:ea typeface="Garamond"/>
              <a:cs typeface="Garamond"/>
              <a:sym typeface="Garamon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4"/>
          <p:cNvSpPr/>
          <p:nvPr/>
        </p:nvSpPr>
        <p:spPr>
          <a:xfrm>
            <a:off x="0" y="55028"/>
            <a:ext cx="675741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rgbClr val="333333"/>
                </a:solidFill>
                <a:latin typeface="Helvetica Neue"/>
                <a:ea typeface="Helvetica Neue"/>
                <a:cs typeface="Helvetica Neue"/>
                <a:sym typeface="Helvetica Neue"/>
              </a:rPr>
              <a:t>Objective Function : Training Loss + Regularization</a:t>
            </a:r>
            <a:endParaRPr/>
          </a:p>
        </p:txBody>
      </p:sp>
      <p:sp>
        <p:nvSpPr>
          <p:cNvPr id="112" name="Google Shape;112;p4"/>
          <p:cNvSpPr/>
          <p:nvPr/>
        </p:nvSpPr>
        <p:spPr>
          <a:xfrm>
            <a:off x="495931" y="879624"/>
            <a:ext cx="10391274" cy="2246769"/>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IN" sz="2000">
                <a:solidFill>
                  <a:schemeClr val="dk1"/>
                </a:solidFill>
                <a:latin typeface="Garamond"/>
                <a:ea typeface="Garamond"/>
                <a:cs typeface="Garamond"/>
                <a:sym typeface="Garamond"/>
              </a:rPr>
              <a:t> </a:t>
            </a:r>
            <a:endParaRPr/>
          </a:p>
          <a:p>
            <a:pPr indent="0" lvl="0" marL="0" marR="0" rtl="0" algn="l">
              <a:spcBef>
                <a:spcPts val="0"/>
              </a:spcBef>
              <a:spcAft>
                <a:spcPts val="0"/>
              </a:spcAft>
              <a:buNone/>
            </a:pPr>
            <a:r>
              <a:rPr b="1" lang="en-IN" sz="2000">
                <a:solidFill>
                  <a:schemeClr val="dk1"/>
                </a:solidFill>
                <a:latin typeface="Garamond"/>
                <a:ea typeface="Garamond"/>
                <a:cs typeface="Garamond"/>
                <a:sym typeface="Garamond"/>
              </a:rPr>
              <a:t>We need to find a way to find the best parameters given the training data. In order to do so,  we need to define objective function, to measure the performance of the model given a certain set of parameters</a:t>
            </a:r>
            <a:r>
              <a:rPr lang="en-IN" sz="2000">
                <a:solidFill>
                  <a:srgbClr val="333333"/>
                </a:solidFill>
                <a:latin typeface="Garamond"/>
                <a:ea typeface="Garamond"/>
                <a:cs typeface="Garamond"/>
                <a:sym typeface="Garamond"/>
              </a:rPr>
              <a:t>.</a:t>
            </a:r>
            <a:r>
              <a:rPr lang="en-IN" sz="2000">
                <a:solidFill>
                  <a:schemeClr val="dk1"/>
                </a:solidFill>
                <a:latin typeface="Garamond"/>
                <a:ea typeface="Garamond"/>
                <a:cs typeface="Garamond"/>
                <a:sym typeface="Garamond"/>
              </a:rPr>
              <a:t> </a:t>
            </a:r>
            <a:endParaRPr/>
          </a:p>
          <a:p>
            <a:pPr indent="0" lvl="0" marL="0" marR="0" rtl="0" algn="l">
              <a:spcBef>
                <a:spcPts val="0"/>
              </a:spcBef>
              <a:spcAft>
                <a:spcPts val="0"/>
              </a:spcAft>
              <a:buNone/>
            </a:pPr>
            <a:r>
              <a:rPr lang="en-IN" sz="2000">
                <a:solidFill>
                  <a:srgbClr val="333333"/>
                </a:solidFill>
                <a:latin typeface="Garamond"/>
                <a:ea typeface="Garamond"/>
                <a:cs typeface="Garamond"/>
                <a:sym typeface="Garamond"/>
              </a:rPr>
              <a:t>A </a:t>
            </a:r>
            <a:r>
              <a:rPr lang="en-IN" sz="2000">
                <a:solidFill>
                  <a:schemeClr val="dk1"/>
                </a:solidFill>
                <a:latin typeface="Garamond"/>
                <a:ea typeface="Garamond"/>
                <a:cs typeface="Garamond"/>
                <a:sym typeface="Garamond"/>
              </a:rPr>
              <a:t>very important fact about objective functions is they must always contain two parts: training loss and regularization</a:t>
            </a:r>
            <a:endParaRPr/>
          </a:p>
          <a:p>
            <a:pPr indent="0" lvl="0" marL="0" marR="0" rtl="0" algn="l">
              <a:spcBef>
                <a:spcPts val="0"/>
              </a:spcBef>
              <a:spcAft>
                <a:spcPts val="0"/>
              </a:spcAft>
              <a:buNone/>
            </a:pPr>
            <a:r>
              <a:t/>
            </a:r>
            <a:endParaRPr sz="2000">
              <a:solidFill>
                <a:schemeClr val="dk1"/>
              </a:solidFill>
              <a:latin typeface="Garamond"/>
              <a:ea typeface="Garamond"/>
              <a:cs typeface="Garamond"/>
              <a:sym typeface="Garamond"/>
            </a:endParaRPr>
          </a:p>
        </p:txBody>
      </p:sp>
      <p:pic>
        <p:nvPicPr>
          <p:cNvPr id="113" name="Google Shape;113;p4"/>
          <p:cNvPicPr preferRelativeResize="0"/>
          <p:nvPr/>
        </p:nvPicPr>
        <p:blipFill rotWithShape="1">
          <a:blip r:embed="rId3">
            <a:alphaModFix/>
          </a:blip>
          <a:srcRect b="0" l="0" r="0" t="0"/>
          <a:stretch/>
        </p:blipFill>
        <p:spPr>
          <a:xfrm>
            <a:off x="4313110" y="3340697"/>
            <a:ext cx="2352675" cy="466725"/>
          </a:xfrm>
          <a:prstGeom prst="rect">
            <a:avLst/>
          </a:prstGeom>
          <a:noFill/>
          <a:ln>
            <a:noFill/>
          </a:ln>
        </p:spPr>
      </p:pic>
      <p:sp>
        <p:nvSpPr>
          <p:cNvPr id="114" name="Google Shape;114;p4"/>
          <p:cNvSpPr/>
          <p:nvPr/>
        </p:nvSpPr>
        <p:spPr>
          <a:xfrm>
            <a:off x="495931" y="4258266"/>
            <a:ext cx="11463458" cy="1015663"/>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IN" sz="2000">
                <a:solidFill>
                  <a:schemeClr val="dk1"/>
                </a:solidFill>
                <a:latin typeface="Garamond"/>
                <a:ea typeface="Garamond"/>
                <a:cs typeface="Garamond"/>
                <a:sym typeface="Garamond"/>
              </a:rPr>
              <a:t>where L is the training loss function, and Ω is the regularization term. The training loss measures how predictive our model is on training data. </a:t>
            </a:r>
            <a:endParaRPr/>
          </a:p>
          <a:p>
            <a:pPr indent="0" lvl="0" marL="0" marR="0" rtl="0" algn="l">
              <a:spcBef>
                <a:spcPts val="0"/>
              </a:spcBef>
              <a:spcAft>
                <a:spcPts val="0"/>
              </a:spcAft>
              <a:buNone/>
            </a:pPr>
            <a:r>
              <a:rPr lang="en-IN" sz="2000">
                <a:solidFill>
                  <a:schemeClr val="dk1"/>
                </a:solidFill>
                <a:latin typeface="Garamond"/>
                <a:ea typeface="Garamond"/>
                <a:cs typeface="Garamond"/>
                <a:sym typeface="Garamond"/>
              </a:rPr>
              <a:t>For example, a commonly used training loss is mean squared error </a:t>
            </a:r>
            <a:endParaRPr/>
          </a:p>
        </p:txBody>
      </p:sp>
      <p:pic>
        <p:nvPicPr>
          <p:cNvPr id="115" name="Google Shape;115;p4"/>
          <p:cNvPicPr preferRelativeResize="0"/>
          <p:nvPr/>
        </p:nvPicPr>
        <p:blipFill rotWithShape="1">
          <a:blip r:embed="rId4">
            <a:alphaModFix/>
          </a:blip>
          <a:srcRect b="0" l="0" r="0" t="0"/>
          <a:stretch/>
        </p:blipFill>
        <p:spPr>
          <a:xfrm>
            <a:off x="4577143" y="5724773"/>
            <a:ext cx="2228850" cy="552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5"/>
          <p:cNvPicPr preferRelativeResize="0"/>
          <p:nvPr/>
        </p:nvPicPr>
        <p:blipFill rotWithShape="1">
          <a:blip r:embed="rId3">
            <a:alphaModFix/>
          </a:blip>
          <a:srcRect b="0" l="0" r="0" t="0"/>
          <a:stretch/>
        </p:blipFill>
        <p:spPr>
          <a:xfrm>
            <a:off x="415770" y="1342421"/>
            <a:ext cx="8283061" cy="5424643"/>
          </a:xfrm>
          <a:prstGeom prst="rect">
            <a:avLst/>
          </a:prstGeom>
          <a:noFill/>
          <a:ln>
            <a:noFill/>
          </a:ln>
        </p:spPr>
      </p:pic>
      <p:sp>
        <p:nvSpPr>
          <p:cNvPr id="121" name="Google Shape;121;p5"/>
          <p:cNvSpPr txBox="1"/>
          <p:nvPr/>
        </p:nvSpPr>
        <p:spPr>
          <a:xfrm>
            <a:off x="0" y="0"/>
            <a:ext cx="3312368" cy="4770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500">
                <a:solidFill>
                  <a:schemeClr val="dk1"/>
                </a:solidFill>
                <a:latin typeface="Garamond"/>
                <a:ea typeface="Garamond"/>
                <a:cs typeface="Garamond"/>
                <a:sym typeface="Garamond"/>
              </a:rPr>
              <a:t>Training Objective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6"/>
          <p:cNvSpPr/>
          <p:nvPr/>
        </p:nvSpPr>
        <p:spPr>
          <a:xfrm>
            <a:off x="247210" y="1806328"/>
            <a:ext cx="4011970" cy="40934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000">
                <a:solidFill>
                  <a:srgbClr val="333333"/>
                </a:solidFill>
                <a:latin typeface="Garamond"/>
                <a:ea typeface="Garamond"/>
                <a:cs typeface="Garamond"/>
                <a:sym typeface="Garamond"/>
              </a:rPr>
              <a:t>The </a:t>
            </a:r>
            <a:r>
              <a:rPr b="1" i="1" lang="en-IN" sz="2000">
                <a:solidFill>
                  <a:srgbClr val="333333"/>
                </a:solidFill>
                <a:latin typeface="Garamond"/>
                <a:ea typeface="Garamond"/>
                <a:cs typeface="Garamond"/>
                <a:sym typeface="Garamond"/>
              </a:rPr>
              <a:t>regularization term</a:t>
            </a:r>
            <a:r>
              <a:rPr lang="en-IN" sz="2000">
                <a:solidFill>
                  <a:srgbClr val="333333"/>
                </a:solidFill>
                <a:latin typeface="Garamond"/>
                <a:ea typeface="Garamond"/>
                <a:cs typeface="Garamond"/>
                <a:sym typeface="Garamond"/>
              </a:rPr>
              <a:t> is what people usually forget to add. The regularization term controls the complexity of the model, which helps us to avoid overfitting. </a:t>
            </a:r>
            <a:endParaRPr/>
          </a:p>
          <a:p>
            <a:pPr indent="0" lvl="0" marL="0" marR="0" rtl="0" algn="l">
              <a:spcBef>
                <a:spcPts val="0"/>
              </a:spcBef>
              <a:spcAft>
                <a:spcPts val="0"/>
              </a:spcAft>
              <a:buNone/>
            </a:pPr>
            <a:r>
              <a:t/>
            </a:r>
            <a:endParaRPr sz="2000">
              <a:solidFill>
                <a:srgbClr val="333333"/>
              </a:solidFill>
              <a:latin typeface="Garamond"/>
              <a:ea typeface="Garamond"/>
              <a:cs typeface="Garamond"/>
              <a:sym typeface="Garamond"/>
            </a:endParaRPr>
          </a:p>
          <a:p>
            <a:pPr indent="0" lvl="0" marL="0" marR="0" rtl="0" algn="l">
              <a:spcBef>
                <a:spcPts val="0"/>
              </a:spcBef>
              <a:spcAft>
                <a:spcPts val="0"/>
              </a:spcAft>
              <a:buNone/>
            </a:pPr>
            <a:r>
              <a:rPr lang="en-IN" sz="2000">
                <a:solidFill>
                  <a:srgbClr val="333333"/>
                </a:solidFill>
                <a:latin typeface="Garamond"/>
                <a:ea typeface="Garamond"/>
                <a:cs typeface="Garamond"/>
                <a:sym typeface="Garamond"/>
              </a:rPr>
              <a:t>Let us consider the following problem in the following picture. You are asked to </a:t>
            </a:r>
            <a:r>
              <a:rPr i="1" lang="en-IN" sz="2000">
                <a:solidFill>
                  <a:srgbClr val="333333"/>
                </a:solidFill>
                <a:latin typeface="Garamond"/>
                <a:ea typeface="Garamond"/>
                <a:cs typeface="Garamond"/>
                <a:sym typeface="Garamond"/>
              </a:rPr>
              <a:t>fit</a:t>
            </a:r>
            <a:r>
              <a:rPr lang="en-IN" sz="2000">
                <a:solidFill>
                  <a:srgbClr val="333333"/>
                </a:solidFill>
                <a:latin typeface="Garamond"/>
                <a:ea typeface="Garamond"/>
                <a:cs typeface="Garamond"/>
                <a:sym typeface="Garamond"/>
              </a:rPr>
              <a:t> visually a step function given the input data points on the upper left corner of the image. Which solution among the three do you think is the best fit?</a:t>
            </a:r>
            <a:endParaRPr sz="2000">
              <a:solidFill>
                <a:schemeClr val="dk1"/>
              </a:solidFill>
              <a:latin typeface="Garamond"/>
              <a:ea typeface="Garamond"/>
              <a:cs typeface="Garamond"/>
              <a:sym typeface="Garamond"/>
            </a:endParaRPr>
          </a:p>
        </p:txBody>
      </p:sp>
      <p:pic>
        <p:nvPicPr>
          <p:cNvPr id="127" name="Google Shape;127;p6"/>
          <p:cNvPicPr preferRelativeResize="0"/>
          <p:nvPr/>
        </p:nvPicPr>
        <p:blipFill rotWithShape="1">
          <a:blip r:embed="rId3">
            <a:alphaModFix/>
          </a:blip>
          <a:srcRect b="0" l="0" r="0" t="0"/>
          <a:stretch/>
        </p:blipFill>
        <p:spPr>
          <a:xfrm>
            <a:off x="4560655" y="1536802"/>
            <a:ext cx="7631345" cy="462336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7"/>
          <p:cNvPicPr preferRelativeResize="0"/>
          <p:nvPr/>
        </p:nvPicPr>
        <p:blipFill rotWithShape="1">
          <a:blip r:embed="rId3">
            <a:alphaModFix/>
          </a:blip>
          <a:srcRect b="0" l="0" r="0" t="0"/>
          <a:stretch/>
        </p:blipFill>
        <p:spPr>
          <a:xfrm>
            <a:off x="140228" y="2533243"/>
            <a:ext cx="7724555" cy="3608553"/>
          </a:xfrm>
          <a:prstGeom prst="rect">
            <a:avLst/>
          </a:prstGeom>
          <a:noFill/>
          <a:ln>
            <a:noFill/>
          </a:ln>
        </p:spPr>
      </p:pic>
      <p:sp>
        <p:nvSpPr>
          <p:cNvPr id="133" name="Google Shape;133;p7"/>
          <p:cNvSpPr txBox="1"/>
          <p:nvPr/>
        </p:nvSpPr>
        <p:spPr>
          <a:xfrm>
            <a:off x="0" y="0"/>
            <a:ext cx="4873752" cy="5539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3000">
                <a:solidFill>
                  <a:schemeClr val="dk1"/>
                </a:solidFill>
                <a:latin typeface="Garamond"/>
                <a:ea typeface="Garamond"/>
                <a:cs typeface="Garamond"/>
                <a:sym typeface="Garamond"/>
              </a:rPr>
              <a:t>XGBOOST : CART tree</a:t>
            </a:r>
            <a:endParaRPr/>
          </a:p>
        </p:txBody>
      </p:sp>
      <p:sp>
        <p:nvSpPr>
          <p:cNvPr id="134" name="Google Shape;134;p7"/>
          <p:cNvSpPr/>
          <p:nvPr/>
        </p:nvSpPr>
        <p:spPr>
          <a:xfrm>
            <a:off x="180474" y="1345189"/>
            <a:ext cx="11634537"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IN" sz="2000">
                <a:solidFill>
                  <a:srgbClr val="333333"/>
                </a:solidFill>
                <a:latin typeface="Garamond"/>
                <a:ea typeface="Garamond"/>
                <a:cs typeface="Garamond"/>
                <a:sym typeface="Garamond"/>
              </a:rPr>
              <a:t>Model</a:t>
            </a:r>
            <a:r>
              <a:rPr lang="en-IN" sz="2000">
                <a:solidFill>
                  <a:srgbClr val="333333"/>
                </a:solidFill>
                <a:latin typeface="Garamond"/>
                <a:ea typeface="Garamond"/>
                <a:cs typeface="Garamond"/>
                <a:sym typeface="Garamond"/>
              </a:rPr>
              <a:t> xgboost: tree ensembles. The tree ensemble model is a set of classification and regression trees (CART). </a:t>
            </a:r>
            <a:endParaRPr/>
          </a:p>
          <a:p>
            <a:pPr indent="0" lvl="0" marL="0" marR="0" rtl="0" algn="l">
              <a:spcBef>
                <a:spcPts val="0"/>
              </a:spcBef>
              <a:spcAft>
                <a:spcPts val="0"/>
              </a:spcAft>
              <a:buNone/>
            </a:pPr>
            <a:r>
              <a:rPr lang="en-IN" sz="2000">
                <a:solidFill>
                  <a:srgbClr val="333333"/>
                </a:solidFill>
                <a:latin typeface="Garamond"/>
                <a:ea typeface="Garamond"/>
                <a:cs typeface="Garamond"/>
                <a:sym typeface="Garamond"/>
              </a:rPr>
              <a:t>Here’s a simple example of a CART that classifies whether someone will like computer games</a:t>
            </a:r>
            <a:endParaRPr sz="2000">
              <a:solidFill>
                <a:schemeClr val="dk1"/>
              </a:solidFill>
              <a:latin typeface="Garamond"/>
              <a:ea typeface="Garamond"/>
              <a:cs typeface="Garamond"/>
              <a:sym typeface="Garamond"/>
            </a:endParaRPr>
          </a:p>
        </p:txBody>
      </p:sp>
      <p:sp>
        <p:nvSpPr>
          <p:cNvPr id="135" name="Google Shape;135;p7"/>
          <p:cNvSpPr/>
          <p:nvPr/>
        </p:nvSpPr>
        <p:spPr>
          <a:xfrm>
            <a:off x="8189495" y="2635513"/>
            <a:ext cx="4002505" cy="3477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000">
                <a:solidFill>
                  <a:srgbClr val="333333"/>
                </a:solidFill>
                <a:latin typeface="Garamond"/>
                <a:ea typeface="Garamond"/>
                <a:cs typeface="Garamond"/>
                <a:sym typeface="Garamond"/>
              </a:rPr>
              <a:t>We classify the members of a family into different leaves and assign them the score on the corresponding leaf. </a:t>
            </a:r>
            <a:endParaRPr/>
          </a:p>
          <a:p>
            <a:pPr indent="0" lvl="0" marL="0" marR="0" rtl="0" algn="l">
              <a:spcBef>
                <a:spcPts val="0"/>
              </a:spcBef>
              <a:spcAft>
                <a:spcPts val="0"/>
              </a:spcAft>
              <a:buNone/>
            </a:pPr>
            <a:r>
              <a:rPr lang="en-IN" sz="2000">
                <a:solidFill>
                  <a:srgbClr val="333333"/>
                </a:solidFill>
                <a:latin typeface="Garamond"/>
                <a:ea typeface="Garamond"/>
                <a:cs typeface="Garamond"/>
                <a:sym typeface="Garamond"/>
              </a:rPr>
              <a:t>The </a:t>
            </a:r>
            <a:r>
              <a:rPr b="1" lang="en-IN" sz="2000">
                <a:solidFill>
                  <a:srgbClr val="333333"/>
                </a:solidFill>
                <a:latin typeface="Garamond"/>
                <a:ea typeface="Garamond"/>
                <a:cs typeface="Garamond"/>
                <a:sym typeface="Garamond"/>
              </a:rPr>
              <a:t>leaf only contains decision values</a:t>
            </a:r>
            <a:r>
              <a:rPr lang="en-IN" sz="2000">
                <a:solidFill>
                  <a:srgbClr val="333333"/>
                </a:solidFill>
                <a:latin typeface="Garamond"/>
                <a:ea typeface="Garamond"/>
                <a:cs typeface="Garamond"/>
                <a:sym typeface="Garamond"/>
              </a:rPr>
              <a:t>.</a:t>
            </a:r>
            <a:endParaRPr/>
          </a:p>
          <a:p>
            <a:pPr indent="0" lvl="0" marL="0" marR="0" rtl="0" algn="l">
              <a:spcBef>
                <a:spcPts val="0"/>
              </a:spcBef>
              <a:spcAft>
                <a:spcPts val="0"/>
              </a:spcAft>
              <a:buNone/>
            </a:pPr>
            <a:r>
              <a:rPr lang="en-IN" sz="2000">
                <a:solidFill>
                  <a:srgbClr val="333333"/>
                </a:solidFill>
                <a:latin typeface="Garamond"/>
                <a:ea typeface="Garamond"/>
                <a:cs typeface="Garamond"/>
                <a:sym typeface="Garamond"/>
              </a:rPr>
              <a:t>In CART, a real score is associated with each of the leaves, which gives us richer interpretations that go beyond classification. </a:t>
            </a:r>
            <a:endParaRPr/>
          </a:p>
          <a:p>
            <a:pPr indent="0" lvl="0" marL="0" marR="0" rtl="0" algn="l">
              <a:spcBef>
                <a:spcPts val="0"/>
              </a:spcBef>
              <a:spcAft>
                <a:spcPts val="0"/>
              </a:spcAft>
              <a:buNone/>
            </a:pPr>
            <a:r>
              <a:rPr lang="en-IN" sz="2000">
                <a:solidFill>
                  <a:srgbClr val="333333"/>
                </a:solidFill>
                <a:latin typeface="Garamond"/>
                <a:ea typeface="Garamond"/>
                <a:cs typeface="Garamond"/>
                <a:sym typeface="Garamond"/>
              </a:rPr>
              <a:t>Usually, a single tree is not strong enough to be used in practice. </a:t>
            </a:r>
            <a:endParaRPr sz="2000">
              <a:solidFill>
                <a:schemeClr val="dk1"/>
              </a:solidFill>
              <a:latin typeface="Garamond"/>
              <a:ea typeface="Garamond"/>
              <a:cs typeface="Garamond"/>
              <a:sym typeface="Garamon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8"/>
          <p:cNvPicPr preferRelativeResize="0"/>
          <p:nvPr/>
        </p:nvPicPr>
        <p:blipFill rotWithShape="1">
          <a:blip r:embed="rId3">
            <a:alphaModFix/>
          </a:blip>
          <a:srcRect b="0" l="0" r="0" t="0"/>
          <a:stretch/>
        </p:blipFill>
        <p:spPr>
          <a:xfrm>
            <a:off x="0" y="2731730"/>
            <a:ext cx="8251478" cy="3946359"/>
          </a:xfrm>
          <a:prstGeom prst="rect">
            <a:avLst/>
          </a:prstGeom>
          <a:noFill/>
          <a:ln>
            <a:noFill/>
          </a:ln>
        </p:spPr>
      </p:pic>
      <p:sp>
        <p:nvSpPr>
          <p:cNvPr id="141" name="Google Shape;141;p8"/>
          <p:cNvSpPr/>
          <p:nvPr/>
        </p:nvSpPr>
        <p:spPr>
          <a:xfrm>
            <a:off x="92885" y="1031495"/>
            <a:ext cx="11442030"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000">
                <a:solidFill>
                  <a:srgbClr val="333333"/>
                </a:solidFill>
                <a:latin typeface="Garamond"/>
                <a:ea typeface="Garamond"/>
                <a:cs typeface="Garamond"/>
                <a:sym typeface="Garamond"/>
              </a:rPr>
              <a:t>Here is an example of a tree ensemble of two trees. The prediction scores of each individual tree are summed up to get the final score. If you look at the example, an important fact is that the two trees try to </a:t>
            </a:r>
            <a:r>
              <a:rPr i="1" lang="en-IN" sz="2000">
                <a:solidFill>
                  <a:srgbClr val="333333"/>
                </a:solidFill>
                <a:latin typeface="Garamond"/>
                <a:ea typeface="Garamond"/>
                <a:cs typeface="Garamond"/>
                <a:sym typeface="Garamond"/>
              </a:rPr>
              <a:t>complement </a:t>
            </a:r>
            <a:r>
              <a:rPr lang="en-IN" sz="2000">
                <a:solidFill>
                  <a:srgbClr val="333333"/>
                </a:solidFill>
                <a:latin typeface="Garamond"/>
                <a:ea typeface="Garamond"/>
                <a:cs typeface="Garamond"/>
                <a:sym typeface="Garamond"/>
              </a:rPr>
              <a:t>each other.  Mathematically, we can write our model in the form</a:t>
            </a:r>
            <a:endParaRPr sz="2000">
              <a:solidFill>
                <a:schemeClr val="dk1"/>
              </a:solidFill>
              <a:latin typeface="Garamond"/>
              <a:ea typeface="Garamond"/>
              <a:cs typeface="Garamond"/>
              <a:sym typeface="Garamond"/>
            </a:endParaRPr>
          </a:p>
        </p:txBody>
      </p:sp>
      <p:pic>
        <p:nvPicPr>
          <p:cNvPr id="142" name="Google Shape;142;p8"/>
          <p:cNvPicPr preferRelativeResize="0"/>
          <p:nvPr/>
        </p:nvPicPr>
        <p:blipFill rotWithShape="1">
          <a:blip r:embed="rId4">
            <a:alphaModFix/>
          </a:blip>
          <a:srcRect b="0" l="0" r="0" t="0"/>
          <a:stretch/>
        </p:blipFill>
        <p:spPr>
          <a:xfrm>
            <a:off x="8898185" y="2426019"/>
            <a:ext cx="2486025" cy="838200"/>
          </a:xfrm>
          <a:prstGeom prst="rect">
            <a:avLst/>
          </a:prstGeom>
          <a:noFill/>
          <a:ln>
            <a:noFill/>
          </a:ln>
        </p:spPr>
      </p:pic>
      <p:sp>
        <p:nvSpPr>
          <p:cNvPr id="143" name="Google Shape;143;p8"/>
          <p:cNvSpPr txBox="1"/>
          <p:nvPr/>
        </p:nvSpPr>
        <p:spPr>
          <a:xfrm>
            <a:off x="8423290" y="3429000"/>
            <a:ext cx="3698584" cy="11695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400">
                <a:solidFill>
                  <a:srgbClr val="333333"/>
                </a:solidFill>
                <a:latin typeface="Garamond"/>
                <a:ea typeface="Garamond"/>
                <a:cs typeface="Garamond"/>
                <a:sym typeface="Garamond"/>
              </a:rPr>
              <a:t>Where K is the number of trees, </a:t>
            </a:r>
            <a:endParaRPr/>
          </a:p>
          <a:p>
            <a:pPr indent="0" lvl="0" marL="0" marR="0" rtl="0" algn="l">
              <a:spcBef>
                <a:spcPts val="0"/>
              </a:spcBef>
              <a:spcAft>
                <a:spcPts val="0"/>
              </a:spcAft>
              <a:buNone/>
            </a:pPr>
            <a:r>
              <a:rPr lang="en-IN" sz="1400">
                <a:solidFill>
                  <a:srgbClr val="333333"/>
                </a:solidFill>
                <a:latin typeface="Garamond"/>
                <a:ea typeface="Garamond"/>
                <a:cs typeface="Garamond"/>
                <a:sym typeface="Garamond"/>
              </a:rPr>
              <a:t>f is a function in the functional space F, and  F is the set of all possible CARTs. </a:t>
            </a:r>
            <a:endParaRPr/>
          </a:p>
          <a:p>
            <a:pPr indent="0" lvl="0" marL="0" marR="0" rtl="0" algn="l">
              <a:spcBef>
                <a:spcPts val="0"/>
              </a:spcBef>
              <a:spcAft>
                <a:spcPts val="0"/>
              </a:spcAft>
              <a:buNone/>
            </a:pPr>
            <a:r>
              <a:t/>
            </a:r>
            <a:endParaRPr sz="1400">
              <a:solidFill>
                <a:srgbClr val="333333"/>
              </a:solidFill>
              <a:latin typeface="Garamond"/>
              <a:ea typeface="Garamond"/>
              <a:cs typeface="Garamond"/>
              <a:sym typeface="Garamond"/>
            </a:endParaRPr>
          </a:p>
          <a:p>
            <a:pPr indent="0" lvl="0" marL="0" marR="0" rtl="0" algn="l">
              <a:spcBef>
                <a:spcPts val="0"/>
              </a:spcBef>
              <a:spcAft>
                <a:spcPts val="0"/>
              </a:spcAft>
              <a:buNone/>
            </a:pPr>
            <a:r>
              <a:rPr lang="en-IN" sz="1400">
                <a:solidFill>
                  <a:srgbClr val="333333"/>
                </a:solidFill>
                <a:latin typeface="Garamond"/>
                <a:ea typeface="Garamond"/>
                <a:cs typeface="Garamond"/>
                <a:sym typeface="Garamond"/>
              </a:rPr>
              <a:t>The objective function to be optimized is given by</a:t>
            </a:r>
            <a:endParaRPr sz="1400">
              <a:solidFill>
                <a:schemeClr val="dk1"/>
              </a:solidFill>
              <a:latin typeface="Garamond"/>
              <a:ea typeface="Garamond"/>
              <a:cs typeface="Garamond"/>
              <a:sym typeface="Garamond"/>
            </a:endParaRPr>
          </a:p>
        </p:txBody>
      </p:sp>
      <p:pic>
        <p:nvPicPr>
          <p:cNvPr id="144" name="Google Shape;144;p8"/>
          <p:cNvPicPr preferRelativeResize="0"/>
          <p:nvPr/>
        </p:nvPicPr>
        <p:blipFill rotWithShape="1">
          <a:blip r:embed="rId5">
            <a:alphaModFix/>
          </a:blip>
          <a:srcRect b="0" l="0" r="0" t="0"/>
          <a:stretch/>
        </p:blipFill>
        <p:spPr>
          <a:xfrm>
            <a:off x="8539032" y="4763332"/>
            <a:ext cx="3467100" cy="866775"/>
          </a:xfrm>
          <a:prstGeom prst="rect">
            <a:avLst/>
          </a:prstGeom>
          <a:noFill/>
          <a:ln>
            <a:noFill/>
          </a:ln>
        </p:spPr>
      </p:pic>
      <p:sp>
        <p:nvSpPr>
          <p:cNvPr id="145" name="Google Shape;145;p8"/>
          <p:cNvSpPr/>
          <p:nvPr/>
        </p:nvSpPr>
        <p:spPr>
          <a:xfrm>
            <a:off x="8423290" y="2304691"/>
            <a:ext cx="3698584" cy="3521814"/>
          </a:xfrm>
          <a:prstGeom prst="rect">
            <a:avLst/>
          </a:prstGeom>
          <a:no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aramond"/>
              <a:ea typeface="Garamond"/>
              <a:cs typeface="Garamond"/>
              <a:sym typeface="Garamon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9"/>
          <p:cNvSpPr/>
          <p:nvPr/>
        </p:nvSpPr>
        <p:spPr>
          <a:xfrm>
            <a:off x="1039368" y="1272416"/>
            <a:ext cx="9726168"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rgbClr val="333333"/>
              </a:solidFill>
              <a:latin typeface="Garamond"/>
              <a:ea typeface="Garamond"/>
              <a:cs typeface="Garamond"/>
              <a:sym typeface="Garamond"/>
            </a:endParaRPr>
          </a:p>
          <a:p>
            <a:pPr indent="0" lvl="0" marL="0" marR="0" rtl="0" algn="l">
              <a:spcBef>
                <a:spcPts val="0"/>
              </a:spcBef>
              <a:spcAft>
                <a:spcPts val="0"/>
              </a:spcAft>
              <a:buNone/>
            </a:pPr>
            <a:r>
              <a:rPr lang="en-IN" sz="2400">
                <a:solidFill>
                  <a:srgbClr val="333333"/>
                </a:solidFill>
                <a:latin typeface="Garamond"/>
                <a:ea typeface="Garamond"/>
                <a:cs typeface="Garamond"/>
                <a:sym typeface="Garamond"/>
              </a:rPr>
              <a:t>How should we learn the trees? The answer is, as is always for all supervised learning models: define an objective function and optimize it!</a:t>
            </a:r>
            <a:endParaRPr/>
          </a:p>
          <a:p>
            <a:pPr indent="0" lvl="0" marL="0" marR="0" rtl="0" algn="l">
              <a:spcBef>
                <a:spcPts val="0"/>
              </a:spcBef>
              <a:spcAft>
                <a:spcPts val="0"/>
              </a:spcAft>
              <a:buNone/>
            </a:pPr>
            <a:r>
              <a:t/>
            </a:r>
            <a:endParaRPr sz="2400">
              <a:solidFill>
                <a:srgbClr val="333333"/>
              </a:solidFill>
              <a:latin typeface="Garamond"/>
              <a:ea typeface="Garamond"/>
              <a:cs typeface="Garamond"/>
              <a:sym typeface="Garamond"/>
            </a:endParaRPr>
          </a:p>
          <a:p>
            <a:pPr indent="0" lvl="0" marL="0" marR="0" rtl="0" algn="l">
              <a:spcBef>
                <a:spcPts val="0"/>
              </a:spcBef>
              <a:spcAft>
                <a:spcPts val="0"/>
              </a:spcAft>
              <a:buNone/>
            </a:pPr>
            <a:r>
              <a:rPr lang="en-IN" sz="2400">
                <a:solidFill>
                  <a:srgbClr val="333333"/>
                </a:solidFill>
                <a:latin typeface="Garamond"/>
                <a:ea typeface="Garamond"/>
                <a:cs typeface="Garamond"/>
                <a:sym typeface="Garamond"/>
              </a:rPr>
              <a:t>Assume we have the following objective function (remember it always needs to contain training loss and regularization)</a:t>
            </a:r>
            <a:endParaRPr/>
          </a:p>
        </p:txBody>
      </p:sp>
      <p:sp>
        <p:nvSpPr>
          <p:cNvPr id="151" name="Google Shape;151;p9"/>
          <p:cNvSpPr/>
          <p:nvPr/>
        </p:nvSpPr>
        <p:spPr>
          <a:xfrm>
            <a:off x="0" y="0"/>
            <a:ext cx="16123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rgbClr val="333333"/>
                </a:solidFill>
                <a:latin typeface="Helvetica Neue"/>
                <a:ea typeface="Helvetica Neue"/>
                <a:cs typeface="Helvetica Neue"/>
                <a:sym typeface="Helvetica Neue"/>
              </a:rPr>
              <a:t>Tree Boosting</a:t>
            </a:r>
            <a:endParaRPr/>
          </a:p>
        </p:txBody>
      </p:sp>
      <p:pic>
        <p:nvPicPr>
          <p:cNvPr id="152" name="Google Shape;152;p9"/>
          <p:cNvPicPr preferRelativeResize="0"/>
          <p:nvPr/>
        </p:nvPicPr>
        <p:blipFill rotWithShape="1">
          <a:blip r:embed="rId3">
            <a:alphaModFix/>
          </a:blip>
          <a:srcRect b="0" l="0" r="0" t="0"/>
          <a:stretch/>
        </p:blipFill>
        <p:spPr>
          <a:xfrm>
            <a:off x="3789842" y="4019087"/>
            <a:ext cx="3495675" cy="914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2020-09-10T02:41:27Z</dcterms:created>
  <dc:creator>Srinivas Reddy Gurrala</dc:creator>
</cp:coreProperties>
</file>