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gkBbF9xMaebwXRT4txJR5gM3lt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9.jpg"/><Relationship Id="rId6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9.jpg"/><Relationship Id="rId7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p27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7" name="Google Shape;117;p29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176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18" name="Google Shape;118;p2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9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9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3" name="Google Shape;123;p29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4" name="Google Shape;124;p29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25" name="Google Shape;125;p29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29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7" name="Google Shape;127;p29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8" name="Google Shape;128;p29"/>
          <p:cNvSpPr/>
          <p:nvPr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rgbClr val="FEFEFE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 rot="5400000">
            <a:off x="2378964" y="-440436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 rot="5400000">
            <a:off x="4936367" y="2182285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48" name="Google Shape;148;p3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581400" y="1295400"/>
            <a:ext cx="5105400" cy="14162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496"/>
              <a:buNone/>
              <a:defRPr sz="2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type="title"/>
          </p:nvPr>
        </p:nvSpPr>
        <p:spPr>
          <a:xfrm>
            <a:off x="106344" y="41148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: Emphasis">
  <p:cSld name="Title and Content: Emphasi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262626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algn="l">
              <a:spcBef>
                <a:spcPts val="400"/>
              </a:spcBef>
              <a:spcAft>
                <a:spcPts val="0"/>
              </a:spcAft>
              <a:buSzPts val="1836"/>
              <a:buChar char="🞂"/>
              <a:defRPr>
                <a:solidFill>
                  <a:srgbClr val="262626"/>
                </a:solidFill>
              </a:defRPr>
            </a:lvl1pPr>
            <a:lvl2pPr indent="-374650" lvl="1" marL="914400" algn="l">
              <a:spcBef>
                <a:spcPts val="324"/>
              </a:spcBef>
              <a:spcAft>
                <a:spcPts val="0"/>
              </a:spcAft>
              <a:buSzPts val="2300"/>
              <a:buChar char="◦"/>
              <a:defRPr>
                <a:solidFill>
                  <a:srgbClr val="262626"/>
                </a:solidFill>
              </a:defRPr>
            </a:lvl2pPr>
            <a:lvl3pPr indent="-361950" lvl="2" marL="1371600" algn="l">
              <a:spcBef>
                <a:spcPts val="350"/>
              </a:spcBef>
              <a:spcAft>
                <a:spcPts val="0"/>
              </a:spcAft>
              <a:buSzPts val="2100"/>
              <a:buChar char="●"/>
              <a:defRPr>
                <a:solidFill>
                  <a:srgbClr val="262626"/>
                </a:solidFill>
              </a:defRPr>
            </a:lvl3pPr>
            <a:lvl4pPr indent="-349250" lvl="3" marL="1828800" algn="l">
              <a:spcBef>
                <a:spcPts val="350"/>
              </a:spcBef>
              <a:spcAft>
                <a:spcPts val="0"/>
              </a:spcAft>
              <a:buSzPts val="1900"/>
              <a:buChar char="●"/>
              <a:defRPr>
                <a:solidFill>
                  <a:srgbClr val="262626"/>
                </a:solidFill>
              </a:defRPr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262626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dia with Caption" showMasterSp="0">
  <p:cSld name="Media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34"/>
          <p:cNvSpPr/>
          <p:nvPr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rgbClr val="0C0C0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34"/>
          <p:cNvSpPr txBox="1"/>
          <p:nvPr>
            <p:ph type="title"/>
          </p:nvPr>
        </p:nvSpPr>
        <p:spPr>
          <a:xfrm>
            <a:off x="606552" y="4800600"/>
            <a:ext cx="480924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Georgia"/>
              <a:buNone/>
              <a:defRPr b="0" i="1" sz="1800">
                <a:solidFill>
                  <a:srgbClr val="D8D8D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/>
          <p:nvPr>
            <p:ph idx="2" type="media"/>
          </p:nvPr>
        </p:nvSpPr>
        <p:spPr>
          <a:xfrm>
            <a:off x="587022" y="838200"/>
            <a:ext cx="4873752" cy="3812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5776863" y="838200"/>
            <a:ext cx="2819400" cy="463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 showMasterSp="0">
  <p:cSld name="1_Title and Vertical 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idx="1" type="body"/>
          </p:nvPr>
        </p:nvSpPr>
        <p:spPr>
          <a:xfrm rot="5400000">
            <a:off x="2309018" y="-37049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35"/>
          <p:cNvSpPr txBox="1"/>
          <p:nvPr>
            <p:ph type="title"/>
          </p:nvPr>
        </p:nvSpPr>
        <p:spPr>
          <a:xfrm>
            <a:off x="0" y="414867"/>
            <a:ext cx="5029200" cy="457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ucida Sans"/>
              <a:buNone/>
              <a:defRPr b="1" sz="2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showMasterSp="0">
  <p:cSld name="1_Blank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6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Text " showMasterSp="0">
  <p:cSld name="Title with Text 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0"/>
          <p:cNvSpPr/>
          <p:nvPr/>
        </p:nvSpPr>
        <p:spPr>
          <a:xfrm>
            <a:off x="0" y="2895600"/>
            <a:ext cx="7543800" cy="2133600"/>
          </a:xfrm>
          <a:prstGeom prst="rect">
            <a:avLst/>
          </a:prstGeom>
          <a:gradFill>
            <a:gsLst>
              <a:gs pos="0">
                <a:srgbClr val="262626">
                  <a:alpha val="48627"/>
                </a:srgbClr>
              </a:gs>
              <a:gs pos="63000">
                <a:srgbClr val="262626">
                  <a:alpha val="48627"/>
                </a:srgbClr>
              </a:gs>
              <a:gs pos="100000">
                <a:srgbClr val="0C0C0C">
                  <a:alpha val="5568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" name="Google Shape;39;p20"/>
          <p:cNvSpPr txBox="1"/>
          <p:nvPr>
            <p:ph type="title"/>
          </p:nvPr>
        </p:nvSpPr>
        <p:spPr>
          <a:xfrm>
            <a:off x="414867" y="3200400"/>
            <a:ext cx="70104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Lucida Sans"/>
              <a:buNone/>
              <a:defRPr sz="4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4648200" y="664780"/>
            <a:ext cx="419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224"/>
              <a:buNone/>
              <a:defRPr b="1" sz="18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9" name="Google Shape;199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41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4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2" name="Google Shape;212;p4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4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4" name="Google Shape;214;p4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4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4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3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5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0" name="Google Shape;230;p45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1" name="Google Shape;231;p4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4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6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7" name="Google Shape;237;p46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8" name="Google Shape;238;p4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4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4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48"/>
          <p:cNvSpPr txBox="1"/>
          <p:nvPr>
            <p:ph idx="1" type="body"/>
          </p:nvPr>
        </p:nvSpPr>
        <p:spPr>
          <a:xfrm rot="5400000">
            <a:off x="604044" y="389732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4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3" name="Google Shape;53;p2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55" name="Google Shape;55;p2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56" name="Google Shape;56;p2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7" name="Google Shape;57;p2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58" name="Google Shape;58;p2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59" name="Google Shape;59;p2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0" name="Google Shape;60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48" y="20547"/>
            <a:ext cx="3498527" cy="2825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3486" y="20548"/>
            <a:ext cx="5624418" cy="2825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923" y="2818500"/>
            <a:ext cx="7668994" cy="2296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62119" y="2819400"/>
            <a:ext cx="1461333" cy="229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48" y="5089818"/>
            <a:ext cx="9098280" cy="1737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2"/>
          <p:cNvSpPr/>
          <p:nvPr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47F28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5" name="Google Shape;75;p23"/>
          <p:cNvPicPr preferRelativeResize="0"/>
          <p:nvPr/>
        </p:nvPicPr>
        <p:blipFill rotWithShape="1">
          <a:blip r:embed="rId2">
            <a:alphaModFix/>
          </a:blip>
          <a:srcRect b="5261" l="2599" r="5873" t="0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2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2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4" name="Google Shape;84;p24"/>
          <p:cNvSpPr/>
          <p:nvPr/>
        </p:nvSpPr>
        <p:spPr>
          <a:xfrm>
            <a:off x="762000" y="1946209"/>
            <a:ext cx="2057400" cy="2057400"/>
          </a:xfrm>
          <a:prstGeom prst="ellipse">
            <a:avLst/>
          </a:prstGeom>
          <a:gradFill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152400" sx="90000" rotWithShape="0" dir="5400000" dist="165100" sy="-19000">
              <a:srgbClr val="000000">
                <a:alpha val="1098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  </a:t>
            </a:r>
            <a:endParaRPr/>
          </a:p>
        </p:txBody>
      </p:sp>
      <p:sp>
        <p:nvSpPr>
          <p:cNvPr id="85" name="Google Shape;85;p24"/>
          <p:cNvSpPr/>
          <p:nvPr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6600"/>
                </a:solidFill>
                <a:latin typeface="Lucida Sans"/>
                <a:ea typeface="Lucida Sans"/>
                <a:cs typeface="Lucida Sans"/>
                <a:sym typeface="Lucida Sans"/>
              </a:rPr>
              <a:t>           </a:t>
            </a:r>
            <a:endParaRPr/>
          </a:p>
        </p:txBody>
      </p:sp>
      <p:sp>
        <p:nvSpPr>
          <p:cNvPr id="86" name="Google Shape;86;p24"/>
          <p:cNvSpPr/>
          <p:nvPr/>
        </p:nvSpPr>
        <p:spPr>
          <a:xfrm>
            <a:off x="1007328" y="1992354"/>
            <a:ext cx="1583472" cy="1295400"/>
          </a:xfrm>
          <a:prstGeom prst="ellipse">
            <a:avLst/>
          </a:prstGeom>
          <a:gradFill>
            <a:gsLst>
              <a:gs pos="0">
                <a:srgbClr val="000000">
                  <a:alpha val="6666"/>
                </a:srgbClr>
              </a:gs>
              <a:gs pos="63000">
                <a:srgbClr val="000000">
                  <a:alpha val="6666"/>
                </a:srgbClr>
              </a:gs>
              <a:gs pos="72000">
                <a:srgbClr val="000000">
                  <a:alpha val="14901"/>
                </a:srgbClr>
              </a:gs>
              <a:gs pos="91000">
                <a:srgbClr val="000000">
                  <a:alpha val="27843"/>
                </a:srgbClr>
              </a:gs>
              <a:gs pos="100000">
                <a:srgbClr val="000000">
                  <a:alpha val="27843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      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" name="Google Shape;13;p17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" name="Google Shape;1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lt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6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28" name="Google Shape;28;p16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" name="Google Shape;2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1" name="Google Shape;181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2" name="Google Shape;182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jpg"/><Relationship Id="rId4" Type="http://schemas.openxmlformats.org/officeDocument/2006/relationships/image" Target="../media/image28.jpg"/><Relationship Id="rId5" Type="http://schemas.openxmlformats.org/officeDocument/2006/relationships/image" Target="../media/image2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How does AWS Elastic Load Balancer Work? - Whizlabs Blog" id="260" name="Google Shape;2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28700"/>
            <a:ext cx="9144000" cy="480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3" name="Google Shape;353;p10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Error in Load balancing</a:t>
            </a:r>
            <a:endParaRPr/>
          </a:p>
        </p:txBody>
      </p:sp>
      <p:sp>
        <p:nvSpPr>
          <p:cNvPr id="354" name="Google Shape;354;p10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D:\RADICAL\Advertiements\LOGO\radical emblem.jpg" id="355" name="Google Shape;3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8248" y="6231526"/>
            <a:ext cx="1476977" cy="365825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356" name="Google Shape;356;p10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737506" y="1549206"/>
            <a:ext cx="8352742" cy="375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your application stops responding the elastic load balance or Classic load balancer responds with a 504 error.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This means that the application is having issues. This could either be at the web server layer or the database layer.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It's not the load balancer itself that's having the issue. It's something below the load balance.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Identify where the application is failing and scale it up or out where possible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358" name="Google Shape;35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1874" y="4274320"/>
            <a:ext cx="3849971" cy="2247777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  <p:pic>
        <p:nvPicPr>
          <p:cNvPr descr="7 Quick Ways to Fix a 504 Gateway Timeout Error in WordPress" id="359" name="Google Shape;35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155" y="4304420"/>
            <a:ext cx="4274231" cy="2187575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292929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Google Shape;366;p11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X-Forwarded-For Header</a:t>
            </a:r>
            <a:endParaRPr/>
          </a:p>
        </p:txBody>
      </p:sp>
      <p:sp>
        <p:nvSpPr>
          <p:cNvPr id="367" name="Google Shape;367;p1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8" name="Google Shape;368;p11"/>
          <p:cNvSpPr/>
          <p:nvPr/>
        </p:nvSpPr>
        <p:spPr>
          <a:xfrm>
            <a:off x="7532863" y="1998365"/>
            <a:ext cx="659794" cy="121811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Computer user, online user, social user, user, workplace icon - Download on  Iconfinder" id="369" name="Google Shape;36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505" y="1147164"/>
            <a:ext cx="2016224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1"/>
          <p:cNvSpPr txBox="1"/>
          <p:nvPr/>
        </p:nvSpPr>
        <p:spPr>
          <a:xfrm flipH="1">
            <a:off x="0" y="3244334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192.162.162.1</a:t>
            </a:r>
            <a:endParaRPr/>
          </a:p>
        </p:txBody>
      </p:sp>
      <p:pic>
        <p:nvPicPr>
          <p:cNvPr descr="What is Amazon Elastic Load Balancer (ELB) | Hacker Noon" id="371" name="Google Shape;37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74725" y="1365443"/>
            <a:ext cx="1711189" cy="171118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1"/>
          <p:cNvSpPr txBox="1"/>
          <p:nvPr/>
        </p:nvSpPr>
        <p:spPr>
          <a:xfrm flipH="1">
            <a:off x="3889609" y="3157578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10.0.2.15</a:t>
            </a:r>
            <a:endParaRPr/>
          </a:p>
        </p:txBody>
      </p:sp>
      <p:pic>
        <p:nvPicPr>
          <p:cNvPr id="373" name="Google Shape;37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9319" y="1620019"/>
            <a:ext cx="1292908" cy="129290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1"/>
          <p:cNvSpPr txBox="1"/>
          <p:nvPr/>
        </p:nvSpPr>
        <p:spPr>
          <a:xfrm flipH="1">
            <a:off x="7039319" y="3080155"/>
            <a:ext cx="2016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10.0.2.15</a:t>
            </a:r>
            <a:endParaRPr/>
          </a:p>
        </p:txBody>
      </p:sp>
      <p:sp>
        <p:nvSpPr>
          <p:cNvPr id="375" name="Google Shape;375;p11"/>
          <p:cNvSpPr/>
          <p:nvPr/>
        </p:nvSpPr>
        <p:spPr>
          <a:xfrm>
            <a:off x="2123728" y="2204864"/>
            <a:ext cx="1519751" cy="2880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6" name="Google Shape;376;p11"/>
          <p:cNvSpPr/>
          <p:nvPr/>
        </p:nvSpPr>
        <p:spPr>
          <a:xfrm>
            <a:off x="5482738" y="2240970"/>
            <a:ext cx="1519751" cy="2519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thickThin" w="55000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77" name="Google Shape;377;p11"/>
          <p:cNvSpPr txBox="1"/>
          <p:nvPr/>
        </p:nvSpPr>
        <p:spPr>
          <a:xfrm>
            <a:off x="3995936" y="3798230"/>
            <a:ext cx="55446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Header : {X-forwarded-For : 192.162.162.1}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4" name="Google Shape;384;p12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Classic Load Balancer</a:t>
            </a:r>
            <a:endParaRPr/>
          </a:p>
        </p:txBody>
      </p:sp>
      <p:sp>
        <p:nvSpPr>
          <p:cNvPr id="385" name="Google Shape;385;p1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Graphical user interface&#10;&#10;Description automatically generated" id="387" name="Google Shape;38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80512" cy="5945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4" name="Google Shape;394;p1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95" name="Google Shape;395;p1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Diagram, venn diagram&#10;&#10;Description automatically generated" id="396" name="Google Shape;39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2317"/>
            <a:ext cx="9144000" cy="582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3" name="Google Shape;403;p14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Exam Tips:</a:t>
            </a:r>
            <a:endParaRPr/>
          </a:p>
        </p:txBody>
      </p:sp>
      <p:sp>
        <p:nvSpPr>
          <p:cNvPr id="404" name="Google Shape;404;p1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5" name="Google Shape;405;p1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b="1" lang="en-US" sz="20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3 Types of Load Balancers:</a:t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 Load Balancers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Network Load Balancers</a:t>
            </a:r>
            <a:endParaRPr/>
          </a:p>
          <a:p>
            <a:pPr indent="-174625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b="0" i="0" lang="en-US" sz="1700" u="none" cap="none" strike="noStrike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Classic Load Balancers</a:t>
            </a:r>
            <a:endParaRPr/>
          </a:p>
          <a:p>
            <a:pPr indent="-73152" lvl="1" marL="6318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b="0" i="0" sz="1700" u="none" cap="none" strike="noStrike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80"/>
              <a:buFont typeface="Calibri"/>
              <a:buChar char="»"/>
            </a:pPr>
            <a:r>
              <a:rPr b="1" lang="en-US" sz="2000">
                <a:solidFill>
                  <a:srgbClr val="FFC000"/>
                </a:solidFill>
                <a:latin typeface="Lucida Sans"/>
                <a:ea typeface="Lucida Sans"/>
                <a:cs typeface="Lucida Sans"/>
                <a:sym typeface="Lucida Sans"/>
              </a:rPr>
              <a:t>504 Error Means the gateway has timed out</a:t>
            </a:r>
            <a:r>
              <a:rPr b="1" lang="en-US" sz="1700">
                <a:solidFill>
                  <a:srgbClr val="A3171E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:- This means that the application not responding within the idle timeout period. Trouble shoot the application. Issue might be at Web Server or Database Server.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If you need the IPv4 Address of your end user, look for the </a:t>
            </a:r>
            <a:r>
              <a:rPr b="1"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X-Forwarded-For</a:t>
            </a: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 header.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"/>
          <p:cNvSpPr txBox="1"/>
          <p:nvPr>
            <p:ph type="title"/>
          </p:nvPr>
        </p:nvSpPr>
        <p:spPr>
          <a:xfrm>
            <a:off x="2411760" y="3513731"/>
            <a:ext cx="3679305" cy="964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ucida Sans"/>
              <a:buNone/>
            </a:pP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Thank you</a:t>
            </a:r>
            <a:br>
              <a:rPr lang="en-US">
                <a:solidFill>
                  <a:srgbClr val="FFFFFF"/>
                </a:solidFill>
              </a:rPr>
            </a:br>
            <a:endParaRPr sz="6600"/>
          </a:p>
        </p:txBody>
      </p:sp>
      <p:sp>
        <p:nvSpPr>
          <p:cNvPr id="413" name="Google Shape;413;p15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"/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Managed Services | TSIC Solutions Inc" id="267" name="Google Shape;2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6336" y="4221088"/>
            <a:ext cx="1567061" cy="156706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"/>
          <p:cNvSpPr txBox="1"/>
          <p:nvPr>
            <p:ph type="title"/>
          </p:nvPr>
        </p:nvSpPr>
        <p:spPr>
          <a:xfrm>
            <a:off x="539552" y="764705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Topics</a:t>
            </a:r>
            <a:endParaRPr/>
          </a:p>
        </p:txBody>
      </p:sp>
      <p:sp>
        <p:nvSpPr>
          <p:cNvPr id="269" name="Google Shape;269;p2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What is ELB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Type of ELB</a:t>
            </a:r>
            <a:endParaRPr/>
          </a:p>
          <a:p>
            <a:pPr indent="-67183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X-Forwarded-For Header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 Tip</a:t>
            </a:r>
            <a:endParaRPr/>
          </a:p>
        </p:txBody>
      </p:sp>
      <p:sp>
        <p:nvSpPr>
          <p:cNvPr id="270" name="Google Shape;270;p2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What is ELB?</a:t>
            </a:r>
            <a:endParaRPr/>
          </a:p>
        </p:txBody>
      </p:sp>
      <p:sp>
        <p:nvSpPr>
          <p:cNvPr id="278" name="Google Shape;278;p3"/>
          <p:cNvSpPr txBox="1"/>
          <p:nvPr/>
        </p:nvSpPr>
        <p:spPr>
          <a:xfrm>
            <a:off x="660648" y="2165451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 Load Balancing automatically distributes incoming application traffic across multiple targets, such as Amazon EC2 instances, containers, IP addresses, Lambda functions, and virtual appliances.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 can handle the varying load of your application traffic in a single Availability Zone or across multiple Availability Zones. 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Elastic Load Balancing offers four types of load balancers that all feature the high availability, automatic scaling, and robust security necessary to make your applications fault tolerant</a:t>
            </a:r>
            <a:endParaRPr/>
          </a:p>
        </p:txBody>
      </p:sp>
      <p:sp>
        <p:nvSpPr>
          <p:cNvPr id="279" name="Google Shape;279;p3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What is Amazon Elastic Load Balancer (ELB) | Hacker Noon" id="280" name="Google Shape;2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8286" y="-67750"/>
            <a:ext cx="1711189" cy="171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4"/>
          <p:cNvSpPr txBox="1"/>
          <p:nvPr>
            <p:ph type="title"/>
          </p:nvPr>
        </p:nvSpPr>
        <p:spPr>
          <a:xfrm>
            <a:off x="596289" y="675466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Type of ELB</a:t>
            </a:r>
            <a:endParaRPr/>
          </a:p>
        </p:txBody>
      </p:sp>
      <p:sp>
        <p:nvSpPr>
          <p:cNvPr id="288" name="Google Shape;288;p4"/>
          <p:cNvSpPr txBox="1"/>
          <p:nvPr/>
        </p:nvSpPr>
        <p:spPr>
          <a:xfrm>
            <a:off x="660648" y="1744598"/>
            <a:ext cx="7848685" cy="3368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 Load Balancer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Network Load Balancer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Classic Load Balancer</a:t>
            </a:r>
            <a:endParaRPr/>
          </a:p>
          <a:p>
            <a:pPr indent="-67183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9" name="Google Shape;289;p4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6596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What is Amazon Elastic Load Balancer (ELB) | Hacker Noon" id="290" name="Google Shape;2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510" y="2149224"/>
            <a:ext cx="3140968" cy="314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5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Application Load Balancer</a:t>
            </a:r>
            <a:endParaRPr/>
          </a:p>
        </p:txBody>
      </p:sp>
      <p:sp>
        <p:nvSpPr>
          <p:cNvPr id="298" name="Google Shape;298;p5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9" name="Google Shape;299;p5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0" name="Google Shape;300;p5"/>
          <p:cNvSpPr txBox="1"/>
          <p:nvPr/>
        </p:nvSpPr>
        <p:spPr>
          <a:xfrm>
            <a:off x="683754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 Load Balancer operates at the request level (layer 7), routing traffic to targets (EC2 instances, containers, IP addresses, and Lambda functions) based on the content of the request. 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Ideal for advanced load balancing of HTTP and HTTPS traffic, Application Load Balancer provides advanced request routing targeted at delivery of modern application architectures, including microservices and container-based applications. 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Application Load Balancer simplifies and improves the security of your application, by ensuring that the latest SSL/TLS ciphers and protocols are always used</a:t>
            </a:r>
            <a:endParaRPr/>
          </a:p>
          <a:p>
            <a:pPr indent="-73152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None/>
            </a:pPr>
            <a:r>
              <a:t/>
            </a:r>
            <a:endParaRPr sz="17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598"/>
              <a:buFont typeface="Calibri"/>
              <a:buChar char="»"/>
            </a:pPr>
            <a:r>
              <a:rPr lang="en-US" sz="17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Example: Macbook-pro laptop, Tesla Model X (multi-application/feature)</a:t>
            </a:r>
            <a:endParaRPr/>
          </a:p>
        </p:txBody>
      </p:sp>
      <p:pic>
        <p:nvPicPr>
          <p:cNvPr descr="Tata Nexon becomes first Indian car to be published on the International  Dismantling Information System database - Autocar India" id="301" name="Google Shape;30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106" y="-4411"/>
            <a:ext cx="3688432" cy="13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8" name="Google Shape;308;p6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Application Load Balancer</a:t>
            </a:r>
            <a:endParaRPr/>
          </a:p>
        </p:txBody>
      </p:sp>
      <p:sp>
        <p:nvSpPr>
          <p:cNvPr id="309" name="Google Shape;309;p6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0" name="Google Shape;310;p6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Diagram&#10;&#10;Description automatically generated" id="311" name="Google Shape;3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0528" y="1808820"/>
            <a:ext cx="4581185" cy="2823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312" name="Google Shape;31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08758" y="1131188"/>
            <a:ext cx="5377138" cy="4450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9" name="Google Shape;319;p7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Network Load Balancer</a:t>
            </a:r>
            <a:endParaRPr/>
          </a:p>
        </p:txBody>
      </p:sp>
      <p:sp>
        <p:nvSpPr>
          <p:cNvPr id="320" name="Google Shape;320;p7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1" name="Google Shape;321;p7"/>
          <p:cNvSpPr/>
          <p:nvPr/>
        </p:nvSpPr>
        <p:spPr>
          <a:xfrm>
            <a:off x="0" y="1095120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2" name="Google Shape;322;p7"/>
          <p:cNvSpPr txBox="1"/>
          <p:nvPr/>
        </p:nvSpPr>
        <p:spPr>
          <a:xfrm>
            <a:off x="683568" y="1484784"/>
            <a:ext cx="8352742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Network Load Balancer operates at the connection level (Layer 4), routing connections to targets (Amazon EC2 instances, microservices, and containers) within Amazon VPC, based on IP protocol data. </a:t>
            </a:r>
            <a:endParaRPr/>
          </a:p>
          <a:p>
            <a:pPr indent="-75241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Ideal for load balancing of both TCP and UDP traffic, Network Load Balancer is capable of handling millions of requests per second while maintaining ultra-low latencies. Network Load Balancer is optimized to handle sudden and volatile traffic patterns while using a single static IP address per Availability Zone. </a:t>
            </a:r>
            <a:endParaRPr/>
          </a:p>
          <a:p>
            <a:pPr indent="-75241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It is integrated with other popular AWS services such as Auto Scaling, Amazon EC2 Container Service (ECS), Amazon CloudFormation, and AWS Certificate Manager (ACM)</a:t>
            </a:r>
            <a:endParaRPr/>
          </a:p>
          <a:p>
            <a:pPr indent="-75241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94000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Extreme performance is required – example :- Gaming laptops, Sports car</a:t>
            </a:r>
            <a:endParaRPr/>
          </a:p>
        </p:txBody>
      </p:sp>
      <p:pic>
        <p:nvPicPr>
          <p:cNvPr descr="Here Are The Coolest New Cars For 2020" id="323" name="Google Shape;3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128" y="-23159"/>
            <a:ext cx="3417641" cy="1194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0" name="Google Shape;330;p8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Network Load Balancer</a:t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0" y="1095120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Diagram&#10;&#10;Description automatically generated" id="333" name="Google Shape;3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80" y="1070107"/>
            <a:ext cx="9143999" cy="4692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"/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0" name="Google Shape;340;p9"/>
          <p:cNvSpPr txBox="1"/>
          <p:nvPr>
            <p:ph type="title"/>
          </p:nvPr>
        </p:nvSpPr>
        <p:spPr>
          <a:xfrm>
            <a:off x="482936" y="717371"/>
            <a:ext cx="754380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Classic Load Balancer</a:t>
            </a:r>
            <a:endParaRPr/>
          </a:p>
        </p:txBody>
      </p:sp>
      <p:sp>
        <p:nvSpPr>
          <p:cNvPr id="341" name="Google Shape;341;p9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>
              <a:gd fmla="val 23520" name="adj1"/>
            </a:avLst>
          </a:prstGeom>
          <a:solidFill>
            <a:srgbClr val="6596DD"/>
          </a:solidFill>
          <a:ln cap="flat" cmpd="thickThin" w="550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2" name="Google Shape;342;p9"/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737506" y="1549207"/>
            <a:ext cx="8352742" cy="1735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Classic Load Balancer provides basic load balancing across multiple Amazon EC2 instances and operates at both the request level and connection level. 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Classic Load Balancer is intended for applications that are built within the EC2-Classic network. 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Load balancer types - Amazon Elastic Container Service" id="344" name="Google Shape;3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9124" y="2927067"/>
            <a:ext cx="3048000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9"/>
          <p:cNvSpPr txBox="1"/>
          <p:nvPr/>
        </p:nvSpPr>
        <p:spPr>
          <a:xfrm>
            <a:off x="743205" y="3231681"/>
            <a:ext cx="5299043" cy="257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load balance HTTP/HTTPS applications and use Layer 7-specific features, such as X-Forwarded and sticky sessions.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You can also use strict Layer 4 load balancing for applications that rely purely on the TCP protocol</a:t>
            </a:r>
            <a:endParaRPr/>
          </a:p>
          <a:p>
            <a:pPr indent="-67183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None/>
            </a:pPr>
            <a:r>
              <a:t/>
            </a:r>
            <a:endParaRPr sz="1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-174625" lvl="0" marL="174625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92"/>
              <a:buFont typeface="Calibri"/>
              <a:buChar char="»"/>
            </a:pPr>
            <a:r>
              <a:rPr lang="en-US" sz="1800">
                <a:solidFill>
                  <a:srgbClr val="3F3F3F"/>
                </a:solidFill>
                <a:latin typeface="Lucida Sans"/>
                <a:ea typeface="Lucida Sans"/>
                <a:cs typeface="Lucida Sans"/>
                <a:sym typeface="Lucida Sans"/>
              </a:rPr>
              <a:t>Example: General purpose Car/Laptop</a:t>
            </a:r>
            <a:endParaRPr/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3F3F3F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descr="750+ Vintage Car Pictures [HD] | Download Free Images on Unsplash" id="346" name="Google Shape;34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5" y="61055"/>
            <a:ext cx="3635896" cy="12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2020-04-01T11:06:19Z</dcterms:created>
</cp:coreProperties>
</file>