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nJ5Mg0QrZQHTdi6VBSoO3xmOi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0.jpg"/><Relationship Id="rId4" Type="http://schemas.openxmlformats.org/officeDocument/2006/relationships/image" Target="../media/image4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23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25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25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4" name="Google Shape;124;p2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25" name="Google Shape;125;p25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25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7" name="Google Shape;127;p25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8" name="Google Shape;128;p25"/>
          <p:cNvSpPr/>
          <p:nvPr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rgbClr val="FEFEFE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8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8" name="Google Shape;148;p2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581400" y="1295400"/>
            <a:ext cx="5105400" cy="1416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496"/>
              <a:buNone/>
              <a:defRPr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type="title"/>
          </p:nvPr>
        </p:nvSpPr>
        <p:spPr>
          <a:xfrm>
            <a:off x="106344" y="41148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: Emphasis">
  <p:cSld name="Title and Content: Emphasi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algn="l">
              <a:spcBef>
                <a:spcPts val="400"/>
              </a:spcBef>
              <a:spcAft>
                <a:spcPts val="0"/>
              </a:spcAft>
              <a:buSzPts val="1836"/>
              <a:buChar char="🞂"/>
              <a:defRPr>
                <a:solidFill>
                  <a:srgbClr val="262626"/>
                </a:solidFill>
              </a:defRPr>
            </a:lvl1pPr>
            <a:lvl2pPr indent="-374650" lvl="1" marL="914400" algn="l">
              <a:spcBef>
                <a:spcPts val="324"/>
              </a:spcBef>
              <a:spcAft>
                <a:spcPts val="0"/>
              </a:spcAft>
              <a:buSzPts val="2300"/>
              <a:buChar char="◦"/>
              <a:defRPr>
                <a:solidFill>
                  <a:srgbClr val="262626"/>
                </a:solidFill>
              </a:defRPr>
            </a:lvl2pPr>
            <a:lvl3pPr indent="-361950" lvl="2" marL="1371600" algn="l">
              <a:spcBef>
                <a:spcPts val="350"/>
              </a:spcBef>
              <a:spcAft>
                <a:spcPts val="0"/>
              </a:spcAft>
              <a:buSzPts val="2100"/>
              <a:buChar char="●"/>
              <a:defRPr>
                <a:solidFill>
                  <a:srgbClr val="262626"/>
                </a:solidFill>
              </a:defRPr>
            </a:lvl3pPr>
            <a:lvl4pPr indent="-349250" lvl="3" marL="1828800" algn="l">
              <a:spcBef>
                <a:spcPts val="350"/>
              </a:spcBef>
              <a:spcAft>
                <a:spcPts val="0"/>
              </a:spcAft>
              <a:buSzPts val="1900"/>
              <a:buChar char="●"/>
              <a:defRPr>
                <a:solidFill>
                  <a:srgbClr val="262626"/>
                </a:solidFill>
              </a:defRPr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262626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 with Caption" showMasterSp="0">
  <p:cSld name="Media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30"/>
          <p:cNvSpPr/>
          <p:nvPr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rgbClr val="0C0C0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Google Shape;164;p30"/>
          <p:cNvSpPr txBox="1"/>
          <p:nvPr>
            <p:ph type="title"/>
          </p:nvPr>
        </p:nvSpPr>
        <p:spPr>
          <a:xfrm>
            <a:off x="606552" y="4800600"/>
            <a:ext cx="480924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Georgia"/>
              <a:buNone/>
              <a:defRPr b="0" i="1" sz="1800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0"/>
          <p:cNvSpPr/>
          <p:nvPr>
            <p:ph idx="2" type="media"/>
          </p:nvPr>
        </p:nvSpPr>
        <p:spPr>
          <a:xfrm>
            <a:off x="587022" y="838200"/>
            <a:ext cx="4873752" cy="3812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5776863" y="838200"/>
            <a:ext cx="2819400" cy="4636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 showMasterSp="0">
  <p:cSld name="1_Title and Vertical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idx="1" type="body"/>
          </p:nvPr>
        </p:nvSpPr>
        <p:spPr>
          <a:xfrm rot="5400000">
            <a:off x="2309018" y="-370491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31"/>
          <p:cNvSpPr txBox="1"/>
          <p:nvPr>
            <p:ph type="title"/>
          </p:nvPr>
        </p:nvSpPr>
        <p:spPr>
          <a:xfrm>
            <a:off x="0" y="414867"/>
            <a:ext cx="5029200" cy="457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ucida Sans"/>
              <a:buNone/>
              <a:defRPr b="1" sz="2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showMasterSp="0">
  <p:cSld name="1_Blank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2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Text " showMasterSp="0">
  <p:cSld name="Title with Text 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6"/>
          <p:cNvSpPr/>
          <p:nvPr/>
        </p:nvSpPr>
        <p:spPr>
          <a:xfrm>
            <a:off x="0" y="2895600"/>
            <a:ext cx="7543800" cy="2133600"/>
          </a:xfrm>
          <a:prstGeom prst="rect">
            <a:avLst/>
          </a:prstGeom>
          <a:gradFill>
            <a:gsLst>
              <a:gs pos="0">
                <a:srgbClr val="262626">
                  <a:alpha val="48627"/>
                </a:srgbClr>
              </a:gs>
              <a:gs pos="63000">
                <a:srgbClr val="262626">
                  <a:alpha val="48627"/>
                </a:srgbClr>
              </a:gs>
              <a:gs pos="100000">
                <a:srgbClr val="0C0C0C">
                  <a:alpha val="55686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" name="Google Shape;39;p16"/>
          <p:cNvSpPr txBox="1"/>
          <p:nvPr>
            <p:ph type="title"/>
          </p:nvPr>
        </p:nvSpPr>
        <p:spPr>
          <a:xfrm>
            <a:off x="414867" y="3200400"/>
            <a:ext cx="7010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ucida Sans"/>
              <a:buNone/>
              <a:defRPr sz="4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4648200" y="664780"/>
            <a:ext cx="419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224"/>
              <a:buNone/>
              <a:defRPr b="1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3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9" name="Google Shape;199;p3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37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3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2" name="Google Shape;212;p38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8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4" name="Google Shape;214;p38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3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4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41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0" name="Google Shape;230;p41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4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4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2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8" name="Google Shape;238;p4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4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4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4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4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4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44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4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4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3" name="Google Shape;53;p18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55" name="Google Shape;55;p18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56" name="Google Shape;56;p18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57" name="Google Shape;57;p18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58" name="Google Shape;58;p18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59" name="Google Shape;59;p18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0" name="Google Shape;60;p1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8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5" name="Google Shape;75;p19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20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3" name="Google Shape;83;p20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2400" sx="90000" rotWithShape="0" dir="5400000" dist="165100" sy="-190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</a:t>
            </a:r>
            <a:endParaRPr/>
          </a:p>
        </p:txBody>
      </p:sp>
      <p:sp>
        <p:nvSpPr>
          <p:cNvPr id="85" name="Google Shape;85;p20"/>
          <p:cNvSpPr/>
          <p:nvPr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600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</a:t>
            </a:r>
            <a:endParaRPr/>
          </a:p>
        </p:txBody>
      </p:sp>
      <p:sp>
        <p:nvSpPr>
          <p:cNvPr id="86" name="Google Shape;86;p20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>
            <a:gsLst>
              <a:gs pos="0">
                <a:srgbClr val="000000">
                  <a:alpha val="6666"/>
                </a:srgbClr>
              </a:gs>
              <a:gs pos="63000">
                <a:srgbClr val="000000">
                  <a:alpha val="6666"/>
                </a:srgbClr>
              </a:gs>
              <a:gs pos="72000">
                <a:srgbClr val="000000">
                  <a:alpha val="14901"/>
                </a:srgbClr>
              </a:gs>
              <a:gs pos="91000">
                <a:srgbClr val="000000">
                  <a:alpha val="27843"/>
                </a:srgbClr>
              </a:gs>
              <a:gs pos="100000">
                <a:srgbClr val="000000">
                  <a:alpha val="27843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" name="Google Shape;13;p13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1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" name="Google Shape;26;p12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" name="Google Shape;27;p12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28" name="Google Shape;28;p12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3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3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3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9" name="Google Shape;259;p1"/>
          <p:cNvSpPr/>
          <p:nvPr/>
        </p:nvSpPr>
        <p:spPr>
          <a:xfrm flipH="1">
            <a:off x="8892480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How does AWS Elastic Load Balancer Work? - Whizlabs Blog" id="260" name="Google Shape;2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28700"/>
            <a:ext cx="9144000" cy="4800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9" name="Google Shape;349;p10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 Tips:</a:t>
            </a:r>
            <a:endParaRPr/>
          </a:p>
        </p:txBody>
      </p:sp>
      <p:sp>
        <p:nvSpPr>
          <p:cNvPr id="350" name="Google Shape;350;p10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51" name="Google Shape;351;p10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52" name="Google Shape;352;p10"/>
          <p:cNvSpPr txBox="1"/>
          <p:nvPr/>
        </p:nvSpPr>
        <p:spPr>
          <a:xfrm>
            <a:off x="683568" y="1412776"/>
            <a:ext cx="835274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Sticky sessions enables your users to stick to the same EC2 instance.</a:t>
            </a:r>
            <a:endParaRPr/>
          </a:p>
          <a:p>
            <a:pPr indent="-73152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Can be useful if you're storing information locally to that instance.</a:t>
            </a:r>
            <a:endParaRPr/>
          </a:p>
          <a:p>
            <a:pPr indent="-73152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Cross zone load balancing enables you to load balance across multiple Availability Zones </a:t>
            </a:r>
            <a:endParaRPr/>
          </a:p>
          <a:p>
            <a:pPr indent="-73152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Path patterns allows you to direct traffic to different EC2 instances based on the URL contained in the request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1"/>
          <p:cNvSpPr txBox="1"/>
          <p:nvPr>
            <p:ph type="title"/>
          </p:nvPr>
        </p:nvSpPr>
        <p:spPr>
          <a:xfrm>
            <a:off x="2411760" y="3513731"/>
            <a:ext cx="3679305" cy="964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ucida Sans"/>
              <a:buNone/>
            </a:pP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Thank you</a:t>
            </a:r>
            <a:br>
              <a:rPr lang="en-US">
                <a:solidFill>
                  <a:srgbClr val="FFFFFF"/>
                </a:solidFill>
              </a:rPr>
            </a:br>
            <a:endParaRPr sz="6600"/>
          </a:p>
        </p:txBody>
      </p:sp>
      <p:sp>
        <p:nvSpPr>
          <p:cNvPr id="359" name="Google Shape;359;p11"/>
          <p:cNvSpPr txBox="1"/>
          <p:nvPr/>
        </p:nvSpPr>
        <p:spPr>
          <a:xfrm>
            <a:off x="1835696" y="4293096"/>
            <a:ext cx="5274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Managed Services | TSIC Solutions Inc" id="267" name="Google Shape;2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336" y="4221088"/>
            <a:ext cx="1567061" cy="156706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/>
          </a:p>
        </p:txBody>
      </p:sp>
      <p:sp>
        <p:nvSpPr>
          <p:cNvPr id="269" name="Google Shape;269;p2"/>
          <p:cNvSpPr txBox="1"/>
          <p:nvPr/>
        </p:nvSpPr>
        <p:spPr>
          <a:xfrm>
            <a:off x="703151" y="1552734"/>
            <a:ext cx="6893185" cy="4176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Sticky sessions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Cross zone load balancing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Path patterns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Auto Scaling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0" name="Google Shape;270;p2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7" name="Google Shape;277;p3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Sticky sessions?</a:t>
            </a:r>
            <a:endParaRPr/>
          </a:p>
        </p:txBody>
      </p:sp>
      <p:sp>
        <p:nvSpPr>
          <p:cNvPr id="278" name="Google Shape;278;p3"/>
          <p:cNvSpPr txBox="1"/>
          <p:nvPr/>
        </p:nvSpPr>
        <p:spPr>
          <a:xfrm>
            <a:off x="596289" y="1484783"/>
            <a:ext cx="7848685" cy="4303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Classic load balances routes each request independently to the registered EC2 instance with the smallest load.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Sticky sessions allows you to bind a user's session to a specific EC2 instance.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This ensures that all requests from the user during the session are sent to the same instance.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If your application is saving something locally on your EC2 instance or it's writing a file 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can enable sticky sessions for application/network load balances as well, but the traffic will be sent at the target group level</a:t>
            </a:r>
            <a:endParaRPr/>
          </a:p>
        </p:txBody>
      </p:sp>
      <p:sp>
        <p:nvSpPr>
          <p:cNvPr id="279" name="Google Shape;279;p3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What is Amazon Elastic Load Balancer (ELB) | Hacker Noon" id="280" name="Google Shape;2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6522" y="0"/>
            <a:ext cx="1711189" cy="171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7" name="Google Shape;287;p4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Sticky sessions?</a:t>
            </a:r>
            <a:endParaRPr/>
          </a:p>
        </p:txBody>
      </p:sp>
      <p:sp>
        <p:nvSpPr>
          <p:cNvPr id="288" name="Google Shape;288;p4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What is Session Stickiness | Pros and Cons of Using Session Cookies |  Imperva" id="289" name="Google Shape;2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15115"/>
            <a:ext cx="9144000" cy="46730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is Amazon Elastic Load Balancer (ELB) | Hacker Noon" id="290" name="Google Shape;29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6522" y="0"/>
            <a:ext cx="1711189" cy="171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7" name="Google Shape;297;p5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No Cross-zone load balancing</a:t>
            </a:r>
            <a:b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5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&#10;                    When cross-zone load balancing is disabled&#10;                " id="299" name="Google Shape;2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482" y="1162755"/>
            <a:ext cx="7615036" cy="458012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"/>
          <p:cNvSpPr txBox="1"/>
          <p:nvPr/>
        </p:nvSpPr>
        <p:spPr>
          <a:xfrm>
            <a:off x="2771800" y="1988840"/>
            <a:ext cx="6303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50%</a:t>
            </a:r>
            <a:endParaRPr/>
          </a:p>
        </p:txBody>
      </p:sp>
      <p:sp>
        <p:nvSpPr>
          <p:cNvPr id="301" name="Google Shape;301;p5"/>
          <p:cNvSpPr txBox="1"/>
          <p:nvPr/>
        </p:nvSpPr>
        <p:spPr>
          <a:xfrm>
            <a:off x="5124458" y="1988840"/>
            <a:ext cx="6303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50%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8" name="Google Shape;308;p6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Cross zone load balancing</a:t>
            </a:r>
            <a:b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6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&#10;                    When cross-zone load balancing is enabled&#10;                " id="310" name="Google Shape;3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7399" y="1115116"/>
            <a:ext cx="5669202" cy="462777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6"/>
          <p:cNvSpPr txBox="1"/>
          <p:nvPr/>
        </p:nvSpPr>
        <p:spPr>
          <a:xfrm>
            <a:off x="2771800" y="1988840"/>
            <a:ext cx="6303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50%</a:t>
            </a:r>
            <a:endParaRPr/>
          </a:p>
        </p:txBody>
      </p:sp>
      <p:sp>
        <p:nvSpPr>
          <p:cNvPr id="312" name="Google Shape;312;p6"/>
          <p:cNvSpPr txBox="1"/>
          <p:nvPr/>
        </p:nvSpPr>
        <p:spPr>
          <a:xfrm>
            <a:off x="5094268" y="1988840"/>
            <a:ext cx="6303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50%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9" name="Google Shape;319;p7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Path patterns</a:t>
            </a:r>
            <a:endParaRPr/>
          </a:p>
        </p:txBody>
      </p:sp>
      <p:sp>
        <p:nvSpPr>
          <p:cNvPr id="320" name="Google Shape;320;p7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1" name="Google Shape;321;p7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2" name="Google Shape;322;p7"/>
          <p:cNvSpPr txBox="1"/>
          <p:nvPr/>
        </p:nvSpPr>
        <p:spPr>
          <a:xfrm>
            <a:off x="683754" y="1484784"/>
            <a:ext cx="835274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can create a listener with rules to forward request based on the URL path.</a:t>
            </a:r>
            <a:endParaRPr/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This is known as path-base routing.</a:t>
            </a:r>
            <a:endParaRPr/>
          </a:p>
          <a:p>
            <a:pPr indent="-73152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If you are running micros services, you can reroute traffic to multiple backend services using path-based routing. </a:t>
            </a:r>
            <a:endParaRPr/>
          </a:p>
          <a:p>
            <a:pPr indent="-73152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For example, you could route a general request to one target group and request to render images to another target group.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9" name="Google Shape;329;p8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Path patterns</a:t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1" name="Google Shape;331;p8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Configure Path-based Routing on Application Load balancer | Fit-DevOps" id="332" name="Google Shape;3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73" y="1381873"/>
            <a:ext cx="9039254" cy="374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9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9" name="Google Shape;339;p9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Path patterns</a:t>
            </a:r>
            <a:endParaRPr/>
          </a:p>
        </p:txBody>
      </p:sp>
      <p:sp>
        <p:nvSpPr>
          <p:cNvPr id="340" name="Google Shape;340;p9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1" name="Google Shape;341;p9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Using AWS Application Load Balancer and Network Load Balancer with EC2  Container Service | by Nathan Peck | Containers on AWS | Medium" id="342" name="Google Shape;3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225" y="1215207"/>
            <a:ext cx="9144000" cy="4673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2020-04-01T11:06:19Z</dcterms:created>
</cp:coreProperties>
</file>