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3" r:id="rId1"/>
    <p:sldMasterId id="2147483747" r:id="rId2"/>
  </p:sldMasterIdLst>
  <p:notesMasterIdLst>
    <p:notesMasterId r:id="rId16"/>
  </p:notesMasterIdLst>
  <p:sldIdLst>
    <p:sldId id="326" r:id="rId3"/>
    <p:sldId id="308" r:id="rId4"/>
    <p:sldId id="324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54" r:id="rId13"/>
    <p:sldId id="364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thor Your Presentation" id="{16378913-E5ED-4281-BAF5-F1F938CB0BED}">
          <p14:sldIdLst>
            <p14:sldId id="326"/>
            <p14:sldId id="308"/>
            <p14:sldId id="324"/>
            <p14:sldId id="357"/>
            <p14:sldId id="358"/>
            <p14:sldId id="359"/>
            <p14:sldId id="360"/>
            <p14:sldId id="361"/>
            <p14:sldId id="362"/>
            <p14:sldId id="363"/>
            <p14:sldId id="354"/>
            <p14:sldId id="364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96D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5" autoAdjust="0"/>
    <p:restoredTop sz="89802" autoAdjust="0"/>
  </p:normalViewPr>
  <p:slideViewPr>
    <p:cSldViewPr>
      <p:cViewPr varScale="1">
        <p:scale>
          <a:sx n="77" d="100"/>
          <a:sy n="77" d="100"/>
        </p:scale>
        <p:origin x="172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4-10T00:47:30.590" idx="1">
    <p:pos x="5760" y="1895"/>
    <p:text>https://www.datacenterdynamics.com/en/news/welding-kit-causes-fire-at-amazon-construction-site/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4-10T00:51:06.367" idx="2">
    <p:pos x="5190" y="1155"/>
    <p:text>https://netflixtechblog.com/the-netflix-simian-army-16e57fbab116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830A1-3891-4B82-A120-081866556DA0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03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155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040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687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682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03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22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44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516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800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216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207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725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08178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792800" y="4800600"/>
            <a:ext cx="5500800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build="p">
        <p:tmplLst>
          <p:tmpl lvl="1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: Emphasis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dia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95263" y="4800600"/>
            <a:ext cx="4873752" cy="685800"/>
          </a:xfrm>
          <a:prstGeom prst="rect">
            <a:avLst/>
          </a:prstGeom>
          <a:solidFill>
            <a:schemeClr val="tx1">
              <a:lumMod val="95000"/>
              <a:lumOff val="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Georgia" pitchFamily="18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6552" y="4800600"/>
            <a:ext cx="4809244" cy="566738"/>
          </a:xfrm>
        </p:spPr>
        <p:txBody>
          <a:bodyPr anchor="b">
            <a:normAutofit/>
          </a:bodyPr>
          <a:lstStyle>
            <a:lvl1pPr algn="ctr">
              <a:defRPr sz="1800" b="0" i="1">
                <a:solidFill>
                  <a:schemeClr val="bg1">
                    <a:lumMod val="85000"/>
                  </a:schemeClr>
                </a:solidFill>
                <a:latin typeface="Georgia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3"/>
          </p:nvPr>
        </p:nvSpPr>
        <p:spPr>
          <a:xfrm>
            <a:off x="587022" y="838200"/>
            <a:ext cx="4873752" cy="381282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776863" y="838200"/>
            <a:ext cx="2819400" cy="4636911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Vertical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414867"/>
            <a:ext cx="5029200" cy="457200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algn="l">
              <a:defRPr lang="en-US" sz="2800" b="1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    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ith Text 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895600"/>
            <a:ext cx="7543800" cy="2133600"/>
          </a:xfrm>
          <a:prstGeom prst="rect">
            <a:avLst/>
          </a:prstGeom>
          <a:gradFill flip="none" rotWithShape="1">
            <a:gsLst>
              <a:gs pos="63000">
                <a:schemeClr val="tx1">
                  <a:lumMod val="85000"/>
                  <a:lumOff val="15000"/>
                  <a:alpha val="49000"/>
                </a:schemeClr>
              </a:gs>
              <a:gs pos="100000">
                <a:schemeClr val="tx1">
                  <a:lumMod val="95000"/>
                  <a:lumOff val="5000"/>
                  <a:alpha val="5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4867" y="3200400"/>
            <a:ext cx="7010400" cy="1676400"/>
          </a:xfrm>
        </p:spPr>
        <p:txBody>
          <a:bodyPr>
            <a:normAutofit/>
          </a:bodyPr>
          <a:lstStyle>
            <a:lvl1pPr marL="0" algn="l" defTabSz="914400" rtl="0" eaLnBrk="1" latinLnBrk="0" hangingPunct="1">
              <a:defRPr lang="en-US" sz="4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664780"/>
            <a:ext cx="4191000" cy="381000"/>
          </a:xfrm>
        </p:spPr>
        <p:txBody>
          <a:bodyPr>
            <a:normAutofit/>
          </a:bodyPr>
          <a:lstStyle>
            <a:lvl1pPr algn="r">
              <a:buNone/>
              <a:defRPr lang="en-US" sz="1800" b="1" kern="12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6738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utoUpdateAnimBg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62C8-8CE7-41B0-AF24-3943757E8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79A69-1F2D-4EF5-B9CE-6EBF9504B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0B04A-73D3-49B4-AA45-844388D7B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5C66B-49FD-4C0E-B214-87EDB9FB8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416BF-1835-47FB-A454-3B6B454B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22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A359-34AE-4974-A161-A47A5F1B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1946-C6BA-4ABA-938D-C2547565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77591-14A0-443D-A145-A20E6E19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37368-544B-47EF-8CC9-ACB0BF9B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9B2B2-14EF-4C1F-A7AA-78B80122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56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5843-2F4C-4166-92CB-98E1D775F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35F7F-55CE-498D-A17C-8755C07DE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8001D-DD38-465E-85E9-BA047F38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5C1C6-5524-416C-9FBA-5ADAC617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06DF6-E06C-43CE-8382-065832FC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514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B6C7-59EF-4FAC-96EA-546998F8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1CC22-ACBC-4D3E-B392-110CB9F15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6A49B-7E67-46D4-9FDA-5AE639693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58ABF-CACE-451E-857F-F92FEC5A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EAAB0-EE2E-4EE7-A046-42F9430F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838E1-0738-4D3D-976C-768DCB6A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3986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FCE3-9487-4518-A09F-922F6B76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9A721-E688-4EE6-A73D-649C1A0B7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9394C-A392-42ED-9A38-A14AD717B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92CAE3-760E-4F79-B18F-543AB5EC8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A4918-7B0D-4DC1-B750-11F51ED25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22ECF-4F1A-4704-9ECF-FD6EB285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1BE93-7DFB-4D06-82F3-427576AD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B61438-A32B-4BF4-8185-D04182CA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4994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65102-FEBC-4AA4-BD65-23E18B18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E4AD9-0EF2-4AA8-8DB0-8DDAA32A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E3917-D82F-40A2-9254-69AC2BBA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5FC5F-00C0-4789-8632-18218475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441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D5025-6172-40EB-8E3A-3A17AAF2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A8198-2854-455D-8AB5-4492364C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CC45A-2A5B-40D6-9BAC-F3DD4AB6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5951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3327-4694-420F-942A-870B03EC7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0D831-9659-4D48-BB7E-4216A9A0D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70F93-FE6D-4E2C-9E82-C0644F2FE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04B8F-48C0-4E33-91BA-5670924E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9B8AA-5CBA-4013-AF8E-B81B0913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74589-AE0C-4FF6-A719-9FBE6225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79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55B2A-EA23-44F3-9D14-4858C6634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AF040-2432-45A8-B873-393CB9C55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7EC7C-75D0-40D2-8FDE-432F119E2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A6007-20F8-41B3-9F04-BA34D48D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074DB-2EB7-49C9-B31C-BE103325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3FC05-58FB-45D1-9944-1296DC06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1667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D023E-782A-4227-BC76-566E9CBF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70396-5D7B-4D46-B4A1-1EDA1F07D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63A4E-AE54-4782-80B7-0AC27D65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100AF-C0F7-4F34-920C-AED36CDB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A8B25-AFEF-4237-9D97-E8AECC2F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2724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01CAF-731C-4CF4-8801-8FF1DA5E0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4A942-9202-4AA4-B144-8892A723A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75554-1957-4F0C-991B-E34DEE36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393E-12F0-4BF4-A49C-D11C466FE10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BBB23-D56E-4C63-937B-62835E49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0D9D4-7496-4413-BE61-5B7182DF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05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0548" y="20547"/>
            <a:ext cx="3498527" cy="28253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503486" y="20548"/>
            <a:ext cx="5624418" cy="28254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20923" y="2818500"/>
            <a:ext cx="7668994" cy="229626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662119" y="2819400"/>
            <a:ext cx="1461333" cy="2293850"/>
          </a:xfrm>
          <a:prstGeom prst="rect">
            <a:avLst/>
          </a:prstGeom>
        </p:spPr>
      </p:pic>
      <p:pic>
        <p:nvPicPr>
          <p:cNvPr id="18" name="Picture 17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20548" y="5089818"/>
            <a:ext cx="9098280" cy="1737360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8755230" y="2469776"/>
            <a:ext cx="304800" cy="152400"/>
          </a:xfrm>
          <a:prstGeom prst="rect">
            <a:avLst/>
          </a:prstGeom>
          <a:solidFill>
            <a:srgbClr val="F274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47F2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9" name="Oval 8"/>
          <p:cNvSpPr/>
          <p:nvPr userDrawn="1"/>
        </p:nvSpPr>
        <p:spPr>
          <a:xfrm>
            <a:off x="762000" y="1946209"/>
            <a:ext cx="2057400" cy="2057400"/>
          </a:xfrm>
          <a:prstGeom prst="ellipse">
            <a:avLst/>
          </a:prstGeom>
          <a:gradFill flip="none" rotWithShape="1">
            <a:gsLst>
              <a:gs pos="0">
                <a:srgbClr val="F39C29"/>
              </a:gs>
              <a:gs pos="50000">
                <a:srgbClr val="F7931D"/>
              </a:gs>
              <a:gs pos="100000">
                <a:srgbClr val="FF6600"/>
              </a:gs>
            </a:gsLst>
            <a:path path="circle">
              <a:fillToRect l="50000" t="50000" r="50000" b="50000"/>
            </a:path>
            <a:tileRect/>
          </a:gradFill>
          <a:ln w="82550">
            <a:noFill/>
          </a:ln>
          <a:effectLst>
            <a:outerShdw blurRad="152400" dist="165100" dir="5400000" sx="90000" sy="-19000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686800" y="5265376"/>
            <a:ext cx="457200" cy="96672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           </a:t>
            </a:r>
          </a:p>
        </p:txBody>
      </p:sp>
      <p:sp>
        <p:nvSpPr>
          <p:cNvPr id="11" name="Oval 10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/>
          <a:srcRect l="2599" r="5874" b="5262"/>
          <a:stretch/>
        </p:blipFill>
        <p:spPr>
          <a:xfrm>
            <a:off x="3530" y="5867400"/>
            <a:ext cx="9144000" cy="1053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0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258050E-B668-4FA7-85AD-C750C80A6E9B}" type="datetimeFigureOut">
              <a:rPr lang="en-US" smtClean="0"/>
              <a:pPr/>
              <a:t>4/12/2021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39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649" r:id="rId13"/>
    <p:sldLayoutId id="2147483661" r:id="rId14"/>
    <p:sldLayoutId id="2147483676" r:id="rId15"/>
    <p:sldLayoutId id="2147483658" r:id="rId16"/>
    <p:sldLayoutId id="2147483663" r:id="rId17"/>
    <p:sldLayoutId id="2147483760" r:id="rId18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5AE62-BDB3-4FBD-BBD5-584C1456E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EB429-0BAC-4C71-B757-8FC3EDAB7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02A4D-5E27-4C83-9377-EB639A85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C393E-12F0-4BF4-A49C-D11C466FE104}" type="datetimeFigureOut">
              <a:rPr lang="en-IN" smtClean="0"/>
              <a:t>12-04-2021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85EF9-DDD3-4DF1-ADF5-630C958C6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A6C8A-C90B-4D63-9D57-86466969D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45954-E65D-452C-BC2D-9F700A629A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01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comments" Target="../comments/comment1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comments" Target="../comments/comment2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9A632A-CF2F-43E3-B754-2701F7F17B87}"/>
              </a:ext>
            </a:extLst>
          </p:cNvPr>
          <p:cNvSpPr/>
          <p:nvPr/>
        </p:nvSpPr>
        <p:spPr>
          <a:xfrm>
            <a:off x="0" y="1092483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Minus 1"/>
          <p:cNvSpPr/>
          <p:nvPr/>
        </p:nvSpPr>
        <p:spPr>
          <a:xfrm flipH="1">
            <a:off x="8892480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What is High Availability? | DigitalOcean">
            <a:extLst>
              <a:ext uri="{FF2B5EF4-FFF2-40B4-BE49-F238E27FC236}">
                <a16:creationId xmlns:a16="http://schemas.microsoft.com/office/drawing/2014/main" id="{5EFD6B36-E92A-484D-9C00-E5F147E0B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457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49485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057511-26A9-44F4-91AA-685D8D891F88}"/>
              </a:ext>
            </a:extLst>
          </p:cNvPr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96289" y="675466"/>
            <a:ext cx="7543800" cy="648072"/>
          </a:xfrm>
        </p:spPr>
        <p:txBody>
          <a:bodyPr wrap="square" tIns="0" bIns="0" anchor="t" anchorCtr="0"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dobe Gothic Std B" pitchFamily="34" charset="-128"/>
                <a:ea typeface="Adobe Gothic Std B" pitchFamily="34" charset="-128"/>
              </a:rPr>
              <a:t>HA Architecture - Example</a:t>
            </a:r>
          </a:p>
        </p:txBody>
      </p:sp>
      <p:sp>
        <p:nvSpPr>
          <p:cNvPr id="2" name="Minus 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659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pic>
        <p:nvPicPr>
          <p:cNvPr id="9218" name="Picture 2" descr="Operating a multi-regional stateless application using Amazon EKS |  Containers">
            <a:extLst>
              <a:ext uri="{FF2B5EF4-FFF2-40B4-BE49-F238E27FC236}">
                <a16:creationId xmlns:a16="http://schemas.microsoft.com/office/drawing/2014/main" id="{4804B81D-84F2-42AE-AC4F-5DCC9AE92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4922"/>
            <a:ext cx="9144000" cy="471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504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057511-26A9-44F4-91AA-685D8D891F88}"/>
              </a:ext>
            </a:extLst>
          </p:cNvPr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96289" y="675466"/>
            <a:ext cx="7543800" cy="648072"/>
          </a:xfrm>
        </p:spPr>
        <p:txBody>
          <a:bodyPr wrap="square" tIns="0" bIns="0" anchor="t" anchorCtr="0"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dobe Gothic Std B" pitchFamily="34" charset="-128"/>
                <a:ea typeface="Adobe Gothic Std B" pitchFamily="34" charset="-128"/>
              </a:rPr>
              <a:t>HA Exam Question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6290" y="1323538"/>
            <a:ext cx="8016868" cy="4185933"/>
          </a:xfrm>
          <a:prstGeom prst="rect">
            <a:avLst/>
          </a:prstGeom>
          <a:noFill/>
        </p:spPr>
        <p:txBody>
          <a:bodyPr wrap="square" lIns="91440" rtlCol="0">
            <a:noAutofit/>
          </a:bodyPr>
          <a:lstStyle/>
          <a:p>
            <a:pPr algn="just"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Scenario: You might have a website that requires a minimum of 6 instances and it must be highly available. You must also be able to tolerate the failure of 1 availability zone. What is the ideal architecture for this environment while being the most cost effective ?</a:t>
            </a:r>
          </a:p>
          <a:p>
            <a:pPr marL="174625" indent="-174625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00100" lvl="1" indent="-342900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2 Availability Zones with 2 instances in each AZ</a:t>
            </a:r>
          </a:p>
          <a:p>
            <a:pPr marL="800100" lvl="1" indent="-342900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3 Availability Zones with 3 instances in each AZ</a:t>
            </a:r>
          </a:p>
          <a:p>
            <a:pPr marL="800100" lvl="1" indent="-342900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1 Availability Zones with 6 instances in each AZ</a:t>
            </a:r>
          </a:p>
          <a:p>
            <a:pPr marL="800100" lvl="1" indent="-342900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+mj-lt"/>
              <a:buAutoNum type="arabicPeriod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3 Availability Zones with 2 instances in each AZ</a:t>
            </a:r>
          </a:p>
          <a:p>
            <a:pPr marL="800100" lvl="1" indent="-342900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+mj-lt"/>
              <a:buAutoNum type="arabicPeriod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800100" lvl="1" indent="-342900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+mj-lt"/>
              <a:buAutoNum type="arabicPeriod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 algn="just">
              <a:buClr>
                <a:prstClr val="black">
                  <a:lumMod val="50000"/>
                  <a:lumOff val="50000"/>
                </a:prstClr>
              </a:buClr>
              <a:buSzPct val="94000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Answer : 3 Availability Zones with 3 instances in each AZ</a:t>
            </a:r>
          </a:p>
          <a:p>
            <a:pPr lvl="1" algn="just">
              <a:buClr>
                <a:prstClr val="black">
                  <a:lumMod val="50000"/>
                  <a:lumOff val="50000"/>
                </a:prstClr>
              </a:buClr>
              <a:buSzPct val="94000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 indent="-174625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Minus 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659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212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057511-26A9-44F4-91AA-685D8D891F88}"/>
              </a:ext>
            </a:extLst>
          </p:cNvPr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96289" y="675466"/>
            <a:ext cx="7543800" cy="648072"/>
          </a:xfrm>
        </p:spPr>
        <p:txBody>
          <a:bodyPr wrap="square" tIns="0" bIns="0" anchor="t" anchorCtr="0"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dobe Gothic Std B" pitchFamily="34" charset="-128"/>
                <a:ea typeface="Adobe Gothic Std B" pitchFamily="34" charset="-128"/>
              </a:rPr>
              <a:t>HA Exam Tips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6290" y="1323538"/>
            <a:ext cx="8016868" cy="4185933"/>
          </a:xfrm>
          <a:prstGeom prst="rect">
            <a:avLst/>
          </a:prstGeom>
          <a:noFill/>
        </p:spPr>
        <p:txBody>
          <a:bodyPr wrap="square" lIns="91440" rtlCol="0">
            <a:noAutofit/>
          </a:bodyPr>
          <a:lstStyle/>
          <a:p>
            <a:pPr marL="285750" indent="-285750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Always be designing for failure</a:t>
            </a:r>
          </a:p>
          <a:p>
            <a:pPr marL="285750" indent="-285750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Wingdings" panose="05000000000000000000" pitchFamily="2" charset="2"/>
              <a:buChar char="Ø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Use Multiple AZ's and Multiple regions wherever you can</a:t>
            </a:r>
          </a:p>
          <a:p>
            <a:pPr marL="285750" indent="-285750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Wingdings" panose="05000000000000000000" pitchFamily="2" charset="2"/>
              <a:buChar char="Ø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Know the difference between Multi AZ and Read Replicas for RDS</a:t>
            </a:r>
          </a:p>
          <a:p>
            <a:pPr marL="285750" indent="-285750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Wingdings" panose="05000000000000000000" pitchFamily="2" charset="2"/>
              <a:buChar char="Ø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Know the difference between scaling out and scaling up</a:t>
            </a:r>
          </a:p>
          <a:p>
            <a:pPr marL="742950" lvl="1" indent="-285750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Scaling out </a:t>
            </a: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</a:rPr>
              <a:t>:- When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we use auto scaling groups, and we add additional EC2 instances</a:t>
            </a:r>
          </a:p>
          <a:p>
            <a:pPr marL="742950" lvl="1" indent="-285750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Scaling up is where we increase the resources inside our Ec2 instances i.e., go from a t2.micro to t6.xlarge</a:t>
            </a:r>
          </a:p>
          <a:p>
            <a:pPr marL="285750" indent="-285750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Wingdings" panose="05000000000000000000" pitchFamily="2" charset="2"/>
              <a:buChar char="Ø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Read the questions carefully and always consider the cost element</a:t>
            </a:r>
          </a:p>
          <a:p>
            <a:pPr marL="285750" indent="-285750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Wingdings" panose="05000000000000000000" pitchFamily="2" charset="2"/>
              <a:buChar char="Ø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Know the difference S3 storage classes</a:t>
            </a:r>
          </a:p>
        </p:txBody>
      </p:sp>
      <p:sp>
        <p:nvSpPr>
          <p:cNvPr id="2" name="Minus 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659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054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760" y="3513731"/>
            <a:ext cx="3679305" cy="964031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br>
              <a:rPr lang="en-US" dirty="0">
                <a:solidFill>
                  <a:prstClr val="white"/>
                </a:solidFill>
              </a:rPr>
            </a:br>
            <a:br>
              <a:rPr lang="en-US" dirty="0">
                <a:solidFill>
                  <a:prstClr val="white"/>
                </a:solidFill>
              </a:rPr>
            </a:br>
            <a:r>
              <a:rPr lang="en-US" dirty="0">
                <a:solidFill>
                  <a:prstClr val="white"/>
                </a:solidFill>
              </a:rPr>
              <a:t>Thank you</a:t>
            </a:r>
            <a:br>
              <a:rPr lang="en-US" dirty="0">
                <a:solidFill>
                  <a:prstClr val="white"/>
                </a:solidFill>
              </a:rPr>
            </a:b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4293096"/>
            <a:ext cx="527452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/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057511-26A9-44F4-91AA-685D8D891F88}"/>
              </a:ext>
            </a:extLst>
          </p:cNvPr>
          <p:cNvSpPr/>
          <p:nvPr/>
        </p:nvSpPr>
        <p:spPr>
          <a:xfrm>
            <a:off x="0" y="1124744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026" name="Picture 2" descr="Managed Services | TSIC Solutions Inc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221088"/>
            <a:ext cx="1567061" cy="156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9552" y="764705"/>
            <a:ext cx="7543800" cy="648072"/>
          </a:xfrm>
        </p:spPr>
        <p:txBody>
          <a:bodyPr wrap="square" tIns="0" bIns="0" anchor="t" anchorCtr="0">
            <a:no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dobe Gothic Std B" pitchFamily="34" charset="-128"/>
                <a:ea typeface="Adobe Gothic Std B" pitchFamily="34" charset="-128"/>
              </a:rPr>
              <a:t>Topics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3151" y="1552734"/>
            <a:ext cx="6893185" cy="4176465"/>
          </a:xfrm>
          <a:prstGeom prst="rect">
            <a:avLst/>
          </a:prstGeom>
          <a:noFill/>
        </p:spPr>
        <p:txBody>
          <a:bodyPr wrap="square" lIns="91440" rtlCol="0">
            <a:normAutofit/>
          </a:bodyPr>
          <a:lstStyle/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HA Architecture</a:t>
            </a:r>
          </a:p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Netflix - Simian Army Project</a:t>
            </a:r>
          </a:p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HA Architecture – Example</a:t>
            </a:r>
          </a:p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Exam Tips</a:t>
            </a:r>
          </a:p>
          <a:p>
            <a:pPr marL="174625" indent="-174625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Minus 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659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696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057511-26A9-44F4-91AA-685D8D891F88}"/>
              </a:ext>
            </a:extLst>
          </p:cNvPr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96289" y="675466"/>
            <a:ext cx="7543800" cy="648072"/>
          </a:xfrm>
        </p:spPr>
        <p:txBody>
          <a:bodyPr wrap="square" tIns="0" bIns="0" anchor="t" anchorCtr="0"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dobe Gothic Std B" pitchFamily="34" charset="-128"/>
                <a:ea typeface="Adobe Gothic Std B" pitchFamily="34" charset="-128"/>
              </a:rPr>
              <a:t>HA Architecture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531" y="1323538"/>
            <a:ext cx="8213180" cy="3905662"/>
          </a:xfrm>
          <a:prstGeom prst="rect">
            <a:avLst/>
          </a:prstGeom>
          <a:noFill/>
        </p:spPr>
        <p:txBody>
          <a:bodyPr wrap="square" lIns="91440" rtlCol="0">
            <a:noAutofit/>
          </a:bodyPr>
          <a:lstStyle/>
          <a:p>
            <a:pPr marL="174625" indent="-174625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Everything fails. </a:t>
            </a: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EVERYTHING</a:t>
            </a:r>
          </a:p>
          <a:p>
            <a:pPr marL="174625" indent="-174625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74625" indent="-174625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 should always plan for failure.</a:t>
            </a:r>
          </a:p>
        </p:txBody>
      </p:sp>
      <p:sp>
        <p:nvSpPr>
          <p:cNvPr id="2" name="Minus 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659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pic>
        <p:nvPicPr>
          <p:cNvPr id="2052" name="Picture 4" descr="Welding kit causes fire at Amazon construction site - DCD">
            <a:extLst>
              <a:ext uri="{FF2B5EF4-FFF2-40B4-BE49-F238E27FC236}">
                <a16:creationId xmlns:a16="http://schemas.microsoft.com/office/drawing/2014/main" id="{3F7EA0B4-E284-47C5-A163-910B9638E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3007598"/>
            <a:ext cx="5619750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193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057511-26A9-44F4-91AA-685D8D891F88}"/>
              </a:ext>
            </a:extLst>
          </p:cNvPr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96289" y="675466"/>
            <a:ext cx="7543800" cy="648072"/>
          </a:xfrm>
        </p:spPr>
        <p:txBody>
          <a:bodyPr wrap="square" tIns="0" bIns="0" anchor="t" anchorCtr="0"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dobe Gothic Std B" pitchFamily="34" charset="-128"/>
                <a:ea typeface="Adobe Gothic Std B" pitchFamily="34" charset="-128"/>
              </a:rPr>
              <a:t>Simian Army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531" y="1323538"/>
            <a:ext cx="8213180" cy="3905662"/>
          </a:xfrm>
          <a:prstGeom prst="rect">
            <a:avLst/>
          </a:prstGeom>
          <a:noFill/>
        </p:spPr>
        <p:txBody>
          <a:bodyPr wrap="square" lIns="91440" rtlCol="0">
            <a:noAutofit/>
          </a:bodyPr>
          <a:lstStyle/>
          <a:p>
            <a:pPr marL="174625" indent="-174625" algn="just">
              <a:buClr>
                <a:prstClr val="black">
                  <a:lumMod val="50000"/>
                  <a:lumOff val="50000"/>
                </a:prstClr>
              </a:buClr>
              <a:buSzPct val="94000"/>
              <a:buFont typeface="Calibri" pitchFamily="34" charset="0"/>
              <a:buChar char="»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Netflix - Simian Army Project</a:t>
            </a:r>
          </a:p>
        </p:txBody>
      </p:sp>
      <p:sp>
        <p:nvSpPr>
          <p:cNvPr id="2" name="Minus 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659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pic>
        <p:nvPicPr>
          <p:cNvPr id="3074" name="Picture 2" descr="Netflix, Simian Army, and the culture of freedom and responsibility">
            <a:extLst>
              <a:ext uri="{FF2B5EF4-FFF2-40B4-BE49-F238E27FC236}">
                <a16:creationId xmlns:a16="http://schemas.microsoft.com/office/drawing/2014/main" id="{AC3B2849-2F56-4FDF-A673-3ACB816E1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833563"/>
            <a:ext cx="733425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4779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057511-26A9-44F4-91AA-685D8D891F88}"/>
              </a:ext>
            </a:extLst>
          </p:cNvPr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96289" y="675466"/>
            <a:ext cx="7543800" cy="648072"/>
          </a:xfrm>
        </p:spPr>
        <p:txBody>
          <a:bodyPr wrap="square" tIns="0" bIns="0" anchor="t" anchorCtr="0"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dobe Gothic Std B" pitchFamily="34" charset="-128"/>
                <a:ea typeface="Adobe Gothic Std B" pitchFamily="34" charset="-128"/>
              </a:rPr>
              <a:t>Simian Army</a:t>
            </a:r>
          </a:p>
        </p:txBody>
      </p:sp>
      <p:sp>
        <p:nvSpPr>
          <p:cNvPr id="2" name="Minus 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659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4A776-006F-400A-9449-F206EC01C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077" y="1115115"/>
            <a:ext cx="7372290" cy="5750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450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057511-26A9-44F4-91AA-685D8D891F88}"/>
              </a:ext>
            </a:extLst>
          </p:cNvPr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96289" y="675466"/>
            <a:ext cx="7543800" cy="648072"/>
          </a:xfrm>
        </p:spPr>
        <p:txBody>
          <a:bodyPr wrap="square" tIns="0" bIns="0" anchor="t" anchorCtr="0"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dobe Gothic Std B" pitchFamily="34" charset="-128"/>
                <a:ea typeface="Adobe Gothic Std B" pitchFamily="34" charset="-128"/>
              </a:rPr>
              <a:t>HA Architecture - Example</a:t>
            </a:r>
          </a:p>
        </p:txBody>
      </p:sp>
      <p:sp>
        <p:nvSpPr>
          <p:cNvPr id="2" name="Minus 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659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3A85DF8-B757-46BA-AE13-FBDD55846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5115"/>
            <a:ext cx="9144000" cy="467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05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057511-26A9-44F4-91AA-685D8D891F88}"/>
              </a:ext>
            </a:extLst>
          </p:cNvPr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96289" y="675466"/>
            <a:ext cx="7543800" cy="648072"/>
          </a:xfrm>
        </p:spPr>
        <p:txBody>
          <a:bodyPr wrap="square" tIns="0" bIns="0" anchor="t" anchorCtr="0"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dobe Gothic Std B" pitchFamily="34" charset="-128"/>
                <a:ea typeface="Adobe Gothic Std B" pitchFamily="34" charset="-128"/>
              </a:rPr>
              <a:t>HA Architecture - Example</a:t>
            </a:r>
          </a:p>
        </p:txBody>
      </p:sp>
      <p:sp>
        <p:nvSpPr>
          <p:cNvPr id="2" name="Minus 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659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7C49ADC-7A88-4851-9543-7B3600B77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266" y="1115115"/>
            <a:ext cx="9157266" cy="467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065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057511-26A9-44F4-91AA-685D8D891F88}"/>
              </a:ext>
            </a:extLst>
          </p:cNvPr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96289" y="675466"/>
            <a:ext cx="7543800" cy="648072"/>
          </a:xfrm>
        </p:spPr>
        <p:txBody>
          <a:bodyPr wrap="square" tIns="0" bIns="0" anchor="t" anchorCtr="0"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dobe Gothic Std B" pitchFamily="34" charset="-128"/>
                <a:ea typeface="Adobe Gothic Std B" pitchFamily="34" charset="-128"/>
              </a:rPr>
              <a:t>HA Architecture - Example</a:t>
            </a:r>
          </a:p>
        </p:txBody>
      </p:sp>
      <p:sp>
        <p:nvSpPr>
          <p:cNvPr id="2" name="Minus 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659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pic>
        <p:nvPicPr>
          <p:cNvPr id="7170" name="Picture 2" descr="SC-1">
            <a:extLst>
              <a:ext uri="{FF2B5EF4-FFF2-40B4-BE49-F238E27FC236}">
                <a16:creationId xmlns:a16="http://schemas.microsoft.com/office/drawing/2014/main" id="{AE730C2A-DFA8-4267-951A-089FE3309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137" y="1115115"/>
            <a:ext cx="9168137" cy="4627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5247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057511-26A9-44F4-91AA-685D8D891F88}"/>
              </a:ext>
            </a:extLst>
          </p:cNvPr>
          <p:cNvSpPr/>
          <p:nvPr/>
        </p:nvSpPr>
        <p:spPr>
          <a:xfrm>
            <a:off x="0" y="1115115"/>
            <a:ext cx="9144000" cy="467303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96289" y="675466"/>
            <a:ext cx="7543800" cy="648072"/>
          </a:xfrm>
        </p:spPr>
        <p:txBody>
          <a:bodyPr wrap="square" tIns="0" bIns="0" anchor="t" anchorCtr="0">
            <a:no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dobe Gothic Std B" pitchFamily="34" charset="-128"/>
                <a:ea typeface="Adobe Gothic Std B" pitchFamily="34" charset="-128"/>
              </a:rPr>
              <a:t>HA Architecture - Example</a:t>
            </a:r>
          </a:p>
        </p:txBody>
      </p:sp>
      <p:sp>
        <p:nvSpPr>
          <p:cNvPr id="2" name="Minus 1"/>
          <p:cNvSpPr/>
          <p:nvPr/>
        </p:nvSpPr>
        <p:spPr>
          <a:xfrm flipH="1">
            <a:off x="8878578" y="-3123728"/>
            <a:ext cx="45719" cy="9865096"/>
          </a:xfrm>
          <a:prstGeom prst="mathMinus">
            <a:avLst/>
          </a:prstGeom>
          <a:solidFill>
            <a:srgbClr val="6596DD"/>
          </a:solidFill>
          <a:ln>
            <a:solidFill>
              <a:srgbClr val="6596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70C0"/>
              </a:solidFill>
            </a:endParaRPr>
          </a:p>
        </p:txBody>
      </p:sp>
      <p:pic>
        <p:nvPicPr>
          <p:cNvPr id="8194" name="Picture 2" descr="AWS Case Study: SunPower | Enterprise architecture, Case study, Disaster  recovery">
            <a:extLst>
              <a:ext uri="{FF2B5EF4-FFF2-40B4-BE49-F238E27FC236}">
                <a16:creationId xmlns:a16="http://schemas.microsoft.com/office/drawing/2014/main" id="{8E13D00B-B0E0-4311-823F-18C4E8E98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115114"/>
            <a:ext cx="9098279" cy="574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926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09QH3iDYSZce3zG7lU8ci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270</Words>
  <Application>Microsoft Office PowerPoint</Application>
  <PresentationFormat>On-screen Show (4:3)</PresentationFormat>
  <Paragraphs>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Adobe Gothic Std B</vt:lpstr>
      <vt:lpstr>Arial</vt:lpstr>
      <vt:lpstr>Calibri</vt:lpstr>
      <vt:lpstr>Calibri Light</vt:lpstr>
      <vt:lpstr>Georgia</vt:lpstr>
      <vt:lpstr>Lucida Sans Unicode</vt:lpstr>
      <vt:lpstr>Verdana</vt:lpstr>
      <vt:lpstr>Wingdings</vt:lpstr>
      <vt:lpstr>Wingdings 2</vt:lpstr>
      <vt:lpstr>Wingdings 3</vt:lpstr>
      <vt:lpstr>Concourse</vt:lpstr>
      <vt:lpstr>Custom Design</vt:lpstr>
      <vt:lpstr>PowerPoint Presentation</vt:lpstr>
      <vt:lpstr>Topics</vt:lpstr>
      <vt:lpstr>HA Architecture</vt:lpstr>
      <vt:lpstr>Simian Army</vt:lpstr>
      <vt:lpstr>Simian Army</vt:lpstr>
      <vt:lpstr>HA Architecture - Example</vt:lpstr>
      <vt:lpstr>HA Architecture - Example</vt:lpstr>
      <vt:lpstr>HA Architecture - Example</vt:lpstr>
      <vt:lpstr>HA Architecture - Example</vt:lpstr>
      <vt:lpstr>HA Architecture - Example</vt:lpstr>
      <vt:lpstr>HA Exam Question </vt:lpstr>
      <vt:lpstr>HA Exam Tips</vt:lpstr>
      <vt:lpstr>  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2020-04-01T11:06:19Z</dcterms:created>
  <dcterms:modified xsi:type="dcterms:W3CDTF">2021-04-12T03:23:26Z</dcterms:modified>
</cp:coreProperties>
</file>