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3" r:id="rId1"/>
    <p:sldMasterId id="2147483747" r:id="rId2"/>
  </p:sldMasterIdLst>
  <p:notesMasterIdLst>
    <p:notesMasterId r:id="rId24"/>
  </p:notesMasterIdLst>
  <p:sldIdLst>
    <p:sldId id="326" r:id="rId3"/>
    <p:sldId id="308" r:id="rId4"/>
    <p:sldId id="324" r:id="rId5"/>
    <p:sldId id="404" r:id="rId6"/>
    <p:sldId id="387" r:id="rId7"/>
    <p:sldId id="405" r:id="rId8"/>
    <p:sldId id="417" r:id="rId9"/>
    <p:sldId id="399" r:id="rId10"/>
    <p:sldId id="406" r:id="rId11"/>
    <p:sldId id="407" r:id="rId12"/>
    <p:sldId id="408" r:id="rId13"/>
    <p:sldId id="409" r:id="rId14"/>
    <p:sldId id="410" r:id="rId15"/>
    <p:sldId id="418" r:id="rId16"/>
    <p:sldId id="411" r:id="rId17"/>
    <p:sldId id="412" r:id="rId18"/>
    <p:sldId id="413" r:id="rId19"/>
    <p:sldId id="415" r:id="rId20"/>
    <p:sldId id="416" r:id="rId21"/>
    <p:sldId id="414" r:id="rId22"/>
    <p:sldId id="28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uthor Your Presentation" id="{16378913-E5ED-4281-BAF5-F1F938CB0BED}">
          <p14:sldIdLst>
            <p14:sldId id="326"/>
            <p14:sldId id="308"/>
            <p14:sldId id="324"/>
            <p14:sldId id="404"/>
            <p14:sldId id="387"/>
            <p14:sldId id="405"/>
            <p14:sldId id="417"/>
            <p14:sldId id="399"/>
            <p14:sldId id="406"/>
            <p14:sldId id="407"/>
            <p14:sldId id="408"/>
            <p14:sldId id="409"/>
            <p14:sldId id="410"/>
            <p14:sldId id="418"/>
            <p14:sldId id="411"/>
            <p14:sldId id="412"/>
            <p14:sldId id="413"/>
            <p14:sldId id="415"/>
            <p14:sldId id="416"/>
            <p14:sldId id="414"/>
            <p14:sldId id="28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96DD"/>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5" autoAdjust="0"/>
    <p:restoredTop sz="89802" autoAdjust="0"/>
  </p:normalViewPr>
  <p:slideViewPr>
    <p:cSldViewPr>
      <p:cViewPr varScale="1">
        <p:scale>
          <a:sx n="77" d="100"/>
          <a:sy n="77" d="100"/>
        </p:scale>
        <p:origin x="1728" y="62"/>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4/6/2021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1788030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90155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9130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948412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281347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646790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832127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343285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778339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122000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4065366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4043572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598703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169962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21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95022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912868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60400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113258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975203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116596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511092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258050E-B668-4FA7-85AD-C750C80A6E9B}" type="datetimeFigureOut">
              <a:rPr lang="en-US" smtClean="0"/>
              <a:pPr/>
              <a:t>4/6/2021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28908178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258050E-B668-4FA7-85AD-C750C80A6E9B}" type="datetimeFigureOut">
              <a:rPr lang="en-US" smtClean="0"/>
              <a:pPr/>
              <a:t>4/6/2021</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40D5ECE-8B49-45CD-BE81-EF81920D1969}"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4" name="Rectangle 13"/>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58050E-B668-4FA7-85AD-C750C80A6E9B}" type="datetimeFigureOut">
              <a:rPr lang="en-US" smtClean="0"/>
              <a:pPr/>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58050E-B668-4FA7-85AD-C750C80A6E9B}" type="datetimeFigureOut">
              <a:rPr lang="en-US" smtClean="0"/>
              <a:pPr/>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4/6/2021</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a:t>Click to edit Master subtitle style</a:t>
            </a:r>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4/6/2021</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4/6/2021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58050E-B668-4FA7-85AD-C750C80A6E9B}" type="datetimeFigureOut">
              <a:rPr lang="en-US" smtClean="0"/>
              <a:pPr/>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a:t>    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pPr/>
              <a:t>4/6/2021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4/6/2021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a:t>Click to edit Master subtitle style</a:t>
            </a:r>
          </a:p>
        </p:txBody>
      </p:sp>
    </p:spTree>
    <p:extLst>
      <p:ext uri="{BB962C8B-B14F-4D97-AF65-F5344CB8AC3E}">
        <p14:creationId xmlns:p14="http://schemas.microsoft.com/office/powerpoint/2010/main" val="1667383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62C8-8CE7-41B0-AF24-3943757E88BC}"/>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779A69-1F2D-4EF5-B9CE-6EBF9504B732}"/>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60B04A-73D3-49B4-AA45-844388D7B61A}"/>
              </a:ext>
            </a:extLst>
          </p:cNvPr>
          <p:cNvSpPr>
            <a:spLocks noGrp="1"/>
          </p:cNvSpPr>
          <p:nvPr>
            <p:ph type="dt" sz="half" idx="10"/>
          </p:nvPr>
        </p:nvSpPr>
        <p:spPr/>
        <p:txBody>
          <a:bodyPr/>
          <a:lstStyle/>
          <a:p>
            <a:fld id="{749C393E-12F0-4BF4-A49C-D11C466FE104}" type="datetimeFigureOut">
              <a:rPr lang="en-IN" smtClean="0"/>
              <a:t>06-04-2021</a:t>
            </a:fld>
            <a:endParaRPr lang="en-IN"/>
          </a:p>
        </p:txBody>
      </p:sp>
      <p:sp>
        <p:nvSpPr>
          <p:cNvPr id="5" name="Footer Placeholder 4">
            <a:extLst>
              <a:ext uri="{FF2B5EF4-FFF2-40B4-BE49-F238E27FC236}">
                <a16:creationId xmlns:a16="http://schemas.microsoft.com/office/drawing/2014/main" id="{E195C66B-49FD-4C0E-B214-87EDB9FB8B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D416BF-1835-47FB-A454-3B6B454B2FD0}"/>
              </a:ext>
            </a:extLst>
          </p:cNvPr>
          <p:cNvSpPr>
            <a:spLocks noGrp="1"/>
          </p:cNvSpPr>
          <p:nvPr>
            <p:ph type="sldNum" sz="quarter" idx="12"/>
          </p:nvPr>
        </p:nvSpPr>
        <p:spPr/>
        <p:txBody>
          <a:bodyPr/>
          <a:lstStyle/>
          <a:p>
            <a:fld id="{26C45954-E65D-452C-BC2D-9F700A629AAF}" type="slidenum">
              <a:rPr lang="en-IN" smtClean="0"/>
              <a:t>‹#›</a:t>
            </a:fld>
            <a:endParaRPr lang="en-IN"/>
          </a:p>
        </p:txBody>
      </p:sp>
    </p:spTree>
    <p:extLst>
      <p:ext uri="{BB962C8B-B14F-4D97-AF65-F5344CB8AC3E}">
        <p14:creationId xmlns:p14="http://schemas.microsoft.com/office/powerpoint/2010/main" val="638227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258050E-B668-4FA7-85AD-C750C80A6E9B}" type="datetimeFigureOut">
              <a:rPr lang="en-US" smtClean="0"/>
              <a:pPr/>
              <a:t>4/6/2021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BA359-34AE-4974-A161-A47A5F1B0E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11946-C6BA-4ABA-938D-C25475657B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B77591-14A0-443D-A145-A20E6E199E44}"/>
              </a:ext>
            </a:extLst>
          </p:cNvPr>
          <p:cNvSpPr>
            <a:spLocks noGrp="1"/>
          </p:cNvSpPr>
          <p:nvPr>
            <p:ph type="dt" sz="half" idx="10"/>
          </p:nvPr>
        </p:nvSpPr>
        <p:spPr/>
        <p:txBody>
          <a:bodyPr/>
          <a:lstStyle/>
          <a:p>
            <a:fld id="{749C393E-12F0-4BF4-A49C-D11C466FE104}" type="datetimeFigureOut">
              <a:rPr lang="en-IN" smtClean="0"/>
              <a:t>06-04-2021</a:t>
            </a:fld>
            <a:endParaRPr lang="en-IN"/>
          </a:p>
        </p:txBody>
      </p:sp>
      <p:sp>
        <p:nvSpPr>
          <p:cNvPr id="5" name="Footer Placeholder 4">
            <a:extLst>
              <a:ext uri="{FF2B5EF4-FFF2-40B4-BE49-F238E27FC236}">
                <a16:creationId xmlns:a16="http://schemas.microsoft.com/office/drawing/2014/main" id="{AB537368-544B-47EF-8CC9-ACB0BF9BA7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B9B2B2-14EF-4C1F-A7AA-78B801229279}"/>
              </a:ext>
            </a:extLst>
          </p:cNvPr>
          <p:cNvSpPr>
            <a:spLocks noGrp="1"/>
          </p:cNvSpPr>
          <p:nvPr>
            <p:ph type="sldNum" sz="quarter" idx="12"/>
          </p:nvPr>
        </p:nvSpPr>
        <p:spPr/>
        <p:txBody>
          <a:bodyPr/>
          <a:lstStyle/>
          <a:p>
            <a:fld id="{26C45954-E65D-452C-BC2D-9F700A629AAF}" type="slidenum">
              <a:rPr lang="en-IN" smtClean="0"/>
              <a:t>‹#›</a:t>
            </a:fld>
            <a:endParaRPr lang="en-IN"/>
          </a:p>
        </p:txBody>
      </p:sp>
    </p:spTree>
    <p:extLst>
      <p:ext uri="{BB962C8B-B14F-4D97-AF65-F5344CB8AC3E}">
        <p14:creationId xmlns:p14="http://schemas.microsoft.com/office/powerpoint/2010/main" val="32023560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D5843-2F4C-4166-92CB-98E1D775FA50}"/>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D35F7F-55CE-498D-A17C-8755C07DE973}"/>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D8001D-DD38-465E-85E9-BA047F3856FD}"/>
              </a:ext>
            </a:extLst>
          </p:cNvPr>
          <p:cNvSpPr>
            <a:spLocks noGrp="1"/>
          </p:cNvSpPr>
          <p:nvPr>
            <p:ph type="dt" sz="half" idx="10"/>
          </p:nvPr>
        </p:nvSpPr>
        <p:spPr/>
        <p:txBody>
          <a:bodyPr/>
          <a:lstStyle/>
          <a:p>
            <a:fld id="{749C393E-12F0-4BF4-A49C-D11C466FE104}" type="datetimeFigureOut">
              <a:rPr lang="en-IN" smtClean="0"/>
              <a:t>06-04-2021</a:t>
            </a:fld>
            <a:endParaRPr lang="en-IN"/>
          </a:p>
        </p:txBody>
      </p:sp>
      <p:sp>
        <p:nvSpPr>
          <p:cNvPr id="5" name="Footer Placeholder 4">
            <a:extLst>
              <a:ext uri="{FF2B5EF4-FFF2-40B4-BE49-F238E27FC236}">
                <a16:creationId xmlns:a16="http://schemas.microsoft.com/office/drawing/2014/main" id="{28F5C1C6-5524-416C-9FBA-5ADAC61701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E06DF6-E06C-43CE-8382-065832FC6456}"/>
              </a:ext>
            </a:extLst>
          </p:cNvPr>
          <p:cNvSpPr>
            <a:spLocks noGrp="1"/>
          </p:cNvSpPr>
          <p:nvPr>
            <p:ph type="sldNum" sz="quarter" idx="12"/>
          </p:nvPr>
        </p:nvSpPr>
        <p:spPr/>
        <p:txBody>
          <a:bodyPr/>
          <a:lstStyle/>
          <a:p>
            <a:fld id="{26C45954-E65D-452C-BC2D-9F700A629AAF}" type="slidenum">
              <a:rPr lang="en-IN" smtClean="0"/>
              <a:t>‹#›</a:t>
            </a:fld>
            <a:endParaRPr lang="en-IN"/>
          </a:p>
        </p:txBody>
      </p:sp>
    </p:spTree>
    <p:extLst>
      <p:ext uri="{BB962C8B-B14F-4D97-AF65-F5344CB8AC3E}">
        <p14:creationId xmlns:p14="http://schemas.microsoft.com/office/powerpoint/2010/main" val="21295148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4B6C7-59EF-4FAC-96EA-546998F8D8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E1CC22-ACBC-4D3E-B392-110CB9F1530B}"/>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76A49B-7E67-46D4-9FDA-5AE639693E4B}"/>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5858ABF-CACE-451E-857F-F92FEC5AE49F}"/>
              </a:ext>
            </a:extLst>
          </p:cNvPr>
          <p:cNvSpPr>
            <a:spLocks noGrp="1"/>
          </p:cNvSpPr>
          <p:nvPr>
            <p:ph type="dt" sz="half" idx="10"/>
          </p:nvPr>
        </p:nvSpPr>
        <p:spPr/>
        <p:txBody>
          <a:bodyPr/>
          <a:lstStyle/>
          <a:p>
            <a:fld id="{749C393E-12F0-4BF4-A49C-D11C466FE104}" type="datetimeFigureOut">
              <a:rPr lang="en-IN" smtClean="0"/>
              <a:t>06-04-2021</a:t>
            </a:fld>
            <a:endParaRPr lang="en-IN"/>
          </a:p>
        </p:txBody>
      </p:sp>
      <p:sp>
        <p:nvSpPr>
          <p:cNvPr id="6" name="Footer Placeholder 5">
            <a:extLst>
              <a:ext uri="{FF2B5EF4-FFF2-40B4-BE49-F238E27FC236}">
                <a16:creationId xmlns:a16="http://schemas.microsoft.com/office/drawing/2014/main" id="{46EEAAB0-EE2E-4EE7-A046-42F9430FA8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6838E1-0738-4D3D-976C-768DCB6A8285}"/>
              </a:ext>
            </a:extLst>
          </p:cNvPr>
          <p:cNvSpPr>
            <a:spLocks noGrp="1"/>
          </p:cNvSpPr>
          <p:nvPr>
            <p:ph type="sldNum" sz="quarter" idx="12"/>
          </p:nvPr>
        </p:nvSpPr>
        <p:spPr/>
        <p:txBody>
          <a:bodyPr/>
          <a:lstStyle/>
          <a:p>
            <a:fld id="{26C45954-E65D-452C-BC2D-9F700A629AAF}" type="slidenum">
              <a:rPr lang="en-IN" smtClean="0"/>
              <a:t>‹#›</a:t>
            </a:fld>
            <a:endParaRPr lang="en-IN"/>
          </a:p>
        </p:txBody>
      </p:sp>
    </p:spTree>
    <p:extLst>
      <p:ext uri="{BB962C8B-B14F-4D97-AF65-F5344CB8AC3E}">
        <p14:creationId xmlns:p14="http://schemas.microsoft.com/office/powerpoint/2010/main" val="26213986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EFCE3-9487-4518-A09F-922F6B762B56}"/>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59A721-E688-4EE6-A73D-649C1A0B7D4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89394C-A392-42ED-9A38-A14AD717B215}"/>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92CAE3-760E-4F79-B18F-543AB5EC8AB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CA4918-7B0D-4DC1-B750-11F51ED25CA0}"/>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522ECF-4F1A-4704-9ECF-FD6EB2852673}"/>
              </a:ext>
            </a:extLst>
          </p:cNvPr>
          <p:cNvSpPr>
            <a:spLocks noGrp="1"/>
          </p:cNvSpPr>
          <p:nvPr>
            <p:ph type="dt" sz="half" idx="10"/>
          </p:nvPr>
        </p:nvSpPr>
        <p:spPr/>
        <p:txBody>
          <a:bodyPr/>
          <a:lstStyle/>
          <a:p>
            <a:fld id="{749C393E-12F0-4BF4-A49C-D11C466FE104}" type="datetimeFigureOut">
              <a:rPr lang="en-IN" smtClean="0"/>
              <a:t>06-04-2021</a:t>
            </a:fld>
            <a:endParaRPr lang="en-IN"/>
          </a:p>
        </p:txBody>
      </p:sp>
      <p:sp>
        <p:nvSpPr>
          <p:cNvPr id="8" name="Footer Placeholder 7">
            <a:extLst>
              <a:ext uri="{FF2B5EF4-FFF2-40B4-BE49-F238E27FC236}">
                <a16:creationId xmlns:a16="http://schemas.microsoft.com/office/drawing/2014/main" id="{6B61BE93-7DFB-4D06-82F3-427576AD4B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B61438-A32B-4BF4-8185-D04182CAC563}"/>
              </a:ext>
            </a:extLst>
          </p:cNvPr>
          <p:cNvSpPr>
            <a:spLocks noGrp="1"/>
          </p:cNvSpPr>
          <p:nvPr>
            <p:ph type="sldNum" sz="quarter" idx="12"/>
          </p:nvPr>
        </p:nvSpPr>
        <p:spPr/>
        <p:txBody>
          <a:bodyPr/>
          <a:lstStyle/>
          <a:p>
            <a:fld id="{26C45954-E65D-452C-BC2D-9F700A629AAF}" type="slidenum">
              <a:rPr lang="en-IN" smtClean="0"/>
              <a:t>‹#›</a:t>
            </a:fld>
            <a:endParaRPr lang="en-IN"/>
          </a:p>
        </p:txBody>
      </p:sp>
    </p:spTree>
    <p:extLst>
      <p:ext uri="{BB962C8B-B14F-4D97-AF65-F5344CB8AC3E}">
        <p14:creationId xmlns:p14="http://schemas.microsoft.com/office/powerpoint/2010/main" val="19894994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5102-FEBC-4AA4-BD65-23E18B1879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8E4AD9-0EF2-4AA8-8DB0-8DDAA32A3CB9}"/>
              </a:ext>
            </a:extLst>
          </p:cNvPr>
          <p:cNvSpPr>
            <a:spLocks noGrp="1"/>
          </p:cNvSpPr>
          <p:nvPr>
            <p:ph type="dt" sz="half" idx="10"/>
          </p:nvPr>
        </p:nvSpPr>
        <p:spPr/>
        <p:txBody>
          <a:bodyPr/>
          <a:lstStyle/>
          <a:p>
            <a:fld id="{749C393E-12F0-4BF4-A49C-D11C466FE104}" type="datetimeFigureOut">
              <a:rPr lang="en-IN" smtClean="0"/>
              <a:t>06-04-2021</a:t>
            </a:fld>
            <a:endParaRPr lang="en-IN"/>
          </a:p>
        </p:txBody>
      </p:sp>
      <p:sp>
        <p:nvSpPr>
          <p:cNvPr id="4" name="Footer Placeholder 3">
            <a:extLst>
              <a:ext uri="{FF2B5EF4-FFF2-40B4-BE49-F238E27FC236}">
                <a16:creationId xmlns:a16="http://schemas.microsoft.com/office/drawing/2014/main" id="{49AE3917-D82F-40A2-9254-69AC2BBA3F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75FC5F-00C0-4789-8632-18218475BD03}"/>
              </a:ext>
            </a:extLst>
          </p:cNvPr>
          <p:cNvSpPr>
            <a:spLocks noGrp="1"/>
          </p:cNvSpPr>
          <p:nvPr>
            <p:ph type="sldNum" sz="quarter" idx="12"/>
          </p:nvPr>
        </p:nvSpPr>
        <p:spPr/>
        <p:txBody>
          <a:bodyPr/>
          <a:lstStyle/>
          <a:p>
            <a:fld id="{26C45954-E65D-452C-BC2D-9F700A629AAF}" type="slidenum">
              <a:rPr lang="en-IN" smtClean="0"/>
              <a:t>‹#›</a:t>
            </a:fld>
            <a:endParaRPr lang="en-IN"/>
          </a:p>
        </p:txBody>
      </p:sp>
    </p:spTree>
    <p:extLst>
      <p:ext uri="{BB962C8B-B14F-4D97-AF65-F5344CB8AC3E}">
        <p14:creationId xmlns:p14="http://schemas.microsoft.com/office/powerpoint/2010/main" val="1786441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3D5025-6172-40EB-8E3A-3A17AAF20580}"/>
              </a:ext>
            </a:extLst>
          </p:cNvPr>
          <p:cNvSpPr>
            <a:spLocks noGrp="1"/>
          </p:cNvSpPr>
          <p:nvPr>
            <p:ph type="dt" sz="half" idx="10"/>
          </p:nvPr>
        </p:nvSpPr>
        <p:spPr/>
        <p:txBody>
          <a:bodyPr/>
          <a:lstStyle/>
          <a:p>
            <a:fld id="{749C393E-12F0-4BF4-A49C-D11C466FE104}" type="datetimeFigureOut">
              <a:rPr lang="en-IN" smtClean="0"/>
              <a:t>06-04-2021</a:t>
            </a:fld>
            <a:endParaRPr lang="en-IN"/>
          </a:p>
        </p:txBody>
      </p:sp>
      <p:sp>
        <p:nvSpPr>
          <p:cNvPr id="3" name="Footer Placeholder 2">
            <a:extLst>
              <a:ext uri="{FF2B5EF4-FFF2-40B4-BE49-F238E27FC236}">
                <a16:creationId xmlns:a16="http://schemas.microsoft.com/office/drawing/2014/main" id="{A52A8198-2854-455D-8AB5-4492364CAD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EDCC45A-2A5B-40D6-9BAC-F3DD4AB65B82}"/>
              </a:ext>
            </a:extLst>
          </p:cNvPr>
          <p:cNvSpPr>
            <a:spLocks noGrp="1"/>
          </p:cNvSpPr>
          <p:nvPr>
            <p:ph type="sldNum" sz="quarter" idx="12"/>
          </p:nvPr>
        </p:nvSpPr>
        <p:spPr/>
        <p:txBody>
          <a:bodyPr/>
          <a:lstStyle/>
          <a:p>
            <a:fld id="{26C45954-E65D-452C-BC2D-9F700A629AAF}" type="slidenum">
              <a:rPr lang="en-IN" smtClean="0"/>
              <a:t>‹#›</a:t>
            </a:fld>
            <a:endParaRPr lang="en-IN"/>
          </a:p>
        </p:txBody>
      </p:sp>
    </p:spTree>
    <p:extLst>
      <p:ext uri="{BB962C8B-B14F-4D97-AF65-F5344CB8AC3E}">
        <p14:creationId xmlns:p14="http://schemas.microsoft.com/office/powerpoint/2010/main" val="42285951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33327-4694-420F-942A-870B03EC70D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E0D831-9659-4D48-BB7E-4216A9A0DCE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970F93-FE6D-4E2C-9E82-C0644F2FEDB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004B8F-48C0-4E33-91BA-5670924EBED0}"/>
              </a:ext>
            </a:extLst>
          </p:cNvPr>
          <p:cNvSpPr>
            <a:spLocks noGrp="1"/>
          </p:cNvSpPr>
          <p:nvPr>
            <p:ph type="dt" sz="half" idx="10"/>
          </p:nvPr>
        </p:nvSpPr>
        <p:spPr/>
        <p:txBody>
          <a:bodyPr/>
          <a:lstStyle/>
          <a:p>
            <a:fld id="{749C393E-12F0-4BF4-A49C-D11C466FE104}" type="datetimeFigureOut">
              <a:rPr lang="en-IN" smtClean="0"/>
              <a:t>06-04-2021</a:t>
            </a:fld>
            <a:endParaRPr lang="en-IN"/>
          </a:p>
        </p:txBody>
      </p:sp>
      <p:sp>
        <p:nvSpPr>
          <p:cNvPr id="6" name="Footer Placeholder 5">
            <a:extLst>
              <a:ext uri="{FF2B5EF4-FFF2-40B4-BE49-F238E27FC236}">
                <a16:creationId xmlns:a16="http://schemas.microsoft.com/office/drawing/2014/main" id="{7679B8AA-5CBA-4013-AF8E-B81B09131F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374589-AE0C-4FF6-A719-9FBE6225A5C2}"/>
              </a:ext>
            </a:extLst>
          </p:cNvPr>
          <p:cNvSpPr>
            <a:spLocks noGrp="1"/>
          </p:cNvSpPr>
          <p:nvPr>
            <p:ph type="sldNum" sz="quarter" idx="12"/>
          </p:nvPr>
        </p:nvSpPr>
        <p:spPr/>
        <p:txBody>
          <a:bodyPr/>
          <a:lstStyle/>
          <a:p>
            <a:fld id="{26C45954-E65D-452C-BC2D-9F700A629AAF}" type="slidenum">
              <a:rPr lang="en-IN" smtClean="0"/>
              <a:t>‹#›</a:t>
            </a:fld>
            <a:endParaRPr lang="en-IN"/>
          </a:p>
        </p:txBody>
      </p:sp>
    </p:spTree>
    <p:extLst>
      <p:ext uri="{BB962C8B-B14F-4D97-AF65-F5344CB8AC3E}">
        <p14:creationId xmlns:p14="http://schemas.microsoft.com/office/powerpoint/2010/main" val="3306799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55B2A-EA23-44F3-9D14-4858C6634A5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BAF040-2432-45A8-B873-393CB9C5512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67EC7C-75D0-40D2-8FDE-432F119E2C0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BA6007-20F8-41B3-9F04-BA34D48DF35C}"/>
              </a:ext>
            </a:extLst>
          </p:cNvPr>
          <p:cNvSpPr>
            <a:spLocks noGrp="1"/>
          </p:cNvSpPr>
          <p:nvPr>
            <p:ph type="dt" sz="half" idx="10"/>
          </p:nvPr>
        </p:nvSpPr>
        <p:spPr/>
        <p:txBody>
          <a:bodyPr/>
          <a:lstStyle/>
          <a:p>
            <a:fld id="{749C393E-12F0-4BF4-A49C-D11C466FE104}" type="datetimeFigureOut">
              <a:rPr lang="en-IN" smtClean="0"/>
              <a:t>06-04-2021</a:t>
            </a:fld>
            <a:endParaRPr lang="en-IN"/>
          </a:p>
        </p:txBody>
      </p:sp>
      <p:sp>
        <p:nvSpPr>
          <p:cNvPr id="6" name="Footer Placeholder 5">
            <a:extLst>
              <a:ext uri="{FF2B5EF4-FFF2-40B4-BE49-F238E27FC236}">
                <a16:creationId xmlns:a16="http://schemas.microsoft.com/office/drawing/2014/main" id="{46E074DB-2EB7-49C9-B31C-BE103325D7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23FC05-58FB-45D1-9944-1296DC06EC03}"/>
              </a:ext>
            </a:extLst>
          </p:cNvPr>
          <p:cNvSpPr>
            <a:spLocks noGrp="1"/>
          </p:cNvSpPr>
          <p:nvPr>
            <p:ph type="sldNum" sz="quarter" idx="12"/>
          </p:nvPr>
        </p:nvSpPr>
        <p:spPr/>
        <p:txBody>
          <a:bodyPr/>
          <a:lstStyle/>
          <a:p>
            <a:fld id="{26C45954-E65D-452C-BC2D-9F700A629AAF}" type="slidenum">
              <a:rPr lang="en-IN" smtClean="0"/>
              <a:t>‹#›</a:t>
            </a:fld>
            <a:endParaRPr lang="en-IN"/>
          </a:p>
        </p:txBody>
      </p:sp>
    </p:spTree>
    <p:extLst>
      <p:ext uri="{BB962C8B-B14F-4D97-AF65-F5344CB8AC3E}">
        <p14:creationId xmlns:p14="http://schemas.microsoft.com/office/powerpoint/2010/main" val="33231667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023E-782A-4227-BC76-566E9CBFB1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B70396-5D7B-4D46-B4A1-1EDA1F07D3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263A4E-AE54-4782-80B7-0AC27D654813}"/>
              </a:ext>
            </a:extLst>
          </p:cNvPr>
          <p:cNvSpPr>
            <a:spLocks noGrp="1"/>
          </p:cNvSpPr>
          <p:nvPr>
            <p:ph type="dt" sz="half" idx="10"/>
          </p:nvPr>
        </p:nvSpPr>
        <p:spPr/>
        <p:txBody>
          <a:bodyPr/>
          <a:lstStyle/>
          <a:p>
            <a:fld id="{749C393E-12F0-4BF4-A49C-D11C466FE104}" type="datetimeFigureOut">
              <a:rPr lang="en-IN" smtClean="0"/>
              <a:t>06-04-2021</a:t>
            </a:fld>
            <a:endParaRPr lang="en-IN"/>
          </a:p>
        </p:txBody>
      </p:sp>
      <p:sp>
        <p:nvSpPr>
          <p:cNvPr id="5" name="Footer Placeholder 4">
            <a:extLst>
              <a:ext uri="{FF2B5EF4-FFF2-40B4-BE49-F238E27FC236}">
                <a16:creationId xmlns:a16="http://schemas.microsoft.com/office/drawing/2014/main" id="{3CC100AF-C0F7-4F34-920C-AED36CDB83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5A8B25-AFEF-4237-9D97-E8AECC2F94C1}"/>
              </a:ext>
            </a:extLst>
          </p:cNvPr>
          <p:cNvSpPr>
            <a:spLocks noGrp="1"/>
          </p:cNvSpPr>
          <p:nvPr>
            <p:ph type="sldNum" sz="quarter" idx="12"/>
          </p:nvPr>
        </p:nvSpPr>
        <p:spPr/>
        <p:txBody>
          <a:bodyPr/>
          <a:lstStyle/>
          <a:p>
            <a:fld id="{26C45954-E65D-452C-BC2D-9F700A629AAF}" type="slidenum">
              <a:rPr lang="en-IN" smtClean="0"/>
              <a:t>‹#›</a:t>
            </a:fld>
            <a:endParaRPr lang="en-IN"/>
          </a:p>
        </p:txBody>
      </p:sp>
    </p:spTree>
    <p:extLst>
      <p:ext uri="{BB962C8B-B14F-4D97-AF65-F5344CB8AC3E}">
        <p14:creationId xmlns:p14="http://schemas.microsoft.com/office/powerpoint/2010/main" val="29152724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B01CAF-731C-4CF4-8801-8FF1DA5E06D6}"/>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84A942-9202-4AA4-B144-8892A723AAC1}"/>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E75554-1957-4F0C-991B-E34DEE36AAEE}"/>
              </a:ext>
            </a:extLst>
          </p:cNvPr>
          <p:cNvSpPr>
            <a:spLocks noGrp="1"/>
          </p:cNvSpPr>
          <p:nvPr>
            <p:ph type="dt" sz="half" idx="10"/>
          </p:nvPr>
        </p:nvSpPr>
        <p:spPr/>
        <p:txBody>
          <a:bodyPr/>
          <a:lstStyle/>
          <a:p>
            <a:fld id="{749C393E-12F0-4BF4-A49C-D11C466FE104}" type="datetimeFigureOut">
              <a:rPr lang="en-IN" smtClean="0"/>
              <a:t>06-04-2021</a:t>
            </a:fld>
            <a:endParaRPr lang="en-IN"/>
          </a:p>
        </p:txBody>
      </p:sp>
      <p:sp>
        <p:nvSpPr>
          <p:cNvPr id="5" name="Footer Placeholder 4">
            <a:extLst>
              <a:ext uri="{FF2B5EF4-FFF2-40B4-BE49-F238E27FC236}">
                <a16:creationId xmlns:a16="http://schemas.microsoft.com/office/drawing/2014/main" id="{874BBB23-D56E-4C63-937B-62835E494B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C0D9D4-7496-4413-BE61-5B7182DF272D}"/>
              </a:ext>
            </a:extLst>
          </p:cNvPr>
          <p:cNvSpPr>
            <a:spLocks noGrp="1"/>
          </p:cNvSpPr>
          <p:nvPr>
            <p:ph type="sldNum" sz="quarter" idx="12"/>
          </p:nvPr>
        </p:nvSpPr>
        <p:spPr/>
        <p:txBody>
          <a:bodyPr/>
          <a:lstStyle/>
          <a:p>
            <a:fld id="{26C45954-E65D-452C-BC2D-9F700A629AAF}" type="slidenum">
              <a:rPr lang="en-IN" smtClean="0"/>
              <a:t>‹#›</a:t>
            </a:fld>
            <a:endParaRPr lang="en-IN"/>
          </a:p>
        </p:txBody>
      </p:sp>
    </p:spTree>
    <p:extLst>
      <p:ext uri="{BB962C8B-B14F-4D97-AF65-F5344CB8AC3E}">
        <p14:creationId xmlns:p14="http://schemas.microsoft.com/office/powerpoint/2010/main" val="1587057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258050E-B668-4FA7-85AD-C750C80A6E9B}" type="datetimeFigureOut">
              <a:rPr lang="en-US" smtClean="0"/>
              <a:pPr/>
              <a:t>4/6/2021</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40D5ECE-8B49-45CD-BE81-EF81920D1969}" type="slidenum">
              <a:rPr lang="en-US" smtClean="0"/>
              <a:pPr/>
              <a:t>‹#›</a:t>
            </a:fld>
            <a:endParaRPr lang="en-US" dirty="0"/>
          </a:p>
        </p:txBody>
      </p:sp>
      <p:pic>
        <p:nvPicPr>
          <p:cNvPr id="13" name="Picture 12"/>
          <p:cNvPicPr>
            <a:picLocks noChangeAspect="1"/>
          </p:cNvPicPr>
          <p:nvPr userDrawn="1"/>
        </p:nvPicPr>
        <p:blipFill>
          <a:blip r:embed="rId3" cstate="print"/>
          <a:stretch>
            <a:fillRect/>
          </a:stretch>
        </p:blipFill>
        <p:spPr>
          <a:xfrm>
            <a:off x="20548" y="20547"/>
            <a:ext cx="3498527" cy="2825393"/>
          </a:xfrm>
          <a:prstGeom prst="rect">
            <a:avLst/>
          </a:prstGeom>
        </p:spPr>
      </p:pic>
      <p:pic>
        <p:nvPicPr>
          <p:cNvPr id="14" name="Picture 13"/>
          <p:cNvPicPr>
            <a:picLocks noChangeAspect="1"/>
          </p:cNvPicPr>
          <p:nvPr userDrawn="1"/>
        </p:nvPicPr>
        <p:blipFill>
          <a:blip r:embed="rId4" cstate="print"/>
          <a:stretch>
            <a:fillRect/>
          </a:stretch>
        </p:blipFill>
        <p:spPr>
          <a:xfrm>
            <a:off x="3503486" y="20548"/>
            <a:ext cx="5624418" cy="2825496"/>
          </a:xfrm>
          <a:prstGeom prst="rect">
            <a:avLst/>
          </a:prstGeom>
        </p:spPr>
      </p:pic>
      <p:pic>
        <p:nvPicPr>
          <p:cNvPr id="15" name="Picture 14"/>
          <p:cNvPicPr>
            <a:picLocks noChangeAspect="1"/>
          </p:cNvPicPr>
          <p:nvPr userDrawn="1"/>
        </p:nvPicPr>
        <p:blipFill>
          <a:blip r:embed="rId5" cstate="print"/>
          <a:stretch>
            <a:fillRect/>
          </a:stretch>
        </p:blipFill>
        <p:spPr>
          <a:xfrm>
            <a:off x="20923" y="2818500"/>
            <a:ext cx="7668994" cy="2296266"/>
          </a:xfrm>
          <a:prstGeom prst="rect">
            <a:avLst/>
          </a:prstGeom>
        </p:spPr>
      </p:pic>
      <p:pic>
        <p:nvPicPr>
          <p:cNvPr id="16" name="Picture 15"/>
          <p:cNvPicPr>
            <a:picLocks noChangeAspect="1"/>
          </p:cNvPicPr>
          <p:nvPr userDrawn="1"/>
        </p:nvPicPr>
        <p:blipFill>
          <a:blip r:embed="rId6" cstate="print"/>
          <a:stretch>
            <a:fillRect/>
          </a:stretch>
        </p:blipFill>
        <p:spPr>
          <a:xfrm>
            <a:off x="7662119" y="2819400"/>
            <a:ext cx="1461333" cy="2293850"/>
          </a:xfrm>
          <a:prstGeom prst="rect">
            <a:avLst/>
          </a:prstGeom>
        </p:spPr>
      </p:pic>
      <p:pic>
        <p:nvPicPr>
          <p:cNvPr id="18" name="Picture 17"/>
          <p:cNvPicPr>
            <a:picLocks/>
          </p:cNvPicPr>
          <p:nvPr userDrawn="1"/>
        </p:nvPicPr>
        <p:blipFill>
          <a:blip r:embed="rId7" cstate="print"/>
          <a:stretch>
            <a:fillRect/>
          </a:stretch>
        </p:blipFill>
        <p:spPr>
          <a:xfrm>
            <a:off x="20548" y="5089818"/>
            <a:ext cx="9098280" cy="1737360"/>
          </a:xfrm>
          <a:prstGeom prst="rect">
            <a:avLst/>
          </a:prstGeom>
        </p:spPr>
      </p:pic>
      <p:sp>
        <p:nvSpPr>
          <p:cNvPr id="20" name="Rectangle 19"/>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anim calcmode="lin" valueType="num">
                                      <p:cBhvr>
                                        <p:cTn id="16" dur="500" fill="hold"/>
                                        <p:tgtEl>
                                          <p:spTgt spid="18"/>
                                        </p:tgtEl>
                                        <p:attrNameLst>
                                          <p:attrName>ppt_x</p:attrName>
                                        </p:attrNameLst>
                                      </p:cBhvr>
                                      <p:tavLst>
                                        <p:tav tm="0">
                                          <p:val>
                                            <p:strVal val="#ppt_x"/>
                                          </p:val>
                                        </p:tav>
                                        <p:tav tm="100000">
                                          <p:val>
                                            <p:strVal val="#ppt_x"/>
                                          </p:val>
                                        </p:tav>
                                      </p:tavLst>
                                    </p:anim>
                                    <p:anim calcmode="lin" valueType="num">
                                      <p:cBhvr>
                                        <p:cTn id="17" dur="500" fill="hold"/>
                                        <p:tgtEl>
                                          <p:spTgt spid="18"/>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0-#ppt_w/2"/>
                                          </p:val>
                                        </p:tav>
                                        <p:tav tm="100000">
                                          <p:val>
                                            <p:strVal val="#ppt_x"/>
                                          </p:val>
                                        </p:tav>
                                      </p:tavLst>
                                    </p:anim>
                                    <p:anim calcmode="lin" valueType="num">
                                      <p:cBhvr additive="base">
                                        <p:cTn id="21" dur="500" fill="hold"/>
                                        <p:tgtEl>
                                          <p:spTgt spid="1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1+#ppt_w/2"/>
                                          </p:val>
                                        </p:tav>
                                        <p:tav tm="100000">
                                          <p:val>
                                            <p:strVal val="#ppt_x"/>
                                          </p:val>
                                        </p:tav>
                                      </p:tavLst>
                                    </p:anim>
                                    <p:anim calcmode="lin" valueType="num">
                                      <p:cBhvr additive="base">
                                        <p:cTn id="25" dur="500" fill="hold"/>
                                        <p:tgtEl>
                                          <p:spTgt spid="16"/>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58050E-B668-4FA7-85AD-C750C80A6E9B}" type="datetimeFigureOut">
              <a:rPr lang="en-US" smtClean="0"/>
              <a:pPr/>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pic>
        <p:nvPicPr>
          <p:cNvPr id="8" name="Picture 7"/>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EAB0777-4C60-462E-A92C-CDAFD498799C}"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9" name="Oval 8"/>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 name="Rectangle 9"/>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6600"/>
                </a:solidFill>
              </a:rPr>
              <a:t>           </a:t>
            </a:r>
          </a:p>
        </p:txBody>
      </p:sp>
      <p:sp>
        <p:nvSpPr>
          <p:cNvPr id="11" name="Oval 10"/>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258050E-B668-4FA7-85AD-C750C80A6E9B}" type="datetimeFigureOut">
              <a:rPr lang="en-US" smtClean="0"/>
              <a:pPr/>
              <a:t>4/6/2021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258050E-B668-4FA7-85AD-C750C80A6E9B}" type="datetimeFigureOut">
              <a:rPr lang="en-US" smtClean="0"/>
              <a:pPr/>
              <a:t>4/6/2021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934E2-BBB6-4D34-BB01-078E9AA25260}" type="datetimeFigureOut">
              <a:rPr lang="en-US" smtClean="0"/>
              <a:pPr/>
              <a:t>4/6/2021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A258050E-B668-4FA7-85AD-C750C80A6E9B}" type="datetimeFigureOut">
              <a:rPr lang="en-US" smtClean="0"/>
              <a:pPr/>
              <a:t>4/6/2021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20">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258050E-B668-4FA7-85AD-C750C80A6E9B}" type="datetimeFigureOut">
              <a:rPr lang="en-US" smtClean="0"/>
              <a:pPr/>
              <a:t>4/6/2021</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40D5ECE-8B49-45CD-BE81-EF81920D19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59" r:id="rId1"/>
    <p:sldLayoutId id="2147483739" r:id="rId2"/>
    <p:sldLayoutId id="2147483734" r:id="rId3"/>
    <p:sldLayoutId id="2147483735" r:id="rId4"/>
    <p:sldLayoutId id="2147483736" r:id="rId5"/>
    <p:sldLayoutId id="2147483737" r:id="rId6"/>
    <p:sldLayoutId id="2147483738" r:id="rId7"/>
    <p:sldLayoutId id="2147483740" r:id="rId8"/>
    <p:sldLayoutId id="2147483741" r:id="rId9"/>
    <p:sldLayoutId id="2147483742" r:id="rId10"/>
    <p:sldLayoutId id="2147483743" r:id="rId11"/>
    <p:sldLayoutId id="2147483744" r:id="rId12"/>
    <p:sldLayoutId id="2147483649" r:id="rId13"/>
    <p:sldLayoutId id="2147483661" r:id="rId14"/>
    <p:sldLayoutId id="2147483676" r:id="rId15"/>
    <p:sldLayoutId id="2147483658" r:id="rId16"/>
    <p:sldLayoutId id="2147483663" r:id="rId17"/>
    <p:sldLayoutId id="2147483760" r:id="rId18"/>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85AE62-BDB3-4FBD-BBD5-584C1456EB66}"/>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6EB429-0BAC-4C71-B757-8FC3EDAB775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402A4D-5E27-4C83-9377-EB639A85B37A}"/>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9C393E-12F0-4BF4-A49C-D11C466FE104}" type="datetimeFigureOut">
              <a:rPr lang="en-IN" smtClean="0"/>
              <a:t>06-04-2021</a:t>
            </a:fld>
            <a:endParaRPr lang="en-IN"/>
          </a:p>
        </p:txBody>
      </p:sp>
      <p:sp>
        <p:nvSpPr>
          <p:cNvPr id="5" name="Footer Placeholder 4">
            <a:extLst>
              <a:ext uri="{FF2B5EF4-FFF2-40B4-BE49-F238E27FC236}">
                <a16:creationId xmlns:a16="http://schemas.microsoft.com/office/drawing/2014/main" id="{81785EF9-DDD3-4DF1-ADF5-630C958C6E5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7AA6C8A-C90B-4D63-9D57-86466969D1B1}"/>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45954-E65D-452C-BC2D-9F700A629AAF}" type="slidenum">
              <a:rPr lang="en-IN" smtClean="0"/>
              <a:t>‹#›</a:t>
            </a:fld>
            <a:endParaRPr lang="en-IN"/>
          </a:p>
        </p:txBody>
      </p:sp>
    </p:spTree>
    <p:extLst>
      <p:ext uri="{BB962C8B-B14F-4D97-AF65-F5344CB8AC3E}">
        <p14:creationId xmlns:p14="http://schemas.microsoft.com/office/powerpoint/2010/main" val="338701448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29A632A-CF2F-43E3-B754-2701F7F17B87}"/>
              </a:ext>
            </a:extLst>
          </p:cNvPr>
          <p:cNvSpPr/>
          <p:nvPr/>
        </p:nvSpPr>
        <p:spPr>
          <a:xfrm>
            <a:off x="0" y="1092483"/>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Minus 1"/>
          <p:cNvSpPr/>
          <p:nvPr/>
        </p:nvSpPr>
        <p:spPr>
          <a:xfrm flipH="1">
            <a:off x="8892480" y="-3123728"/>
            <a:ext cx="45719" cy="9865096"/>
          </a:xfrm>
          <a:prstGeom prst="mathMinus">
            <a:avLst/>
          </a:prstGeom>
          <a:solidFill>
            <a:srgbClr val="6596DD"/>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Amazon Virtual Private Cloud - Wikipedia">
            <a:extLst>
              <a:ext uri="{FF2B5EF4-FFF2-40B4-BE49-F238E27FC236}">
                <a16:creationId xmlns:a16="http://schemas.microsoft.com/office/drawing/2014/main" id="{E9401527-3992-4807-AF9C-811EBB520B6C}"/>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87624" y="1268760"/>
            <a:ext cx="6912768" cy="432048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44948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NAT Gateway</a:t>
            </a:r>
          </a:p>
        </p:txBody>
      </p:sp>
      <p:sp>
        <p:nvSpPr>
          <p:cNvPr id="5" name="TextBox 4"/>
          <p:cNvSpPr txBox="1"/>
          <p:nvPr/>
        </p:nvSpPr>
        <p:spPr>
          <a:xfrm>
            <a:off x="596289" y="1323537"/>
            <a:ext cx="8282289" cy="4419347"/>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Redundant inside the Availability Zone</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Preferred by the enterprise.</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Starts at 5Gbps and scales currently to 45Gbps</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No need to patch</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Not associated with security groups</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Automatically assigned a public IP addresses</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Remember to update your route tables</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No need to disable Source/Destination Checks</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277277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 calcmode="lin" valueType="num">
                                      <p:cBhvr additive="base">
                                        <p:cTn id="4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anim calcmode="lin" valueType="num">
                                      <p:cBhvr additive="base">
                                        <p:cTn id="51"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
                                            <p:txEl>
                                              <p:pRg st="14" end="14"/>
                                            </p:txEl>
                                          </p:spTgt>
                                        </p:tgtEl>
                                        <p:attrNameLst>
                                          <p:attrName>style.visibility</p:attrName>
                                        </p:attrNameLst>
                                      </p:cBhvr>
                                      <p:to>
                                        <p:strVal val="visible"/>
                                      </p:to>
                                    </p:set>
                                    <p:anim calcmode="lin" valueType="num">
                                      <p:cBhvr additive="base">
                                        <p:cTn id="57"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NAT Gateway</a:t>
            </a:r>
          </a:p>
        </p:txBody>
      </p:sp>
      <p:sp>
        <p:nvSpPr>
          <p:cNvPr id="5" name="TextBox 4"/>
          <p:cNvSpPr txBox="1"/>
          <p:nvPr/>
        </p:nvSpPr>
        <p:spPr>
          <a:xfrm>
            <a:off x="596289" y="1323537"/>
            <a:ext cx="8282289" cy="4419347"/>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If you have resources in multiple Availability Zones and they share one NAT Gateway, if the NAT gateway’s Availability Zone is down, resources in the other Availability Zones lose internet access. </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To create an Availability Zone-independent architecture, create a NAT Gateway in each Availability Zone and configure your routing to ensure that resources use the NAT gateway in the same Availability Zone</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152548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NACL</a:t>
            </a:r>
          </a:p>
        </p:txBody>
      </p:sp>
      <p:sp>
        <p:nvSpPr>
          <p:cNvPr id="5" name="TextBox 4"/>
          <p:cNvSpPr txBox="1"/>
          <p:nvPr/>
        </p:nvSpPr>
        <p:spPr>
          <a:xfrm>
            <a:off x="596289" y="1323537"/>
            <a:ext cx="8282289" cy="4419347"/>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Your VPC automatically comes with a default network ACL and by default it allows all inbound and outbound traffic.</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You can create custom network ACLs. By default, each custom network ACL denies all inbound and outbound traffic until you add rules</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Each subnet in your VPC must be associated with a network ACL.</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If you don't explicitly associate a subnet with a network ACL, the subnet is automatically associated with the default network ACL</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2355147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NACL</a:t>
            </a:r>
          </a:p>
        </p:txBody>
      </p:sp>
      <p:sp>
        <p:nvSpPr>
          <p:cNvPr id="5" name="TextBox 4"/>
          <p:cNvSpPr txBox="1"/>
          <p:nvPr/>
        </p:nvSpPr>
        <p:spPr>
          <a:xfrm>
            <a:off x="596289" y="1323537"/>
            <a:ext cx="8282289" cy="4419347"/>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Block IP addresses using network ACLs not Security Groups</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You can associate a network ACL with multiple subnets; however, a subnet can be associated with only one network ACL at a time.</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When you associate a network ACL with a subnet, the previous association is removed</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Network ACLs contain a numbered list of rules that is evaluated in order, starting with the lowest numbered rules</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Network ACLs have separate inbound and inbound rules and each rules can either allow or deny traffic.</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Network ACLs are stateless; responses to allowed inbound traffic are subject to the rules for outbound traffic(and vice-versa)</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884187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 calcmode="lin" valueType="num">
                                      <p:cBhvr additive="base">
                                        <p:cTn id="4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NACL</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8" name="Picture 7">
            <a:extLst>
              <a:ext uri="{FF2B5EF4-FFF2-40B4-BE49-F238E27FC236}">
                <a16:creationId xmlns:a16="http://schemas.microsoft.com/office/drawing/2014/main" id="{B5302759-F204-4741-80B0-E2E1972D6575}"/>
              </a:ext>
            </a:extLst>
          </p:cNvPr>
          <p:cNvPicPr>
            <a:picLocks noChangeAspect="1"/>
          </p:cNvPicPr>
          <p:nvPr/>
        </p:nvPicPr>
        <p:blipFill>
          <a:blip r:embed="rId4"/>
          <a:stretch>
            <a:fillRect/>
          </a:stretch>
        </p:blipFill>
        <p:spPr>
          <a:xfrm>
            <a:off x="13184" y="1115115"/>
            <a:ext cx="9117631" cy="4718640"/>
          </a:xfrm>
          <a:prstGeom prst="rect">
            <a:avLst/>
          </a:prstGeom>
        </p:spPr>
      </p:pic>
    </p:spTree>
    <p:custDataLst>
      <p:tags r:id="rId1"/>
    </p:custDataLst>
    <p:extLst>
      <p:ext uri="{BB962C8B-B14F-4D97-AF65-F5344CB8AC3E}">
        <p14:creationId xmlns:p14="http://schemas.microsoft.com/office/powerpoint/2010/main" val="62775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Flow Logs</a:t>
            </a:r>
          </a:p>
        </p:txBody>
      </p:sp>
      <p:sp>
        <p:nvSpPr>
          <p:cNvPr id="5" name="TextBox 4"/>
          <p:cNvSpPr txBox="1"/>
          <p:nvPr/>
        </p:nvSpPr>
        <p:spPr>
          <a:xfrm>
            <a:off x="596289" y="1323537"/>
            <a:ext cx="8282289" cy="4419347"/>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You cannot enable flow logs for VPCs that are peered with your VPC unless the peer VPC is in your account</a:t>
            </a: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You can tag flow logs</a:t>
            </a: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After you've created a flow log, you cannot change its configuration; for example, you can't associate a different IAM role with the flow log</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Not all IP traffic is monitored;</a:t>
            </a:r>
          </a:p>
          <a:p>
            <a:pPr marL="631825" lvl="1"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Traffic generated by instances when they contact the Amazon DNs server.</a:t>
            </a:r>
          </a:p>
          <a:p>
            <a:pPr marL="631825" lvl="1"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If you use your own DNS server, then all traffic to that DNS server is logged</a:t>
            </a:r>
          </a:p>
          <a:p>
            <a:pPr marL="631825" lvl="1"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Traffic generated by a Windows instance for Amazon Windows license activation</a:t>
            </a:r>
          </a:p>
          <a:p>
            <a:pPr marL="631825" lvl="1"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Traffic to and from 168.254.169.254 for instance metadata</a:t>
            </a:r>
          </a:p>
          <a:p>
            <a:pPr marL="631825" lvl="1"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DHCP traffic</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24784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 calcmode="lin" valueType="num">
                                      <p:cBhvr additive="base">
                                        <p:cTn id="2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 calcmode="lin" valueType="num">
                                      <p:cBhvr additive="base">
                                        <p:cTn id="2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 calcmode="lin" valueType="num">
                                      <p:cBhvr additive="base">
                                        <p:cTn id="3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anim calcmode="lin" valueType="num">
                                      <p:cBhvr additive="base">
                                        <p:cTn id="3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anim calcmode="lin" valueType="num">
                                      <p:cBhvr additive="base">
                                        <p:cTn id="4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
                                            <p:txEl>
                                              <p:pRg st="6" end="6"/>
                                            </p:txEl>
                                          </p:spTgt>
                                        </p:tgtEl>
                                        <p:attrNameLst>
                                          <p:attrName>style.visibility</p:attrName>
                                        </p:attrNameLst>
                                      </p:cBhvr>
                                      <p:to>
                                        <p:strVal val="visible"/>
                                      </p:to>
                                    </p:set>
                                    <p:anim calcmode="lin" valueType="num">
                                      <p:cBhvr additive="base">
                                        <p:cTn id="5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anim calcmode="lin" valueType="num">
                                      <p:cBhvr additive="base">
                                        <p:cTn id="5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5">
                                            <p:txEl>
                                              <p:pRg st="8" end="8"/>
                                            </p:txEl>
                                          </p:spTgt>
                                        </p:tgtEl>
                                        <p:attrNameLst>
                                          <p:attrName>style.visibility</p:attrName>
                                        </p:attrNameLst>
                                      </p:cBhvr>
                                      <p:to>
                                        <p:strVal val="visible"/>
                                      </p:to>
                                    </p:set>
                                    <p:anim calcmode="lin" valueType="num">
                                      <p:cBhvr additive="base">
                                        <p:cTn id="6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Bastion Host</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4" name="Picture 3">
            <a:extLst>
              <a:ext uri="{FF2B5EF4-FFF2-40B4-BE49-F238E27FC236}">
                <a16:creationId xmlns:a16="http://schemas.microsoft.com/office/drawing/2014/main" id="{4EC834E1-53B7-460A-AAE2-9DE1D68557E0}"/>
              </a:ext>
            </a:extLst>
          </p:cNvPr>
          <p:cNvPicPr>
            <a:picLocks noChangeAspect="1"/>
          </p:cNvPicPr>
          <p:nvPr/>
        </p:nvPicPr>
        <p:blipFill>
          <a:blip r:embed="rId4"/>
          <a:stretch>
            <a:fillRect/>
          </a:stretch>
        </p:blipFill>
        <p:spPr>
          <a:xfrm>
            <a:off x="0" y="1115115"/>
            <a:ext cx="9144000" cy="4627770"/>
          </a:xfrm>
          <a:prstGeom prst="rect">
            <a:avLst/>
          </a:prstGeom>
        </p:spPr>
      </p:pic>
      <p:cxnSp>
        <p:nvCxnSpPr>
          <p:cNvPr id="8" name="Straight Arrow Connector 7">
            <a:extLst>
              <a:ext uri="{FF2B5EF4-FFF2-40B4-BE49-F238E27FC236}">
                <a16:creationId xmlns:a16="http://schemas.microsoft.com/office/drawing/2014/main" id="{C0060BE4-7603-43DC-B9AA-88214F77FA39}"/>
              </a:ext>
            </a:extLst>
          </p:cNvPr>
          <p:cNvCxnSpPr>
            <a:cxnSpLocks/>
          </p:cNvCxnSpPr>
          <p:nvPr/>
        </p:nvCxnSpPr>
        <p:spPr>
          <a:xfrm flipV="1">
            <a:off x="1403648" y="3429000"/>
            <a:ext cx="1852778" cy="6480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A8DEA142-FE80-4A2D-966F-F12A9E1CD302}"/>
              </a:ext>
            </a:extLst>
          </p:cNvPr>
          <p:cNvCxnSpPr>
            <a:cxnSpLocks/>
          </p:cNvCxnSpPr>
          <p:nvPr/>
        </p:nvCxnSpPr>
        <p:spPr>
          <a:xfrm flipV="1">
            <a:off x="1357929" y="3501008"/>
            <a:ext cx="360040" cy="5760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7F9B7047-6B40-477E-8065-BEB81761D76C}"/>
              </a:ext>
            </a:extLst>
          </p:cNvPr>
          <p:cNvCxnSpPr>
            <a:cxnSpLocks/>
          </p:cNvCxnSpPr>
          <p:nvPr/>
        </p:nvCxnSpPr>
        <p:spPr>
          <a:xfrm flipH="1" flipV="1">
            <a:off x="1187626" y="2996952"/>
            <a:ext cx="7471249" cy="12961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3CC7D607-A2DD-4A02-9083-5406D4D8E74D}"/>
              </a:ext>
            </a:extLst>
          </p:cNvPr>
          <p:cNvSpPr txBox="1"/>
          <p:nvPr/>
        </p:nvSpPr>
        <p:spPr>
          <a:xfrm>
            <a:off x="8388424" y="4653136"/>
            <a:ext cx="755576" cy="923330"/>
          </a:xfrm>
          <a:prstGeom prst="rect">
            <a:avLst/>
          </a:prstGeom>
          <a:noFill/>
        </p:spPr>
        <p:txBody>
          <a:bodyPr wrap="square" rtlCol="0">
            <a:spAutoFit/>
          </a:bodyPr>
          <a:lstStyle/>
          <a:p>
            <a:r>
              <a:rPr lang="en-US" dirty="0"/>
              <a:t>SSH or RDP</a:t>
            </a:r>
          </a:p>
        </p:txBody>
      </p:sp>
      <p:cxnSp>
        <p:nvCxnSpPr>
          <p:cNvPr id="23" name="Straight Arrow Connector 22">
            <a:extLst>
              <a:ext uri="{FF2B5EF4-FFF2-40B4-BE49-F238E27FC236}">
                <a16:creationId xmlns:a16="http://schemas.microsoft.com/office/drawing/2014/main" id="{3ADEE661-3906-4C99-AC45-CD49BD137C48}"/>
              </a:ext>
            </a:extLst>
          </p:cNvPr>
          <p:cNvCxnSpPr>
            <a:cxnSpLocks/>
          </p:cNvCxnSpPr>
          <p:nvPr/>
        </p:nvCxnSpPr>
        <p:spPr>
          <a:xfrm>
            <a:off x="1043608" y="3140968"/>
            <a:ext cx="0" cy="7200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265365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Bastion Host</a:t>
            </a:r>
          </a:p>
        </p:txBody>
      </p:sp>
      <p:sp>
        <p:nvSpPr>
          <p:cNvPr id="5" name="TextBox 4"/>
          <p:cNvSpPr txBox="1"/>
          <p:nvPr/>
        </p:nvSpPr>
        <p:spPr>
          <a:xfrm>
            <a:off x="596289" y="1323537"/>
            <a:ext cx="8282289" cy="4419347"/>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A NAT Gateway or NAT Instance is used to provide internet traffic to EC2 instances in a private subnets.</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A Bastion is used to securely administer EC2 instances (Using SSH or RDP). </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Bastion are called Jump Boxes in Australia.</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You cannot use a NAT Gateway as a Bastion host</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78864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265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VPC Endpoint</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25" name="Picture 24">
            <a:extLst>
              <a:ext uri="{FF2B5EF4-FFF2-40B4-BE49-F238E27FC236}">
                <a16:creationId xmlns:a16="http://schemas.microsoft.com/office/drawing/2014/main" id="{3C608B1B-E35E-44A6-AA45-44919C288EA2}"/>
              </a:ext>
            </a:extLst>
          </p:cNvPr>
          <p:cNvPicPr>
            <a:picLocks noChangeAspect="1"/>
          </p:cNvPicPr>
          <p:nvPr/>
        </p:nvPicPr>
        <p:blipFill>
          <a:blip r:embed="rId4"/>
          <a:stretch>
            <a:fillRect/>
          </a:stretch>
        </p:blipFill>
        <p:spPr>
          <a:xfrm>
            <a:off x="0" y="1126515"/>
            <a:ext cx="9144000" cy="4673034"/>
          </a:xfrm>
          <a:prstGeom prst="rect">
            <a:avLst/>
          </a:prstGeom>
        </p:spPr>
      </p:pic>
    </p:spTree>
    <p:custDataLst>
      <p:tags r:id="rId1"/>
    </p:custDataLst>
    <p:extLst>
      <p:ext uri="{BB962C8B-B14F-4D97-AF65-F5344CB8AC3E}">
        <p14:creationId xmlns:p14="http://schemas.microsoft.com/office/powerpoint/2010/main" val="2441353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265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VPC Endpoint</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4" name="Picture 3">
            <a:extLst>
              <a:ext uri="{FF2B5EF4-FFF2-40B4-BE49-F238E27FC236}">
                <a16:creationId xmlns:a16="http://schemas.microsoft.com/office/drawing/2014/main" id="{007A9DE4-0E5D-4363-A788-3A7C6C1F1128}"/>
              </a:ext>
            </a:extLst>
          </p:cNvPr>
          <p:cNvPicPr>
            <a:picLocks noChangeAspect="1"/>
          </p:cNvPicPr>
          <p:nvPr/>
        </p:nvPicPr>
        <p:blipFill>
          <a:blip r:embed="rId4"/>
          <a:stretch>
            <a:fillRect/>
          </a:stretch>
        </p:blipFill>
        <p:spPr>
          <a:xfrm>
            <a:off x="0" y="1126513"/>
            <a:ext cx="9144000" cy="4673036"/>
          </a:xfrm>
          <a:prstGeom prst="rect">
            <a:avLst/>
          </a:prstGeom>
        </p:spPr>
      </p:pic>
      <p:pic>
        <p:nvPicPr>
          <p:cNvPr id="6" name="Picture 5">
            <a:extLst>
              <a:ext uri="{FF2B5EF4-FFF2-40B4-BE49-F238E27FC236}">
                <a16:creationId xmlns:a16="http://schemas.microsoft.com/office/drawing/2014/main" id="{A6078227-1E59-4158-8063-449DCBD46785}"/>
              </a:ext>
            </a:extLst>
          </p:cNvPr>
          <p:cNvPicPr>
            <a:picLocks noChangeAspect="1"/>
          </p:cNvPicPr>
          <p:nvPr/>
        </p:nvPicPr>
        <p:blipFill>
          <a:blip r:embed="rId5"/>
          <a:stretch>
            <a:fillRect/>
          </a:stretch>
        </p:blipFill>
        <p:spPr>
          <a:xfrm>
            <a:off x="2267744" y="3933056"/>
            <a:ext cx="566464" cy="504057"/>
          </a:xfrm>
          <a:prstGeom prst="rect">
            <a:avLst/>
          </a:prstGeom>
        </p:spPr>
      </p:pic>
      <p:sp>
        <p:nvSpPr>
          <p:cNvPr id="8" name="TextBox 7">
            <a:extLst>
              <a:ext uri="{FF2B5EF4-FFF2-40B4-BE49-F238E27FC236}">
                <a16:creationId xmlns:a16="http://schemas.microsoft.com/office/drawing/2014/main" id="{CCED308B-AA65-4BB3-A6B6-6D919CC89123}"/>
              </a:ext>
            </a:extLst>
          </p:cNvPr>
          <p:cNvSpPr txBox="1"/>
          <p:nvPr/>
        </p:nvSpPr>
        <p:spPr>
          <a:xfrm>
            <a:off x="1872745" y="4489375"/>
            <a:ext cx="1356462" cy="307777"/>
          </a:xfrm>
          <a:prstGeom prst="rect">
            <a:avLst/>
          </a:prstGeom>
          <a:noFill/>
        </p:spPr>
        <p:txBody>
          <a:bodyPr wrap="none" rtlCol="0">
            <a:spAutoFit/>
          </a:bodyPr>
          <a:lstStyle/>
          <a:p>
            <a:r>
              <a:rPr lang="en-US" sz="1400" dirty="0"/>
              <a:t>VPC Endpoint</a:t>
            </a:r>
          </a:p>
        </p:txBody>
      </p:sp>
      <p:pic>
        <p:nvPicPr>
          <p:cNvPr id="11" name="Picture 4" descr="Bucket, content, delivery, objects, s3, storage, with icon - Free download">
            <a:extLst>
              <a:ext uri="{FF2B5EF4-FFF2-40B4-BE49-F238E27FC236}">
                <a16:creationId xmlns:a16="http://schemas.microsoft.com/office/drawing/2014/main" id="{6A4945BB-C139-4D2F-9246-89FADE9F7403}"/>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3851920" y="5013176"/>
            <a:ext cx="964855" cy="96485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9AEB10F3-7538-4284-99F3-2E1506564796}"/>
              </a:ext>
            </a:extLst>
          </p:cNvPr>
          <p:cNvCxnSpPr/>
          <p:nvPr/>
        </p:nvCxnSpPr>
        <p:spPr>
          <a:xfrm>
            <a:off x="1547664" y="4185084"/>
            <a:ext cx="64807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45419FB-1DE1-4958-A3CF-B680F14BE39E}"/>
              </a:ext>
            </a:extLst>
          </p:cNvPr>
          <p:cNvCxnSpPr/>
          <p:nvPr/>
        </p:nvCxnSpPr>
        <p:spPr>
          <a:xfrm>
            <a:off x="2834208" y="4221088"/>
            <a:ext cx="1161728" cy="10801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5640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026" name="Picture 2" descr="Managed Services | TSIC Solutions Inc"/>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596336" y="4221088"/>
            <a:ext cx="1567061" cy="1567061"/>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p:cNvSpPr>
            <a:spLocks noGrp="1"/>
          </p:cNvSpPr>
          <p:nvPr>
            <p:ph type="title"/>
          </p:nvPr>
        </p:nvSpPr>
        <p:spPr>
          <a:xfrm>
            <a:off x="539552" y="764705"/>
            <a:ext cx="7543800" cy="648072"/>
          </a:xfrm>
        </p:spPr>
        <p:txBody>
          <a:bodyPr wrap="square" tIns="0" bIns="0" anchor="t" anchorCtr="0">
            <a:noAutofit/>
          </a:bodyPr>
          <a:lstStyle/>
          <a:p>
            <a:r>
              <a:rPr lang="en-US" sz="2400" dirty="0">
                <a:solidFill>
                  <a:srgbClr val="0070C0"/>
                </a:solidFill>
                <a:latin typeface="Adobe Gothic Std B" pitchFamily="34" charset="-128"/>
                <a:ea typeface="Adobe Gothic Std B" pitchFamily="34" charset="-128"/>
              </a:rPr>
              <a:t>Topics</a:t>
            </a:r>
          </a:p>
        </p:txBody>
      </p:sp>
      <p:sp>
        <p:nvSpPr>
          <p:cNvPr id="5" name="TextBox 4"/>
          <p:cNvSpPr txBox="1"/>
          <p:nvPr/>
        </p:nvSpPr>
        <p:spPr>
          <a:xfrm>
            <a:off x="703151" y="1423933"/>
            <a:ext cx="6893185" cy="4176465"/>
          </a:xfrm>
          <a:prstGeom prst="rect">
            <a:avLst/>
          </a:prstGeom>
          <a:noFill/>
        </p:spPr>
        <p:txBody>
          <a:bodyPr wrap="square" lIns="91440" rtlCol="0">
            <a:normAutofit fontScale="92500" lnSpcReduction="10000"/>
          </a:bodyPr>
          <a:lstStyle/>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New VPC</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Add subnet to New VPC</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VPC</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NAT Instance</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NAT Gateway</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NACL</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Flow Logs</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Bastion Host</a:t>
            </a: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VPC </a:t>
            </a:r>
            <a:r>
              <a:rPr lang="en-US" dirty="0" err="1">
                <a:solidFill>
                  <a:prstClr val="black">
                    <a:lumMod val="75000"/>
                    <a:lumOff val="25000"/>
                  </a:prstClr>
                </a:solidFill>
              </a:rPr>
              <a:t>EndPoint</a:t>
            </a: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87696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VPC Endpoint</a:t>
            </a:r>
          </a:p>
        </p:txBody>
      </p:sp>
      <p:sp>
        <p:nvSpPr>
          <p:cNvPr id="5" name="TextBox 4"/>
          <p:cNvSpPr txBox="1"/>
          <p:nvPr/>
        </p:nvSpPr>
        <p:spPr>
          <a:xfrm>
            <a:off x="596289" y="1320901"/>
            <a:ext cx="7848685" cy="3368804"/>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A VPC endpoint enables you to privately connect your VPC to supported AWS services and VPC endpoint services powered by private link without requiring an Internet gateway, a NAT device, a VPN connection or an AWS direct connect connection.</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Instances in your VPC do not require public IP addresses to communicate with the resources in the service.</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Traffic between your VPC and other services does not leave the Amazon network.</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Endpoints are virtual devices. They are horizontally scaled, redundant and highly available VPC components that allow communication between instances in your VPC and services without imposing availability, risk or bandwidth constraints on your network traffic.</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1904682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0" y="3513731"/>
            <a:ext cx="3679305" cy="964031"/>
          </a:xfrm>
        </p:spPr>
        <p:txBody>
          <a:bodyPr>
            <a:noAutofit/>
          </a:bodyPr>
          <a:lstStyle/>
          <a:p>
            <a:pPr lvl="0">
              <a:spcBef>
                <a:spcPts val="0"/>
              </a:spcBef>
            </a:pPr>
            <a:br>
              <a:rPr lang="en-US" dirty="0">
                <a:solidFill>
                  <a:prstClr val="white"/>
                </a:solidFill>
              </a:rPr>
            </a:br>
            <a:br>
              <a:rPr lang="en-US" dirty="0">
                <a:solidFill>
                  <a:prstClr val="white"/>
                </a:solidFill>
              </a:rPr>
            </a:br>
            <a:r>
              <a:rPr lang="en-US" dirty="0">
                <a:solidFill>
                  <a:prstClr val="white"/>
                </a:solidFill>
              </a:rPr>
              <a:t>Thank you</a:t>
            </a:r>
            <a:br>
              <a:rPr lang="en-US" dirty="0">
                <a:solidFill>
                  <a:prstClr val="white"/>
                </a:solidFill>
              </a:rPr>
            </a:br>
            <a:endParaRPr lang="en-US" sz="6600" dirty="0"/>
          </a:p>
        </p:txBody>
      </p:sp>
      <p:sp>
        <p:nvSpPr>
          <p:cNvPr id="4" name="TextBox 3"/>
          <p:cNvSpPr txBox="1"/>
          <p:nvPr/>
        </p:nvSpPr>
        <p:spPr>
          <a:xfrm>
            <a:off x="1835696" y="4293096"/>
            <a:ext cx="5274528" cy="369332"/>
          </a:xfrm>
          <a:prstGeom prst="rect">
            <a:avLst/>
          </a:prstGeom>
          <a:noFill/>
        </p:spPr>
        <p:txBody>
          <a:bodyPr wrap="square" rtlCol="0">
            <a:normAutofit/>
          </a:bodyPr>
          <a:lstStyle/>
          <a:p>
            <a:pPr algn="r"/>
            <a:endParaRPr lang="en-US" dirty="0">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3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New VPC</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11" name="Picture 10">
            <a:extLst>
              <a:ext uri="{FF2B5EF4-FFF2-40B4-BE49-F238E27FC236}">
                <a16:creationId xmlns:a16="http://schemas.microsoft.com/office/drawing/2014/main" id="{8B877EEE-E15B-4C8C-8AE6-A86AD4602DDA}"/>
              </a:ext>
            </a:extLst>
          </p:cNvPr>
          <p:cNvPicPr>
            <a:picLocks noChangeAspect="1"/>
          </p:cNvPicPr>
          <p:nvPr/>
        </p:nvPicPr>
        <p:blipFill>
          <a:blip r:embed="rId4"/>
          <a:stretch>
            <a:fillRect/>
          </a:stretch>
        </p:blipFill>
        <p:spPr>
          <a:xfrm>
            <a:off x="0" y="1132242"/>
            <a:ext cx="9144000" cy="4593515"/>
          </a:xfrm>
          <a:prstGeom prst="rect">
            <a:avLst/>
          </a:prstGeom>
        </p:spPr>
      </p:pic>
    </p:spTree>
    <p:custDataLst>
      <p:tags r:id="rId1"/>
    </p:custDataLst>
    <p:extLst>
      <p:ext uri="{BB962C8B-B14F-4D97-AF65-F5344CB8AC3E}">
        <p14:creationId xmlns:p14="http://schemas.microsoft.com/office/powerpoint/2010/main" val="427193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Add subnet to New VPC</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4" name="Picture 3">
            <a:extLst>
              <a:ext uri="{FF2B5EF4-FFF2-40B4-BE49-F238E27FC236}">
                <a16:creationId xmlns:a16="http://schemas.microsoft.com/office/drawing/2014/main" id="{85C13A7A-5F40-461B-B141-76287B701C43}"/>
              </a:ext>
            </a:extLst>
          </p:cNvPr>
          <p:cNvPicPr>
            <a:picLocks noChangeAspect="1"/>
          </p:cNvPicPr>
          <p:nvPr/>
        </p:nvPicPr>
        <p:blipFill>
          <a:blip r:embed="rId4"/>
          <a:stretch>
            <a:fillRect/>
          </a:stretch>
        </p:blipFill>
        <p:spPr>
          <a:xfrm>
            <a:off x="0" y="1089212"/>
            <a:ext cx="9144000" cy="4679576"/>
          </a:xfrm>
          <a:prstGeom prst="rect">
            <a:avLst/>
          </a:prstGeom>
        </p:spPr>
      </p:pic>
    </p:spTree>
    <p:custDataLst>
      <p:tags r:id="rId1"/>
    </p:custDataLst>
    <p:extLst>
      <p:ext uri="{BB962C8B-B14F-4D97-AF65-F5344CB8AC3E}">
        <p14:creationId xmlns:p14="http://schemas.microsoft.com/office/powerpoint/2010/main" val="300750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VPC</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4" name="Picture 3">
            <a:extLst>
              <a:ext uri="{FF2B5EF4-FFF2-40B4-BE49-F238E27FC236}">
                <a16:creationId xmlns:a16="http://schemas.microsoft.com/office/drawing/2014/main" id="{1CD2AA7D-ABC1-4EEE-A056-BD1CEF73995A}"/>
              </a:ext>
            </a:extLst>
          </p:cNvPr>
          <p:cNvPicPr>
            <a:picLocks noChangeAspect="1"/>
          </p:cNvPicPr>
          <p:nvPr/>
        </p:nvPicPr>
        <p:blipFill>
          <a:blip r:embed="rId4"/>
          <a:stretch>
            <a:fillRect/>
          </a:stretch>
        </p:blipFill>
        <p:spPr>
          <a:xfrm>
            <a:off x="0" y="1069850"/>
            <a:ext cx="9144000" cy="4718300"/>
          </a:xfrm>
          <a:prstGeom prst="rect">
            <a:avLst/>
          </a:prstGeom>
        </p:spPr>
      </p:pic>
      <p:sp>
        <p:nvSpPr>
          <p:cNvPr id="3" name="TextBox 2">
            <a:extLst>
              <a:ext uri="{FF2B5EF4-FFF2-40B4-BE49-F238E27FC236}">
                <a16:creationId xmlns:a16="http://schemas.microsoft.com/office/drawing/2014/main" id="{8E559B24-8AAF-42CD-B3B0-BA47EF46737D}"/>
              </a:ext>
            </a:extLst>
          </p:cNvPr>
          <p:cNvSpPr txBox="1"/>
          <p:nvPr/>
        </p:nvSpPr>
        <p:spPr>
          <a:xfrm>
            <a:off x="5580112" y="5013176"/>
            <a:ext cx="721672" cy="369332"/>
          </a:xfrm>
          <a:prstGeom prst="rect">
            <a:avLst/>
          </a:prstGeom>
          <a:noFill/>
        </p:spPr>
        <p:txBody>
          <a:bodyPr wrap="none" rtlCol="0">
            <a:spAutoFit/>
          </a:bodyPr>
          <a:lstStyle/>
          <a:p>
            <a:r>
              <a:rPr lang="en-US" dirty="0"/>
              <a:t>Main</a:t>
            </a:r>
          </a:p>
        </p:txBody>
      </p:sp>
      <p:sp>
        <p:nvSpPr>
          <p:cNvPr id="5" name="TextBox 4">
            <a:extLst>
              <a:ext uri="{FF2B5EF4-FFF2-40B4-BE49-F238E27FC236}">
                <a16:creationId xmlns:a16="http://schemas.microsoft.com/office/drawing/2014/main" id="{4B3B4B36-2AAA-4F24-8E6C-914907FCA379}"/>
              </a:ext>
            </a:extLst>
          </p:cNvPr>
          <p:cNvSpPr txBox="1"/>
          <p:nvPr/>
        </p:nvSpPr>
        <p:spPr>
          <a:xfrm>
            <a:off x="5447063" y="1916832"/>
            <a:ext cx="854721" cy="369332"/>
          </a:xfrm>
          <a:prstGeom prst="rect">
            <a:avLst/>
          </a:prstGeom>
          <a:noFill/>
        </p:spPr>
        <p:txBody>
          <a:bodyPr wrap="none" rtlCol="0">
            <a:spAutoFit/>
          </a:bodyPr>
          <a:lstStyle/>
          <a:p>
            <a:r>
              <a:rPr lang="en-US" dirty="0"/>
              <a:t>Public</a:t>
            </a:r>
          </a:p>
        </p:txBody>
      </p:sp>
    </p:spTree>
    <p:custDataLst>
      <p:tags r:id="rId1"/>
    </p:custDataLst>
    <p:extLst>
      <p:ext uri="{BB962C8B-B14F-4D97-AF65-F5344CB8AC3E}">
        <p14:creationId xmlns:p14="http://schemas.microsoft.com/office/powerpoint/2010/main" val="3782988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a:solidFill>
                  <a:srgbClr val="0070C0"/>
                </a:solidFill>
                <a:latin typeface="Adobe Gothic Std B" pitchFamily="34" charset="-128"/>
                <a:ea typeface="Adobe Gothic Std B" pitchFamily="34" charset="-128"/>
              </a:rPr>
              <a:t>NAT Instance</a:t>
            </a:r>
            <a:endParaRPr lang="en-US" sz="2800" dirty="0">
              <a:solidFill>
                <a:srgbClr val="0070C0"/>
              </a:solidFill>
              <a:latin typeface="Adobe Gothic Std B" pitchFamily="34" charset="-128"/>
              <a:ea typeface="Adobe Gothic Std B" pitchFamily="34" charset="-128"/>
            </a:endParaRP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4" name="Picture 3">
            <a:extLst>
              <a:ext uri="{FF2B5EF4-FFF2-40B4-BE49-F238E27FC236}">
                <a16:creationId xmlns:a16="http://schemas.microsoft.com/office/drawing/2014/main" id="{3C2C63ED-90B0-4D7A-92EA-D0606A514F0D}"/>
              </a:ext>
            </a:extLst>
          </p:cNvPr>
          <p:cNvPicPr>
            <a:picLocks noChangeAspect="1"/>
          </p:cNvPicPr>
          <p:nvPr/>
        </p:nvPicPr>
        <p:blipFill>
          <a:blip r:embed="rId4"/>
          <a:stretch>
            <a:fillRect/>
          </a:stretch>
        </p:blipFill>
        <p:spPr>
          <a:xfrm>
            <a:off x="0" y="1109662"/>
            <a:ext cx="9144000" cy="4638675"/>
          </a:xfrm>
          <a:prstGeom prst="rect">
            <a:avLst/>
          </a:prstGeom>
        </p:spPr>
      </p:pic>
    </p:spTree>
    <p:custDataLst>
      <p:tags r:id="rId1"/>
    </p:custDataLst>
    <p:extLst>
      <p:ext uri="{BB962C8B-B14F-4D97-AF65-F5344CB8AC3E}">
        <p14:creationId xmlns:p14="http://schemas.microsoft.com/office/powerpoint/2010/main" val="219441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NAT Gateway</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5" name="Picture 4">
            <a:extLst>
              <a:ext uri="{FF2B5EF4-FFF2-40B4-BE49-F238E27FC236}">
                <a16:creationId xmlns:a16="http://schemas.microsoft.com/office/drawing/2014/main" id="{56ECE1C1-8B9A-4C14-A961-25439BCB69E3}"/>
              </a:ext>
            </a:extLst>
          </p:cNvPr>
          <p:cNvPicPr>
            <a:picLocks noChangeAspect="1"/>
          </p:cNvPicPr>
          <p:nvPr/>
        </p:nvPicPr>
        <p:blipFill>
          <a:blip r:embed="rId4"/>
          <a:stretch>
            <a:fillRect/>
          </a:stretch>
        </p:blipFill>
        <p:spPr>
          <a:xfrm>
            <a:off x="0" y="1124744"/>
            <a:ext cx="9144000" cy="4627770"/>
          </a:xfrm>
          <a:prstGeom prst="rect">
            <a:avLst/>
          </a:prstGeom>
        </p:spPr>
      </p:pic>
    </p:spTree>
    <p:custDataLst>
      <p:tags r:id="rId1"/>
    </p:custDataLst>
    <p:extLst>
      <p:ext uri="{BB962C8B-B14F-4D97-AF65-F5344CB8AC3E}">
        <p14:creationId xmlns:p14="http://schemas.microsoft.com/office/powerpoint/2010/main" val="335021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VPC</a:t>
            </a:r>
          </a:p>
        </p:txBody>
      </p:sp>
      <p:sp>
        <p:nvSpPr>
          <p:cNvPr id="5" name="TextBox 4"/>
          <p:cNvSpPr txBox="1"/>
          <p:nvPr/>
        </p:nvSpPr>
        <p:spPr>
          <a:xfrm>
            <a:off x="596289" y="1323537"/>
            <a:ext cx="8282289" cy="4419347"/>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When You Create a VPC a default Route table, Network Access Control List(NACL) and a default Security Group.</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It won't create any subnets, nor will it create a default internet gateway</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US-EAST-1A in your AWS account an be a completely different availability zone to US-EAST-1A in another AWS account. The AZs are randomized.</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Amazon Always reserve 5 IP addresses within your subnets</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You can only have 1 Internet Gateway per VPC</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Security Group can't span VPCs</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https://docs.aws.amazon.com/vpc/latest/userguide/VPC_NAT_Instance.html</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337156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 calcmode="lin" valueType="num">
                                      <p:cBhvr additive="base">
                                        <p:cTn id="4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anim calcmode="lin" valueType="num">
                                      <p:cBhvr additive="base">
                                        <p:cTn id="51"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NAT Instance</a:t>
            </a:r>
            <a:br>
              <a:rPr lang="en-US" sz="2800" dirty="0">
                <a:solidFill>
                  <a:srgbClr val="0070C0"/>
                </a:solidFill>
                <a:latin typeface="Adobe Gothic Std B" pitchFamily="34" charset="-128"/>
                <a:ea typeface="Adobe Gothic Std B" pitchFamily="34" charset="-128"/>
              </a:rPr>
            </a:br>
            <a:endParaRPr lang="en-US" sz="2800" dirty="0">
              <a:solidFill>
                <a:srgbClr val="0070C0"/>
              </a:solidFill>
              <a:latin typeface="Adobe Gothic Std B" pitchFamily="34" charset="-128"/>
              <a:ea typeface="Adobe Gothic Std B" pitchFamily="34" charset="-128"/>
            </a:endParaRPr>
          </a:p>
        </p:txBody>
      </p:sp>
      <p:sp>
        <p:nvSpPr>
          <p:cNvPr id="5" name="TextBox 4"/>
          <p:cNvSpPr txBox="1"/>
          <p:nvPr/>
        </p:nvSpPr>
        <p:spPr>
          <a:xfrm>
            <a:off x="596289" y="1323537"/>
            <a:ext cx="8282289" cy="4419347"/>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When Creating a NAT instance, Disable Source/Destination Check on the Instance.</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NAT instance must be in a public subnet</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There must be a route out of the private subnet to the NAT instance, for this to work</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The amount of traffic that NAT instances can support depends on the instance size. If you are bottlenecking, increase the instance size.</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You can create high availability using Autoscaling Groups, multiple subnets in different AZs and a script to automate failover</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Behind a security Group</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242533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 calcmode="lin" valueType="num">
                                      <p:cBhvr additive="base">
                                        <p:cTn id="4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10.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11.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12.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13.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14.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15.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16.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17.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18.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19.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2.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20.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3.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4.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5.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6.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7.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8.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9.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865</Words>
  <Application>Microsoft Office PowerPoint</Application>
  <PresentationFormat>On-screen Show (4:3)</PresentationFormat>
  <Paragraphs>146</Paragraphs>
  <Slides>21</Slides>
  <Notes>21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Adobe Gothic Std B</vt:lpstr>
      <vt:lpstr>Arial</vt:lpstr>
      <vt:lpstr>Calibri</vt:lpstr>
      <vt:lpstr>Calibri Light</vt:lpstr>
      <vt:lpstr>Georgia</vt:lpstr>
      <vt:lpstr>Lucida Sans Unicode</vt:lpstr>
      <vt:lpstr>Verdana</vt:lpstr>
      <vt:lpstr>Wingdings 2</vt:lpstr>
      <vt:lpstr>Wingdings 3</vt:lpstr>
      <vt:lpstr>Concourse</vt:lpstr>
      <vt:lpstr>Custom Design</vt:lpstr>
      <vt:lpstr>PowerPoint Presentation</vt:lpstr>
      <vt:lpstr>Topics</vt:lpstr>
      <vt:lpstr>New VPC</vt:lpstr>
      <vt:lpstr>Add subnet to New VPC</vt:lpstr>
      <vt:lpstr>VPC</vt:lpstr>
      <vt:lpstr>NAT Instance</vt:lpstr>
      <vt:lpstr>NAT Gateway</vt:lpstr>
      <vt:lpstr>VPC</vt:lpstr>
      <vt:lpstr>NAT Instance </vt:lpstr>
      <vt:lpstr>NAT Gateway</vt:lpstr>
      <vt:lpstr>NAT Gateway</vt:lpstr>
      <vt:lpstr>NACL</vt:lpstr>
      <vt:lpstr>NACL</vt:lpstr>
      <vt:lpstr>NACL</vt:lpstr>
      <vt:lpstr>Flow Logs</vt:lpstr>
      <vt:lpstr>Bastion Host</vt:lpstr>
      <vt:lpstr>Bastion Host</vt:lpstr>
      <vt:lpstr>VPC Endpoint</vt:lpstr>
      <vt:lpstr>VPC Endpoint</vt:lpstr>
      <vt:lpstr>VPC Endpoint</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2020-04-01T11:06:19Z</dcterms:created>
  <dcterms:modified xsi:type="dcterms:W3CDTF">2021-04-06T04:53:21Z</dcterms:modified>
</cp:coreProperties>
</file>