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ppt/tags/tag33.xml" ContentType="application/vnd.openxmlformats-officedocument.presentationml.tags+xml"/>
  <Override PartName="/ppt/notesSlides/notesSlide33.xml" ContentType="application/vnd.openxmlformats-officedocument.presentationml.notesSlide+xml"/>
  <Override PartName="/ppt/tags/tag34.xml" ContentType="application/vnd.openxmlformats-officedocument.presentationml.tags+xml"/>
  <Override PartName="/ppt/notesSlides/notesSlide34.xml" ContentType="application/vnd.openxmlformats-officedocument.presentationml.notesSlide+xml"/>
  <Override PartName="/ppt/tags/tag35.xml" ContentType="application/vnd.openxmlformats-officedocument.presentationml.tags+xml"/>
  <Override PartName="/ppt/notesSlides/notesSlide35.xml" ContentType="application/vnd.openxmlformats-officedocument.presentationml.notesSlide+xml"/>
  <Override PartName="/ppt/tags/tag36.xml" ContentType="application/vnd.openxmlformats-officedocument.presentationml.tags+xml"/>
  <Override PartName="/ppt/notesSlides/notesSlide36.xml" ContentType="application/vnd.openxmlformats-officedocument.presentationml.notesSlide+xml"/>
  <Override PartName="/ppt/tags/tag37.xml" ContentType="application/vnd.openxmlformats-officedocument.presentationml.tags+xml"/>
  <Override PartName="/ppt/notesSlides/notesSlide37.xml" ContentType="application/vnd.openxmlformats-officedocument.presentationml.notesSlide+xml"/>
  <Override PartName="/ppt/tags/tag38.xml" ContentType="application/vnd.openxmlformats-officedocument.presentationml.tags+xml"/>
  <Override PartName="/ppt/notesSlides/notesSlide38.xml" ContentType="application/vnd.openxmlformats-officedocument.presentationml.notesSlide+xml"/>
  <Override PartName="/ppt/tags/tag39.xml" ContentType="application/vnd.openxmlformats-officedocument.presentationml.tags+xml"/>
  <Override PartName="/ppt/notesSlides/notesSlide39.xml" ContentType="application/vnd.openxmlformats-officedocument.presentationml.notesSlide+xml"/>
  <Override PartName="/ppt/tags/tag40.xml" ContentType="application/vnd.openxmlformats-officedocument.presentationml.tags+xml"/>
  <Override PartName="/ppt/notesSlides/notesSlide40.xml" ContentType="application/vnd.openxmlformats-officedocument.presentationml.notesSlide+xml"/>
  <Override PartName="/ppt/tags/tag41.xml" ContentType="application/vnd.openxmlformats-officedocument.presentationml.tags+xml"/>
  <Override PartName="/ppt/notesSlides/notesSlide41.xml" ContentType="application/vnd.openxmlformats-officedocument.presentationml.notesSlide+xml"/>
  <Override PartName="/ppt/tags/tag42.xml" ContentType="application/vnd.openxmlformats-officedocument.presentationml.tags+xml"/>
  <Override PartName="/ppt/notesSlides/notesSlide42.xml" ContentType="application/vnd.openxmlformats-officedocument.presentationml.notesSlide+xml"/>
  <Override PartName="/ppt/tags/tag43.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33" r:id="rId1"/>
    <p:sldMasterId id="2147483747" r:id="rId2"/>
  </p:sldMasterIdLst>
  <p:notesMasterIdLst>
    <p:notesMasterId r:id="rId47"/>
  </p:notesMasterIdLst>
  <p:sldIdLst>
    <p:sldId id="326" r:id="rId3"/>
    <p:sldId id="308" r:id="rId4"/>
    <p:sldId id="324" r:id="rId5"/>
    <p:sldId id="387" r:id="rId6"/>
    <p:sldId id="399" r:id="rId7"/>
    <p:sldId id="400" r:id="rId8"/>
    <p:sldId id="401" r:id="rId9"/>
    <p:sldId id="388" r:id="rId10"/>
    <p:sldId id="362" r:id="rId11"/>
    <p:sldId id="363" r:id="rId12"/>
    <p:sldId id="403" r:id="rId13"/>
    <p:sldId id="402" r:id="rId14"/>
    <p:sldId id="390" r:id="rId15"/>
    <p:sldId id="423" r:id="rId16"/>
    <p:sldId id="391" r:id="rId17"/>
    <p:sldId id="392" r:id="rId18"/>
    <p:sldId id="404" r:id="rId19"/>
    <p:sldId id="393" r:id="rId20"/>
    <p:sldId id="394" r:id="rId21"/>
    <p:sldId id="395" r:id="rId22"/>
    <p:sldId id="424" r:id="rId23"/>
    <p:sldId id="396" r:id="rId24"/>
    <p:sldId id="397" r:id="rId25"/>
    <p:sldId id="398" r:id="rId26"/>
    <p:sldId id="405" r:id="rId27"/>
    <p:sldId id="406" r:id="rId28"/>
    <p:sldId id="409" r:id="rId29"/>
    <p:sldId id="410" r:id="rId30"/>
    <p:sldId id="411" r:id="rId31"/>
    <p:sldId id="407" r:id="rId32"/>
    <p:sldId id="408" r:id="rId33"/>
    <p:sldId id="389" r:id="rId34"/>
    <p:sldId id="412" r:id="rId35"/>
    <p:sldId id="413" r:id="rId36"/>
    <p:sldId id="414" r:id="rId37"/>
    <p:sldId id="415" r:id="rId38"/>
    <p:sldId id="416" r:id="rId39"/>
    <p:sldId id="417" r:id="rId40"/>
    <p:sldId id="418" r:id="rId41"/>
    <p:sldId id="419" r:id="rId42"/>
    <p:sldId id="420" r:id="rId43"/>
    <p:sldId id="421" r:id="rId44"/>
    <p:sldId id="422" r:id="rId45"/>
    <p:sldId id="280"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uthor Your Presentation" id="{16378913-E5ED-4281-BAF5-F1F938CB0BED}">
          <p14:sldIdLst>
            <p14:sldId id="326"/>
            <p14:sldId id="308"/>
            <p14:sldId id="324"/>
            <p14:sldId id="387"/>
            <p14:sldId id="399"/>
            <p14:sldId id="400"/>
            <p14:sldId id="401"/>
            <p14:sldId id="388"/>
            <p14:sldId id="362"/>
            <p14:sldId id="363"/>
            <p14:sldId id="403"/>
            <p14:sldId id="402"/>
            <p14:sldId id="390"/>
            <p14:sldId id="423"/>
            <p14:sldId id="391"/>
            <p14:sldId id="392"/>
            <p14:sldId id="404"/>
            <p14:sldId id="393"/>
            <p14:sldId id="394"/>
            <p14:sldId id="395"/>
            <p14:sldId id="424"/>
            <p14:sldId id="396"/>
            <p14:sldId id="397"/>
            <p14:sldId id="398"/>
            <p14:sldId id="405"/>
            <p14:sldId id="406"/>
            <p14:sldId id="409"/>
            <p14:sldId id="410"/>
            <p14:sldId id="411"/>
            <p14:sldId id="407"/>
            <p14:sldId id="408"/>
            <p14:sldId id="389"/>
            <p14:sldId id="412"/>
            <p14:sldId id="413"/>
            <p14:sldId id="414"/>
            <p14:sldId id="415"/>
            <p14:sldId id="416"/>
            <p14:sldId id="417"/>
            <p14:sldId id="418"/>
            <p14:sldId id="419"/>
            <p14:sldId id="420"/>
            <p14:sldId id="421"/>
            <p14:sldId id="422"/>
            <p14:sldId id="28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96DD"/>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75" autoAdjust="0"/>
    <p:restoredTop sz="89802" autoAdjust="0"/>
  </p:normalViewPr>
  <p:slideViewPr>
    <p:cSldViewPr>
      <p:cViewPr varScale="1">
        <p:scale>
          <a:sx n="77" d="100"/>
          <a:sy n="77" d="100"/>
        </p:scale>
        <p:origin x="1728" y="62"/>
      </p:cViewPr>
      <p:guideLst>
        <p:guide orient="horz" pos="2160"/>
        <p:guide pos="2880"/>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4/6/2021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a:t>
            </a:fld>
            <a:endParaRPr lang="en-US" dirty="0"/>
          </a:p>
        </p:txBody>
      </p:sp>
    </p:spTree>
    <p:extLst>
      <p:ext uri="{BB962C8B-B14F-4D97-AF65-F5344CB8AC3E}">
        <p14:creationId xmlns:p14="http://schemas.microsoft.com/office/powerpoint/2010/main" val="1788030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901556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49409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712479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785098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311869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1132582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29608325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8697747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22707950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7772842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781851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35987034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14256053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832127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27557865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19703844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13572359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29716218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1093151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21699629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9909067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695053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4950228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14065366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40435720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34988240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41165969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5110921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19130123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9484122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22813477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6467902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2343285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604004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11220003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7099658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21699629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17471611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44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4116596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4044780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243599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2880183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648895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258050E-B668-4FA7-85AD-C750C80A6E9B}" type="datetimeFigureOut">
              <a:rPr lang="en-US" smtClean="0"/>
              <a:pPr/>
              <a:t>4/6/2021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289081785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258050E-B668-4FA7-85AD-C750C80A6E9B}" type="datetimeFigureOut">
              <a:rPr lang="en-US" smtClean="0"/>
              <a:pPr/>
              <a:t>4/6/2021</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40D5ECE-8B49-45CD-BE81-EF81920D1969}"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4" name="Rectangle 13"/>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258050E-B668-4FA7-85AD-C750C80A6E9B}" type="datetimeFigureOut">
              <a:rPr lang="en-US" smtClean="0"/>
              <a:pPr/>
              <a:t>4/6/2021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258050E-B668-4FA7-85AD-C750C80A6E9B}" type="datetimeFigureOut">
              <a:rPr lang="en-US" smtClean="0"/>
              <a:pPr/>
              <a:t>4/6/2021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4/6/2021</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a:t>Click to edit Master subtitle style</a:t>
            </a:r>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4/6/2021</a:t>
            </a:fld>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4/6/2021</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58050E-B668-4FA7-85AD-C750C80A6E9B}" type="datetimeFigureOut">
              <a:rPr lang="en-US" smtClean="0"/>
              <a:pPr/>
              <a:t>4/6/2021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a:t>    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_Blank">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srcRect l="2599" r="5874" b="5262"/>
          <a:stretch/>
        </p:blipFill>
        <p:spPr>
          <a:xfrm>
            <a:off x="3530" y="5867400"/>
            <a:ext cx="9144000" cy="1053694"/>
          </a:xfrm>
          <a:prstGeom prst="rect">
            <a:avLst/>
          </a:prstGeom>
        </p:spPr>
      </p:pic>
      <p:sp>
        <p:nvSpPr>
          <p:cNvPr id="2" name="Date Placeholder 1"/>
          <p:cNvSpPr>
            <a:spLocks noGrp="1"/>
          </p:cNvSpPr>
          <p:nvPr>
            <p:ph type="dt" sz="half" idx="10"/>
          </p:nvPr>
        </p:nvSpPr>
        <p:spPr/>
        <p:txBody>
          <a:bodyPr/>
          <a:lstStyle/>
          <a:p>
            <a:fld id="{2FF934E2-BBB6-4D34-BB01-078E9AA25260}" type="datetimeFigureOut">
              <a:rPr lang="en-US" smtClean="0"/>
              <a:pPr/>
              <a:t>4/6/2021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820FCD-5F4C-4989-BE05-0A8208BCBC21}"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4/6/2021</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a:t>Click to edit Master subtitle style</a:t>
            </a:r>
          </a:p>
        </p:txBody>
      </p:sp>
    </p:spTree>
    <p:extLst>
      <p:ext uri="{BB962C8B-B14F-4D97-AF65-F5344CB8AC3E}">
        <p14:creationId xmlns:p14="http://schemas.microsoft.com/office/powerpoint/2010/main" val="1667383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562C8-8CE7-41B0-AF24-3943757E88BC}"/>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779A69-1F2D-4EF5-B9CE-6EBF9504B732}"/>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660B04A-73D3-49B4-AA45-844388D7B61A}"/>
              </a:ext>
            </a:extLst>
          </p:cNvPr>
          <p:cNvSpPr>
            <a:spLocks noGrp="1"/>
          </p:cNvSpPr>
          <p:nvPr>
            <p:ph type="dt" sz="half" idx="10"/>
          </p:nvPr>
        </p:nvSpPr>
        <p:spPr/>
        <p:txBody>
          <a:bodyPr/>
          <a:lstStyle/>
          <a:p>
            <a:fld id="{749C393E-12F0-4BF4-A49C-D11C466FE104}" type="datetimeFigureOut">
              <a:rPr lang="en-IN" smtClean="0"/>
              <a:t>06-04-2021</a:t>
            </a:fld>
            <a:endParaRPr lang="en-IN"/>
          </a:p>
        </p:txBody>
      </p:sp>
      <p:sp>
        <p:nvSpPr>
          <p:cNvPr id="5" name="Footer Placeholder 4">
            <a:extLst>
              <a:ext uri="{FF2B5EF4-FFF2-40B4-BE49-F238E27FC236}">
                <a16:creationId xmlns:a16="http://schemas.microsoft.com/office/drawing/2014/main" id="{E195C66B-49FD-4C0E-B214-87EDB9FB8B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D416BF-1835-47FB-A454-3B6B454B2FD0}"/>
              </a:ext>
            </a:extLst>
          </p:cNvPr>
          <p:cNvSpPr>
            <a:spLocks noGrp="1"/>
          </p:cNvSpPr>
          <p:nvPr>
            <p:ph type="sldNum" sz="quarter" idx="12"/>
          </p:nvPr>
        </p:nvSpPr>
        <p:spPr/>
        <p:txBody>
          <a:bodyPr/>
          <a:lstStyle/>
          <a:p>
            <a:fld id="{26C45954-E65D-452C-BC2D-9F700A629AAF}" type="slidenum">
              <a:rPr lang="en-IN" smtClean="0"/>
              <a:t>‹#›</a:t>
            </a:fld>
            <a:endParaRPr lang="en-IN"/>
          </a:p>
        </p:txBody>
      </p:sp>
    </p:spTree>
    <p:extLst>
      <p:ext uri="{BB962C8B-B14F-4D97-AF65-F5344CB8AC3E}">
        <p14:creationId xmlns:p14="http://schemas.microsoft.com/office/powerpoint/2010/main" val="638227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258050E-B668-4FA7-85AD-C750C80A6E9B}" type="datetimeFigureOut">
              <a:rPr lang="en-US" smtClean="0"/>
              <a:pPr/>
              <a:t>4/6/2021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BA359-34AE-4974-A161-A47A5F1B0E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311946-C6BA-4ABA-938D-C25475657B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B77591-14A0-443D-A145-A20E6E199E44}"/>
              </a:ext>
            </a:extLst>
          </p:cNvPr>
          <p:cNvSpPr>
            <a:spLocks noGrp="1"/>
          </p:cNvSpPr>
          <p:nvPr>
            <p:ph type="dt" sz="half" idx="10"/>
          </p:nvPr>
        </p:nvSpPr>
        <p:spPr/>
        <p:txBody>
          <a:bodyPr/>
          <a:lstStyle/>
          <a:p>
            <a:fld id="{749C393E-12F0-4BF4-A49C-D11C466FE104}" type="datetimeFigureOut">
              <a:rPr lang="en-IN" smtClean="0"/>
              <a:t>06-04-2021</a:t>
            </a:fld>
            <a:endParaRPr lang="en-IN"/>
          </a:p>
        </p:txBody>
      </p:sp>
      <p:sp>
        <p:nvSpPr>
          <p:cNvPr id="5" name="Footer Placeholder 4">
            <a:extLst>
              <a:ext uri="{FF2B5EF4-FFF2-40B4-BE49-F238E27FC236}">
                <a16:creationId xmlns:a16="http://schemas.microsoft.com/office/drawing/2014/main" id="{AB537368-544B-47EF-8CC9-ACB0BF9BA7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B9B2B2-14EF-4C1F-A7AA-78B801229279}"/>
              </a:ext>
            </a:extLst>
          </p:cNvPr>
          <p:cNvSpPr>
            <a:spLocks noGrp="1"/>
          </p:cNvSpPr>
          <p:nvPr>
            <p:ph type="sldNum" sz="quarter" idx="12"/>
          </p:nvPr>
        </p:nvSpPr>
        <p:spPr/>
        <p:txBody>
          <a:bodyPr/>
          <a:lstStyle/>
          <a:p>
            <a:fld id="{26C45954-E65D-452C-BC2D-9F700A629AAF}" type="slidenum">
              <a:rPr lang="en-IN" smtClean="0"/>
              <a:t>‹#›</a:t>
            </a:fld>
            <a:endParaRPr lang="en-IN"/>
          </a:p>
        </p:txBody>
      </p:sp>
    </p:spTree>
    <p:extLst>
      <p:ext uri="{BB962C8B-B14F-4D97-AF65-F5344CB8AC3E}">
        <p14:creationId xmlns:p14="http://schemas.microsoft.com/office/powerpoint/2010/main" val="32023560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D5843-2F4C-4166-92CB-98E1D775FA50}"/>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D35F7F-55CE-498D-A17C-8755C07DE973}"/>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D8001D-DD38-465E-85E9-BA047F3856FD}"/>
              </a:ext>
            </a:extLst>
          </p:cNvPr>
          <p:cNvSpPr>
            <a:spLocks noGrp="1"/>
          </p:cNvSpPr>
          <p:nvPr>
            <p:ph type="dt" sz="half" idx="10"/>
          </p:nvPr>
        </p:nvSpPr>
        <p:spPr/>
        <p:txBody>
          <a:bodyPr/>
          <a:lstStyle/>
          <a:p>
            <a:fld id="{749C393E-12F0-4BF4-A49C-D11C466FE104}" type="datetimeFigureOut">
              <a:rPr lang="en-IN" smtClean="0"/>
              <a:t>06-04-2021</a:t>
            </a:fld>
            <a:endParaRPr lang="en-IN"/>
          </a:p>
        </p:txBody>
      </p:sp>
      <p:sp>
        <p:nvSpPr>
          <p:cNvPr id="5" name="Footer Placeholder 4">
            <a:extLst>
              <a:ext uri="{FF2B5EF4-FFF2-40B4-BE49-F238E27FC236}">
                <a16:creationId xmlns:a16="http://schemas.microsoft.com/office/drawing/2014/main" id="{28F5C1C6-5524-416C-9FBA-5ADAC61701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E06DF6-E06C-43CE-8382-065832FC6456}"/>
              </a:ext>
            </a:extLst>
          </p:cNvPr>
          <p:cNvSpPr>
            <a:spLocks noGrp="1"/>
          </p:cNvSpPr>
          <p:nvPr>
            <p:ph type="sldNum" sz="quarter" idx="12"/>
          </p:nvPr>
        </p:nvSpPr>
        <p:spPr/>
        <p:txBody>
          <a:bodyPr/>
          <a:lstStyle/>
          <a:p>
            <a:fld id="{26C45954-E65D-452C-BC2D-9F700A629AAF}" type="slidenum">
              <a:rPr lang="en-IN" smtClean="0"/>
              <a:t>‹#›</a:t>
            </a:fld>
            <a:endParaRPr lang="en-IN"/>
          </a:p>
        </p:txBody>
      </p:sp>
    </p:spTree>
    <p:extLst>
      <p:ext uri="{BB962C8B-B14F-4D97-AF65-F5344CB8AC3E}">
        <p14:creationId xmlns:p14="http://schemas.microsoft.com/office/powerpoint/2010/main" val="21295148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4B6C7-59EF-4FAC-96EA-546998F8D8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E1CC22-ACBC-4D3E-B392-110CB9F1530B}"/>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B76A49B-7E67-46D4-9FDA-5AE639693E4B}"/>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5858ABF-CACE-451E-857F-F92FEC5AE49F}"/>
              </a:ext>
            </a:extLst>
          </p:cNvPr>
          <p:cNvSpPr>
            <a:spLocks noGrp="1"/>
          </p:cNvSpPr>
          <p:nvPr>
            <p:ph type="dt" sz="half" idx="10"/>
          </p:nvPr>
        </p:nvSpPr>
        <p:spPr/>
        <p:txBody>
          <a:bodyPr/>
          <a:lstStyle/>
          <a:p>
            <a:fld id="{749C393E-12F0-4BF4-A49C-D11C466FE104}" type="datetimeFigureOut">
              <a:rPr lang="en-IN" smtClean="0"/>
              <a:t>06-04-2021</a:t>
            </a:fld>
            <a:endParaRPr lang="en-IN"/>
          </a:p>
        </p:txBody>
      </p:sp>
      <p:sp>
        <p:nvSpPr>
          <p:cNvPr id="6" name="Footer Placeholder 5">
            <a:extLst>
              <a:ext uri="{FF2B5EF4-FFF2-40B4-BE49-F238E27FC236}">
                <a16:creationId xmlns:a16="http://schemas.microsoft.com/office/drawing/2014/main" id="{46EEAAB0-EE2E-4EE7-A046-42F9430FA8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6838E1-0738-4D3D-976C-768DCB6A8285}"/>
              </a:ext>
            </a:extLst>
          </p:cNvPr>
          <p:cNvSpPr>
            <a:spLocks noGrp="1"/>
          </p:cNvSpPr>
          <p:nvPr>
            <p:ph type="sldNum" sz="quarter" idx="12"/>
          </p:nvPr>
        </p:nvSpPr>
        <p:spPr/>
        <p:txBody>
          <a:bodyPr/>
          <a:lstStyle/>
          <a:p>
            <a:fld id="{26C45954-E65D-452C-BC2D-9F700A629AAF}" type="slidenum">
              <a:rPr lang="en-IN" smtClean="0"/>
              <a:t>‹#›</a:t>
            </a:fld>
            <a:endParaRPr lang="en-IN"/>
          </a:p>
        </p:txBody>
      </p:sp>
    </p:spTree>
    <p:extLst>
      <p:ext uri="{BB962C8B-B14F-4D97-AF65-F5344CB8AC3E}">
        <p14:creationId xmlns:p14="http://schemas.microsoft.com/office/powerpoint/2010/main" val="26213986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EFCE3-9487-4518-A09F-922F6B762B56}"/>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59A721-E688-4EE6-A73D-649C1A0B7D4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89394C-A392-42ED-9A38-A14AD717B215}"/>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92CAE3-760E-4F79-B18F-543AB5EC8AB7}"/>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CA4918-7B0D-4DC1-B750-11F51ED25CA0}"/>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522ECF-4F1A-4704-9ECF-FD6EB2852673}"/>
              </a:ext>
            </a:extLst>
          </p:cNvPr>
          <p:cNvSpPr>
            <a:spLocks noGrp="1"/>
          </p:cNvSpPr>
          <p:nvPr>
            <p:ph type="dt" sz="half" idx="10"/>
          </p:nvPr>
        </p:nvSpPr>
        <p:spPr/>
        <p:txBody>
          <a:bodyPr/>
          <a:lstStyle/>
          <a:p>
            <a:fld id="{749C393E-12F0-4BF4-A49C-D11C466FE104}" type="datetimeFigureOut">
              <a:rPr lang="en-IN" smtClean="0"/>
              <a:t>06-04-2021</a:t>
            </a:fld>
            <a:endParaRPr lang="en-IN"/>
          </a:p>
        </p:txBody>
      </p:sp>
      <p:sp>
        <p:nvSpPr>
          <p:cNvPr id="8" name="Footer Placeholder 7">
            <a:extLst>
              <a:ext uri="{FF2B5EF4-FFF2-40B4-BE49-F238E27FC236}">
                <a16:creationId xmlns:a16="http://schemas.microsoft.com/office/drawing/2014/main" id="{6B61BE93-7DFB-4D06-82F3-427576AD4BF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5B61438-A32B-4BF4-8185-D04182CAC563}"/>
              </a:ext>
            </a:extLst>
          </p:cNvPr>
          <p:cNvSpPr>
            <a:spLocks noGrp="1"/>
          </p:cNvSpPr>
          <p:nvPr>
            <p:ph type="sldNum" sz="quarter" idx="12"/>
          </p:nvPr>
        </p:nvSpPr>
        <p:spPr/>
        <p:txBody>
          <a:bodyPr/>
          <a:lstStyle/>
          <a:p>
            <a:fld id="{26C45954-E65D-452C-BC2D-9F700A629AAF}" type="slidenum">
              <a:rPr lang="en-IN" smtClean="0"/>
              <a:t>‹#›</a:t>
            </a:fld>
            <a:endParaRPr lang="en-IN"/>
          </a:p>
        </p:txBody>
      </p:sp>
    </p:spTree>
    <p:extLst>
      <p:ext uri="{BB962C8B-B14F-4D97-AF65-F5344CB8AC3E}">
        <p14:creationId xmlns:p14="http://schemas.microsoft.com/office/powerpoint/2010/main" val="19894994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65102-FEBC-4AA4-BD65-23E18B1879F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88E4AD9-0EF2-4AA8-8DB0-8DDAA32A3CB9}"/>
              </a:ext>
            </a:extLst>
          </p:cNvPr>
          <p:cNvSpPr>
            <a:spLocks noGrp="1"/>
          </p:cNvSpPr>
          <p:nvPr>
            <p:ph type="dt" sz="half" idx="10"/>
          </p:nvPr>
        </p:nvSpPr>
        <p:spPr/>
        <p:txBody>
          <a:bodyPr/>
          <a:lstStyle/>
          <a:p>
            <a:fld id="{749C393E-12F0-4BF4-A49C-D11C466FE104}" type="datetimeFigureOut">
              <a:rPr lang="en-IN" smtClean="0"/>
              <a:t>06-04-2021</a:t>
            </a:fld>
            <a:endParaRPr lang="en-IN"/>
          </a:p>
        </p:txBody>
      </p:sp>
      <p:sp>
        <p:nvSpPr>
          <p:cNvPr id="4" name="Footer Placeholder 3">
            <a:extLst>
              <a:ext uri="{FF2B5EF4-FFF2-40B4-BE49-F238E27FC236}">
                <a16:creationId xmlns:a16="http://schemas.microsoft.com/office/drawing/2014/main" id="{49AE3917-D82F-40A2-9254-69AC2BBA3FE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675FC5F-00C0-4789-8632-18218475BD03}"/>
              </a:ext>
            </a:extLst>
          </p:cNvPr>
          <p:cNvSpPr>
            <a:spLocks noGrp="1"/>
          </p:cNvSpPr>
          <p:nvPr>
            <p:ph type="sldNum" sz="quarter" idx="12"/>
          </p:nvPr>
        </p:nvSpPr>
        <p:spPr/>
        <p:txBody>
          <a:bodyPr/>
          <a:lstStyle/>
          <a:p>
            <a:fld id="{26C45954-E65D-452C-BC2D-9F700A629AAF}" type="slidenum">
              <a:rPr lang="en-IN" smtClean="0"/>
              <a:t>‹#›</a:t>
            </a:fld>
            <a:endParaRPr lang="en-IN"/>
          </a:p>
        </p:txBody>
      </p:sp>
    </p:spTree>
    <p:extLst>
      <p:ext uri="{BB962C8B-B14F-4D97-AF65-F5344CB8AC3E}">
        <p14:creationId xmlns:p14="http://schemas.microsoft.com/office/powerpoint/2010/main" val="1786441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3D5025-6172-40EB-8E3A-3A17AAF20580}"/>
              </a:ext>
            </a:extLst>
          </p:cNvPr>
          <p:cNvSpPr>
            <a:spLocks noGrp="1"/>
          </p:cNvSpPr>
          <p:nvPr>
            <p:ph type="dt" sz="half" idx="10"/>
          </p:nvPr>
        </p:nvSpPr>
        <p:spPr/>
        <p:txBody>
          <a:bodyPr/>
          <a:lstStyle/>
          <a:p>
            <a:fld id="{749C393E-12F0-4BF4-A49C-D11C466FE104}" type="datetimeFigureOut">
              <a:rPr lang="en-IN" smtClean="0"/>
              <a:t>06-04-2021</a:t>
            </a:fld>
            <a:endParaRPr lang="en-IN"/>
          </a:p>
        </p:txBody>
      </p:sp>
      <p:sp>
        <p:nvSpPr>
          <p:cNvPr id="3" name="Footer Placeholder 2">
            <a:extLst>
              <a:ext uri="{FF2B5EF4-FFF2-40B4-BE49-F238E27FC236}">
                <a16:creationId xmlns:a16="http://schemas.microsoft.com/office/drawing/2014/main" id="{A52A8198-2854-455D-8AB5-4492364CAD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EDCC45A-2A5B-40D6-9BAC-F3DD4AB65B82}"/>
              </a:ext>
            </a:extLst>
          </p:cNvPr>
          <p:cNvSpPr>
            <a:spLocks noGrp="1"/>
          </p:cNvSpPr>
          <p:nvPr>
            <p:ph type="sldNum" sz="quarter" idx="12"/>
          </p:nvPr>
        </p:nvSpPr>
        <p:spPr/>
        <p:txBody>
          <a:bodyPr/>
          <a:lstStyle/>
          <a:p>
            <a:fld id="{26C45954-E65D-452C-BC2D-9F700A629AAF}" type="slidenum">
              <a:rPr lang="en-IN" smtClean="0"/>
              <a:t>‹#›</a:t>
            </a:fld>
            <a:endParaRPr lang="en-IN"/>
          </a:p>
        </p:txBody>
      </p:sp>
    </p:spTree>
    <p:extLst>
      <p:ext uri="{BB962C8B-B14F-4D97-AF65-F5344CB8AC3E}">
        <p14:creationId xmlns:p14="http://schemas.microsoft.com/office/powerpoint/2010/main" val="42285951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33327-4694-420F-942A-870B03EC70D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DE0D831-9659-4D48-BB7E-4216A9A0DCE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7970F93-FE6D-4E2C-9E82-C0644F2FEDB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004B8F-48C0-4E33-91BA-5670924EBED0}"/>
              </a:ext>
            </a:extLst>
          </p:cNvPr>
          <p:cNvSpPr>
            <a:spLocks noGrp="1"/>
          </p:cNvSpPr>
          <p:nvPr>
            <p:ph type="dt" sz="half" idx="10"/>
          </p:nvPr>
        </p:nvSpPr>
        <p:spPr/>
        <p:txBody>
          <a:bodyPr/>
          <a:lstStyle/>
          <a:p>
            <a:fld id="{749C393E-12F0-4BF4-A49C-D11C466FE104}" type="datetimeFigureOut">
              <a:rPr lang="en-IN" smtClean="0"/>
              <a:t>06-04-2021</a:t>
            </a:fld>
            <a:endParaRPr lang="en-IN"/>
          </a:p>
        </p:txBody>
      </p:sp>
      <p:sp>
        <p:nvSpPr>
          <p:cNvPr id="6" name="Footer Placeholder 5">
            <a:extLst>
              <a:ext uri="{FF2B5EF4-FFF2-40B4-BE49-F238E27FC236}">
                <a16:creationId xmlns:a16="http://schemas.microsoft.com/office/drawing/2014/main" id="{7679B8AA-5CBA-4013-AF8E-B81B09131F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374589-AE0C-4FF6-A719-9FBE6225A5C2}"/>
              </a:ext>
            </a:extLst>
          </p:cNvPr>
          <p:cNvSpPr>
            <a:spLocks noGrp="1"/>
          </p:cNvSpPr>
          <p:nvPr>
            <p:ph type="sldNum" sz="quarter" idx="12"/>
          </p:nvPr>
        </p:nvSpPr>
        <p:spPr/>
        <p:txBody>
          <a:bodyPr/>
          <a:lstStyle/>
          <a:p>
            <a:fld id="{26C45954-E65D-452C-BC2D-9F700A629AAF}" type="slidenum">
              <a:rPr lang="en-IN" smtClean="0"/>
              <a:t>‹#›</a:t>
            </a:fld>
            <a:endParaRPr lang="en-IN"/>
          </a:p>
        </p:txBody>
      </p:sp>
    </p:spTree>
    <p:extLst>
      <p:ext uri="{BB962C8B-B14F-4D97-AF65-F5344CB8AC3E}">
        <p14:creationId xmlns:p14="http://schemas.microsoft.com/office/powerpoint/2010/main" val="3306799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55B2A-EA23-44F3-9D14-4858C6634A52}"/>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7BAF040-2432-45A8-B873-393CB9C5512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67EC7C-75D0-40D2-8FDE-432F119E2C0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BA6007-20F8-41B3-9F04-BA34D48DF35C}"/>
              </a:ext>
            </a:extLst>
          </p:cNvPr>
          <p:cNvSpPr>
            <a:spLocks noGrp="1"/>
          </p:cNvSpPr>
          <p:nvPr>
            <p:ph type="dt" sz="half" idx="10"/>
          </p:nvPr>
        </p:nvSpPr>
        <p:spPr/>
        <p:txBody>
          <a:bodyPr/>
          <a:lstStyle/>
          <a:p>
            <a:fld id="{749C393E-12F0-4BF4-A49C-D11C466FE104}" type="datetimeFigureOut">
              <a:rPr lang="en-IN" smtClean="0"/>
              <a:t>06-04-2021</a:t>
            </a:fld>
            <a:endParaRPr lang="en-IN"/>
          </a:p>
        </p:txBody>
      </p:sp>
      <p:sp>
        <p:nvSpPr>
          <p:cNvPr id="6" name="Footer Placeholder 5">
            <a:extLst>
              <a:ext uri="{FF2B5EF4-FFF2-40B4-BE49-F238E27FC236}">
                <a16:creationId xmlns:a16="http://schemas.microsoft.com/office/drawing/2014/main" id="{46E074DB-2EB7-49C9-B31C-BE103325D7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23FC05-58FB-45D1-9944-1296DC06EC03}"/>
              </a:ext>
            </a:extLst>
          </p:cNvPr>
          <p:cNvSpPr>
            <a:spLocks noGrp="1"/>
          </p:cNvSpPr>
          <p:nvPr>
            <p:ph type="sldNum" sz="quarter" idx="12"/>
          </p:nvPr>
        </p:nvSpPr>
        <p:spPr/>
        <p:txBody>
          <a:bodyPr/>
          <a:lstStyle/>
          <a:p>
            <a:fld id="{26C45954-E65D-452C-BC2D-9F700A629AAF}" type="slidenum">
              <a:rPr lang="en-IN" smtClean="0"/>
              <a:t>‹#›</a:t>
            </a:fld>
            <a:endParaRPr lang="en-IN"/>
          </a:p>
        </p:txBody>
      </p:sp>
    </p:spTree>
    <p:extLst>
      <p:ext uri="{BB962C8B-B14F-4D97-AF65-F5344CB8AC3E}">
        <p14:creationId xmlns:p14="http://schemas.microsoft.com/office/powerpoint/2010/main" val="33231667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D023E-782A-4227-BC76-566E9CBFB13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B70396-5D7B-4D46-B4A1-1EDA1F07D3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263A4E-AE54-4782-80B7-0AC27D654813}"/>
              </a:ext>
            </a:extLst>
          </p:cNvPr>
          <p:cNvSpPr>
            <a:spLocks noGrp="1"/>
          </p:cNvSpPr>
          <p:nvPr>
            <p:ph type="dt" sz="half" idx="10"/>
          </p:nvPr>
        </p:nvSpPr>
        <p:spPr/>
        <p:txBody>
          <a:bodyPr/>
          <a:lstStyle/>
          <a:p>
            <a:fld id="{749C393E-12F0-4BF4-A49C-D11C466FE104}" type="datetimeFigureOut">
              <a:rPr lang="en-IN" smtClean="0"/>
              <a:t>06-04-2021</a:t>
            </a:fld>
            <a:endParaRPr lang="en-IN"/>
          </a:p>
        </p:txBody>
      </p:sp>
      <p:sp>
        <p:nvSpPr>
          <p:cNvPr id="5" name="Footer Placeholder 4">
            <a:extLst>
              <a:ext uri="{FF2B5EF4-FFF2-40B4-BE49-F238E27FC236}">
                <a16:creationId xmlns:a16="http://schemas.microsoft.com/office/drawing/2014/main" id="{3CC100AF-C0F7-4F34-920C-AED36CDB83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5A8B25-AFEF-4237-9D97-E8AECC2F94C1}"/>
              </a:ext>
            </a:extLst>
          </p:cNvPr>
          <p:cNvSpPr>
            <a:spLocks noGrp="1"/>
          </p:cNvSpPr>
          <p:nvPr>
            <p:ph type="sldNum" sz="quarter" idx="12"/>
          </p:nvPr>
        </p:nvSpPr>
        <p:spPr/>
        <p:txBody>
          <a:bodyPr/>
          <a:lstStyle/>
          <a:p>
            <a:fld id="{26C45954-E65D-452C-BC2D-9F700A629AAF}" type="slidenum">
              <a:rPr lang="en-IN" smtClean="0"/>
              <a:t>‹#›</a:t>
            </a:fld>
            <a:endParaRPr lang="en-IN"/>
          </a:p>
        </p:txBody>
      </p:sp>
    </p:spTree>
    <p:extLst>
      <p:ext uri="{BB962C8B-B14F-4D97-AF65-F5344CB8AC3E}">
        <p14:creationId xmlns:p14="http://schemas.microsoft.com/office/powerpoint/2010/main" val="29152724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B01CAF-731C-4CF4-8801-8FF1DA5E06D6}"/>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84A942-9202-4AA4-B144-8892A723AAC1}"/>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E75554-1957-4F0C-991B-E34DEE36AAEE}"/>
              </a:ext>
            </a:extLst>
          </p:cNvPr>
          <p:cNvSpPr>
            <a:spLocks noGrp="1"/>
          </p:cNvSpPr>
          <p:nvPr>
            <p:ph type="dt" sz="half" idx="10"/>
          </p:nvPr>
        </p:nvSpPr>
        <p:spPr/>
        <p:txBody>
          <a:bodyPr/>
          <a:lstStyle/>
          <a:p>
            <a:fld id="{749C393E-12F0-4BF4-A49C-D11C466FE104}" type="datetimeFigureOut">
              <a:rPr lang="en-IN" smtClean="0"/>
              <a:t>06-04-2021</a:t>
            </a:fld>
            <a:endParaRPr lang="en-IN"/>
          </a:p>
        </p:txBody>
      </p:sp>
      <p:sp>
        <p:nvSpPr>
          <p:cNvPr id="5" name="Footer Placeholder 4">
            <a:extLst>
              <a:ext uri="{FF2B5EF4-FFF2-40B4-BE49-F238E27FC236}">
                <a16:creationId xmlns:a16="http://schemas.microsoft.com/office/drawing/2014/main" id="{874BBB23-D56E-4C63-937B-62835E494B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C0D9D4-7496-4413-BE61-5B7182DF272D}"/>
              </a:ext>
            </a:extLst>
          </p:cNvPr>
          <p:cNvSpPr>
            <a:spLocks noGrp="1"/>
          </p:cNvSpPr>
          <p:nvPr>
            <p:ph type="sldNum" sz="quarter" idx="12"/>
          </p:nvPr>
        </p:nvSpPr>
        <p:spPr/>
        <p:txBody>
          <a:bodyPr/>
          <a:lstStyle/>
          <a:p>
            <a:fld id="{26C45954-E65D-452C-BC2D-9F700A629AAF}" type="slidenum">
              <a:rPr lang="en-IN" smtClean="0"/>
              <a:t>‹#›</a:t>
            </a:fld>
            <a:endParaRPr lang="en-IN"/>
          </a:p>
        </p:txBody>
      </p:sp>
    </p:spTree>
    <p:extLst>
      <p:ext uri="{BB962C8B-B14F-4D97-AF65-F5344CB8AC3E}">
        <p14:creationId xmlns:p14="http://schemas.microsoft.com/office/powerpoint/2010/main" val="1587057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258050E-B668-4FA7-85AD-C750C80A6E9B}" type="datetimeFigureOut">
              <a:rPr lang="en-US" smtClean="0"/>
              <a:pPr/>
              <a:t>4/6/2021</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40D5ECE-8B49-45CD-BE81-EF81920D1969}" type="slidenum">
              <a:rPr lang="en-US" smtClean="0"/>
              <a:pPr/>
              <a:t>‹#›</a:t>
            </a:fld>
            <a:endParaRPr lang="en-US" dirty="0"/>
          </a:p>
        </p:txBody>
      </p:sp>
      <p:pic>
        <p:nvPicPr>
          <p:cNvPr id="13" name="Picture 12"/>
          <p:cNvPicPr>
            <a:picLocks noChangeAspect="1"/>
          </p:cNvPicPr>
          <p:nvPr userDrawn="1"/>
        </p:nvPicPr>
        <p:blipFill>
          <a:blip r:embed="rId3" cstate="print"/>
          <a:stretch>
            <a:fillRect/>
          </a:stretch>
        </p:blipFill>
        <p:spPr>
          <a:xfrm>
            <a:off x="20548" y="20547"/>
            <a:ext cx="3498527" cy="2825393"/>
          </a:xfrm>
          <a:prstGeom prst="rect">
            <a:avLst/>
          </a:prstGeom>
        </p:spPr>
      </p:pic>
      <p:pic>
        <p:nvPicPr>
          <p:cNvPr id="14" name="Picture 13"/>
          <p:cNvPicPr>
            <a:picLocks noChangeAspect="1"/>
          </p:cNvPicPr>
          <p:nvPr userDrawn="1"/>
        </p:nvPicPr>
        <p:blipFill>
          <a:blip r:embed="rId4" cstate="print"/>
          <a:stretch>
            <a:fillRect/>
          </a:stretch>
        </p:blipFill>
        <p:spPr>
          <a:xfrm>
            <a:off x="3503486" y="20548"/>
            <a:ext cx="5624418" cy="2825496"/>
          </a:xfrm>
          <a:prstGeom prst="rect">
            <a:avLst/>
          </a:prstGeom>
        </p:spPr>
      </p:pic>
      <p:pic>
        <p:nvPicPr>
          <p:cNvPr id="15" name="Picture 14"/>
          <p:cNvPicPr>
            <a:picLocks noChangeAspect="1"/>
          </p:cNvPicPr>
          <p:nvPr userDrawn="1"/>
        </p:nvPicPr>
        <p:blipFill>
          <a:blip r:embed="rId5" cstate="print"/>
          <a:stretch>
            <a:fillRect/>
          </a:stretch>
        </p:blipFill>
        <p:spPr>
          <a:xfrm>
            <a:off x="20923" y="2818500"/>
            <a:ext cx="7668994" cy="2296266"/>
          </a:xfrm>
          <a:prstGeom prst="rect">
            <a:avLst/>
          </a:prstGeom>
        </p:spPr>
      </p:pic>
      <p:pic>
        <p:nvPicPr>
          <p:cNvPr id="16" name="Picture 15"/>
          <p:cNvPicPr>
            <a:picLocks noChangeAspect="1"/>
          </p:cNvPicPr>
          <p:nvPr userDrawn="1"/>
        </p:nvPicPr>
        <p:blipFill>
          <a:blip r:embed="rId6" cstate="print"/>
          <a:stretch>
            <a:fillRect/>
          </a:stretch>
        </p:blipFill>
        <p:spPr>
          <a:xfrm>
            <a:off x="7662119" y="2819400"/>
            <a:ext cx="1461333" cy="2293850"/>
          </a:xfrm>
          <a:prstGeom prst="rect">
            <a:avLst/>
          </a:prstGeom>
        </p:spPr>
      </p:pic>
      <p:pic>
        <p:nvPicPr>
          <p:cNvPr id="18" name="Picture 17"/>
          <p:cNvPicPr>
            <a:picLocks/>
          </p:cNvPicPr>
          <p:nvPr userDrawn="1"/>
        </p:nvPicPr>
        <p:blipFill>
          <a:blip r:embed="rId7" cstate="print"/>
          <a:stretch>
            <a:fillRect/>
          </a:stretch>
        </p:blipFill>
        <p:spPr>
          <a:xfrm>
            <a:off x="20548" y="5089818"/>
            <a:ext cx="9098280" cy="1737360"/>
          </a:xfrm>
          <a:prstGeom prst="rect">
            <a:avLst/>
          </a:prstGeom>
        </p:spPr>
      </p:pic>
      <p:sp>
        <p:nvSpPr>
          <p:cNvPr id="20" name="Rectangle 19"/>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0-#ppt_h/2"/>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anim calcmode="lin" valueType="num">
                                      <p:cBhvr>
                                        <p:cTn id="16" dur="500" fill="hold"/>
                                        <p:tgtEl>
                                          <p:spTgt spid="18"/>
                                        </p:tgtEl>
                                        <p:attrNameLst>
                                          <p:attrName>ppt_x</p:attrName>
                                        </p:attrNameLst>
                                      </p:cBhvr>
                                      <p:tavLst>
                                        <p:tav tm="0">
                                          <p:val>
                                            <p:strVal val="#ppt_x"/>
                                          </p:val>
                                        </p:tav>
                                        <p:tav tm="100000">
                                          <p:val>
                                            <p:strVal val="#ppt_x"/>
                                          </p:val>
                                        </p:tav>
                                      </p:tavLst>
                                    </p:anim>
                                    <p:anim calcmode="lin" valueType="num">
                                      <p:cBhvr>
                                        <p:cTn id="17" dur="500" fill="hold"/>
                                        <p:tgtEl>
                                          <p:spTgt spid="18"/>
                                        </p:tgtEl>
                                        <p:attrNameLst>
                                          <p:attrName>ppt_y</p:attrName>
                                        </p:attrNameLst>
                                      </p:cBhvr>
                                      <p:tavLst>
                                        <p:tav tm="0">
                                          <p:val>
                                            <p:strVal val="#ppt_y+.1"/>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0-#ppt_w/2"/>
                                          </p:val>
                                        </p:tav>
                                        <p:tav tm="100000">
                                          <p:val>
                                            <p:strVal val="#ppt_x"/>
                                          </p:val>
                                        </p:tav>
                                      </p:tavLst>
                                    </p:anim>
                                    <p:anim calcmode="lin" valueType="num">
                                      <p:cBhvr additive="base">
                                        <p:cTn id="21" dur="500" fill="hold"/>
                                        <p:tgtEl>
                                          <p:spTgt spid="15"/>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1+#ppt_w/2"/>
                                          </p:val>
                                        </p:tav>
                                        <p:tav tm="100000">
                                          <p:val>
                                            <p:strVal val="#ppt_x"/>
                                          </p:val>
                                        </p:tav>
                                      </p:tavLst>
                                    </p:anim>
                                    <p:anim calcmode="lin" valueType="num">
                                      <p:cBhvr additive="base">
                                        <p:cTn id="25" dur="500" fill="hold"/>
                                        <p:tgtEl>
                                          <p:spTgt spid="16"/>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50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258050E-B668-4FA7-85AD-C750C80A6E9B}" type="datetimeFigureOut">
              <a:rPr lang="en-US" smtClean="0"/>
              <a:pPr/>
              <a:t>4/6/2021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7" name="Title 6"/>
          <p:cNvSpPr>
            <a:spLocks noGrp="1"/>
          </p:cNvSpPr>
          <p:nvPr>
            <p:ph type="title"/>
          </p:nvPr>
        </p:nvSpPr>
        <p:spPr/>
        <p:txBody>
          <a:bodyPr rtlCol="0"/>
          <a:lstStyle/>
          <a:p>
            <a:r>
              <a:rPr kumimoji="0" lang="en-US"/>
              <a:t>Click to edit Master title style</a:t>
            </a:r>
          </a:p>
        </p:txBody>
      </p:sp>
      <p:pic>
        <p:nvPicPr>
          <p:cNvPr id="8" name="Picture 7"/>
          <p:cNvPicPr>
            <a:picLocks noChangeAspect="1"/>
          </p:cNvPicPr>
          <p:nvPr userDrawn="1"/>
        </p:nvPicPr>
        <p:blipFill rotWithShape="1">
          <a:blip r:embed="rId2" cstate="print"/>
          <a:srcRect l="2599" r="5874" b="5262"/>
          <a:stretch/>
        </p:blipFill>
        <p:spPr>
          <a:xfrm>
            <a:off x="3530" y="5867400"/>
            <a:ext cx="9144000" cy="10536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EAB0777-4C60-462E-A92C-CDAFD498799C}"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9" name="Oval 8"/>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 name="Rectangle 9"/>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6600"/>
                </a:solidFill>
              </a:rPr>
              <a:t>           </a:t>
            </a:r>
          </a:p>
        </p:txBody>
      </p:sp>
      <p:sp>
        <p:nvSpPr>
          <p:cNvPr id="11" name="Oval 10"/>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258050E-B668-4FA7-85AD-C750C80A6E9B}" type="datetimeFigureOut">
              <a:rPr lang="en-US" smtClean="0"/>
              <a:pPr/>
              <a:t>4/6/2021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258050E-B668-4FA7-85AD-C750C80A6E9B}" type="datetimeFigureOut">
              <a:rPr lang="en-US" smtClean="0"/>
              <a:pPr/>
              <a:t>4/6/2021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F934E2-BBB6-4D34-BB01-078E9AA25260}" type="datetimeFigureOut">
              <a:rPr lang="en-US" smtClean="0"/>
              <a:pPr/>
              <a:t>4/6/2021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820FCD-5F4C-4989-BE05-0A8208BCBC21}" type="slidenum">
              <a:rPr lang="en-US" smtClean="0"/>
              <a:pPr/>
              <a:t>‹#›</a:t>
            </a:fld>
            <a:endParaRPr lang="en-US" dirty="0"/>
          </a:p>
        </p:txBody>
      </p:sp>
      <p:pic>
        <p:nvPicPr>
          <p:cNvPr id="5" name="Picture 4"/>
          <p:cNvPicPr>
            <a:picLocks noChangeAspect="1"/>
          </p:cNvPicPr>
          <p:nvPr userDrawn="1"/>
        </p:nvPicPr>
        <p:blipFill rotWithShape="1">
          <a:blip r:embed="rId2" cstate="print"/>
          <a:srcRect l="2599" r="5874" b="5262"/>
          <a:stretch/>
        </p:blipFill>
        <p:spPr>
          <a:xfrm>
            <a:off x="3530" y="5867400"/>
            <a:ext cx="9144000" cy="10536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A258050E-B668-4FA7-85AD-C750C80A6E9B}" type="datetimeFigureOut">
              <a:rPr lang="en-US" smtClean="0"/>
              <a:pPr/>
              <a:t>4/6/2021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20">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258050E-B668-4FA7-85AD-C750C80A6E9B}" type="datetimeFigureOut">
              <a:rPr lang="en-US" smtClean="0"/>
              <a:pPr/>
              <a:t>4/6/2021</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40D5ECE-8B49-45CD-BE81-EF81920D19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59" r:id="rId1"/>
    <p:sldLayoutId id="2147483739" r:id="rId2"/>
    <p:sldLayoutId id="2147483734" r:id="rId3"/>
    <p:sldLayoutId id="2147483735" r:id="rId4"/>
    <p:sldLayoutId id="2147483736" r:id="rId5"/>
    <p:sldLayoutId id="2147483737" r:id="rId6"/>
    <p:sldLayoutId id="2147483738" r:id="rId7"/>
    <p:sldLayoutId id="2147483740" r:id="rId8"/>
    <p:sldLayoutId id="2147483741" r:id="rId9"/>
    <p:sldLayoutId id="2147483742" r:id="rId10"/>
    <p:sldLayoutId id="2147483743" r:id="rId11"/>
    <p:sldLayoutId id="2147483744" r:id="rId12"/>
    <p:sldLayoutId id="2147483649" r:id="rId13"/>
    <p:sldLayoutId id="2147483661" r:id="rId14"/>
    <p:sldLayoutId id="2147483676" r:id="rId15"/>
    <p:sldLayoutId id="2147483658" r:id="rId16"/>
    <p:sldLayoutId id="2147483663" r:id="rId17"/>
    <p:sldLayoutId id="2147483760" r:id="rId18"/>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85AE62-BDB3-4FBD-BBD5-584C1456EB66}"/>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6EB429-0BAC-4C71-B757-8FC3EDAB775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402A4D-5E27-4C83-9377-EB639A85B37A}"/>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9C393E-12F0-4BF4-A49C-D11C466FE104}" type="datetimeFigureOut">
              <a:rPr lang="en-IN" smtClean="0"/>
              <a:t>06-04-2021</a:t>
            </a:fld>
            <a:endParaRPr lang="en-IN"/>
          </a:p>
        </p:txBody>
      </p:sp>
      <p:sp>
        <p:nvSpPr>
          <p:cNvPr id="5" name="Footer Placeholder 4">
            <a:extLst>
              <a:ext uri="{FF2B5EF4-FFF2-40B4-BE49-F238E27FC236}">
                <a16:creationId xmlns:a16="http://schemas.microsoft.com/office/drawing/2014/main" id="{81785EF9-DDD3-4DF1-ADF5-630C958C6E58}"/>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7AA6C8A-C90B-4D63-9D57-86466969D1B1}"/>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45954-E65D-452C-BC2D-9F700A629AAF}" type="slidenum">
              <a:rPr lang="en-IN" smtClean="0"/>
              <a:t>‹#›</a:t>
            </a:fld>
            <a:endParaRPr lang="en-IN"/>
          </a:p>
        </p:txBody>
      </p:sp>
    </p:spTree>
    <p:extLst>
      <p:ext uri="{BB962C8B-B14F-4D97-AF65-F5344CB8AC3E}">
        <p14:creationId xmlns:p14="http://schemas.microsoft.com/office/powerpoint/2010/main" val="338701448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20.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6.xml"/><Relationship Id="rId5" Type="http://schemas.openxmlformats.org/officeDocument/2006/relationships/image" Target="../media/image28.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4.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5.jpe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29A632A-CF2F-43E3-B754-2701F7F17B87}"/>
              </a:ext>
            </a:extLst>
          </p:cNvPr>
          <p:cNvSpPr/>
          <p:nvPr/>
        </p:nvSpPr>
        <p:spPr>
          <a:xfrm>
            <a:off x="0" y="1092483"/>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Minus 1"/>
          <p:cNvSpPr/>
          <p:nvPr/>
        </p:nvSpPr>
        <p:spPr>
          <a:xfrm flipH="1">
            <a:off x="8892480" y="-3123728"/>
            <a:ext cx="45719" cy="9865096"/>
          </a:xfrm>
          <a:prstGeom prst="mathMinus">
            <a:avLst/>
          </a:prstGeom>
          <a:solidFill>
            <a:srgbClr val="6596DD"/>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descr="Amazon Virtual Private Cloud - Wikipedia">
            <a:extLst>
              <a:ext uri="{FF2B5EF4-FFF2-40B4-BE49-F238E27FC236}">
                <a16:creationId xmlns:a16="http://schemas.microsoft.com/office/drawing/2014/main" id="{E9401527-3992-4807-AF9C-811EBB520B6C}"/>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187624" y="1268760"/>
            <a:ext cx="6912768" cy="432048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449485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VPC Peering</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
        <p:nvSpPr>
          <p:cNvPr id="5" name="TextBox 4"/>
          <p:cNvSpPr txBox="1"/>
          <p:nvPr/>
        </p:nvSpPr>
        <p:spPr>
          <a:xfrm>
            <a:off x="596289" y="1340768"/>
            <a:ext cx="7848685" cy="3368804"/>
          </a:xfrm>
          <a:prstGeom prst="rect">
            <a:avLst/>
          </a:prstGeom>
          <a:noFill/>
        </p:spPr>
        <p:txBody>
          <a:bodyPr wrap="square" lIns="91440" rtlCol="0">
            <a:noAutofit/>
          </a:bodyPr>
          <a:lstStyle/>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Allows you to connect one VPC with another via down direct network route using private IP addresses</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Instances behave as if they were on the same private network</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You can peer VPC's with other AWS accounts as well as with other VPC is in the same account</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Peering is in a star configuration: one central VPC peers with 4 others. NO TRANSITIVE peering.</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You can peer between regions.</a:t>
            </a:r>
          </a:p>
        </p:txBody>
      </p:sp>
      <p:pic>
        <p:nvPicPr>
          <p:cNvPr id="5124" name="Picture 4" descr="VPC Peering. This Blog has been moved from Medium to… | by Mohamed Jawad P  | Tensult Blogs | Medium">
            <a:extLst>
              <a:ext uri="{FF2B5EF4-FFF2-40B4-BE49-F238E27FC236}">
                <a16:creationId xmlns:a16="http://schemas.microsoft.com/office/drawing/2014/main" id="{CAFFC6E8-CF39-445F-AE45-94A420804D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4" y="3931133"/>
            <a:ext cx="3971925" cy="233362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ustDataLst>
      <p:tags r:id="rId1"/>
    </p:custDataLst>
    <p:extLst>
      <p:ext uri="{BB962C8B-B14F-4D97-AF65-F5344CB8AC3E}">
        <p14:creationId xmlns:p14="http://schemas.microsoft.com/office/powerpoint/2010/main" val="881267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 calcmode="lin" valueType="num">
                                      <p:cBhvr additive="base">
                                        <p:cTn id="3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VPC Peering</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pic>
        <p:nvPicPr>
          <p:cNvPr id="8" name="Picture 2" descr="What is VPC peering? - Amazon Virtual Private Cloud">
            <a:extLst>
              <a:ext uri="{FF2B5EF4-FFF2-40B4-BE49-F238E27FC236}">
                <a16:creationId xmlns:a16="http://schemas.microsoft.com/office/drawing/2014/main" id="{32197C85-DF54-4103-9A19-69A2C438C5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15114"/>
            <a:ext cx="9144000" cy="467303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16379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VPC Peering</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pic>
        <p:nvPicPr>
          <p:cNvPr id="4" name="Picture 3">
            <a:extLst>
              <a:ext uri="{FF2B5EF4-FFF2-40B4-BE49-F238E27FC236}">
                <a16:creationId xmlns:a16="http://schemas.microsoft.com/office/drawing/2014/main" id="{0EF26995-EA12-4D38-BBFA-2E2180101D05}"/>
              </a:ext>
            </a:extLst>
          </p:cNvPr>
          <p:cNvPicPr>
            <a:picLocks noChangeAspect="1"/>
          </p:cNvPicPr>
          <p:nvPr/>
        </p:nvPicPr>
        <p:blipFill>
          <a:blip r:embed="rId4"/>
          <a:stretch>
            <a:fillRect/>
          </a:stretch>
        </p:blipFill>
        <p:spPr>
          <a:xfrm>
            <a:off x="11765" y="1115115"/>
            <a:ext cx="9144000" cy="5742885"/>
          </a:xfrm>
          <a:prstGeom prst="rect">
            <a:avLst/>
          </a:prstGeom>
        </p:spPr>
      </p:pic>
      <p:cxnSp>
        <p:nvCxnSpPr>
          <p:cNvPr id="8" name="Straight Arrow Connector 7">
            <a:extLst>
              <a:ext uri="{FF2B5EF4-FFF2-40B4-BE49-F238E27FC236}">
                <a16:creationId xmlns:a16="http://schemas.microsoft.com/office/drawing/2014/main" id="{ADE57983-02FA-4802-9E29-87F028CA477A}"/>
              </a:ext>
            </a:extLst>
          </p:cNvPr>
          <p:cNvCxnSpPr/>
          <p:nvPr/>
        </p:nvCxnSpPr>
        <p:spPr>
          <a:xfrm flipV="1">
            <a:off x="1475656" y="2060848"/>
            <a:ext cx="1872208" cy="1152128"/>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2431610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NAT Instances</a:t>
            </a:r>
          </a:p>
        </p:txBody>
      </p:sp>
      <p:sp>
        <p:nvSpPr>
          <p:cNvPr id="5" name="TextBox 4"/>
          <p:cNvSpPr txBox="1"/>
          <p:nvPr/>
        </p:nvSpPr>
        <p:spPr>
          <a:xfrm>
            <a:off x="596289" y="1340768"/>
            <a:ext cx="7848685" cy="3368804"/>
          </a:xfrm>
          <a:prstGeom prst="rect">
            <a:avLst/>
          </a:prstGeom>
          <a:noFill/>
        </p:spPr>
        <p:txBody>
          <a:bodyPr wrap="square" lIns="91440" rtlCol="0">
            <a:noAutofit/>
          </a:bodyPr>
          <a:lstStyle/>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When creating a NAT instance, Disable Source/Destination Check on the instance.</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NAT instances must be in a public subnet</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There must be a route out of the private subnet to the NAT instance for this to work.</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The amount of traffic that NAT instances can support depends on the instance size. If you are bottlenecking, increase the instance size.</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You can create high availability using Autoscaling Group, multiple subnets in different AZs and a script to automate failover.</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Behind Security Group</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Tree>
    <p:custDataLst>
      <p:tags r:id="rId1"/>
    </p:custDataLst>
    <p:extLst>
      <p:ext uri="{BB962C8B-B14F-4D97-AF65-F5344CB8AC3E}">
        <p14:creationId xmlns:p14="http://schemas.microsoft.com/office/powerpoint/2010/main" val="342429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 calcmode="lin" valueType="num">
                                      <p:cBhvr additive="base">
                                        <p:cTn id="3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5">
                                            <p:txEl>
                                              <p:pRg st="10" end="10"/>
                                            </p:txEl>
                                          </p:spTgt>
                                        </p:tgtEl>
                                        <p:attrNameLst>
                                          <p:attrName>style.visibility</p:attrName>
                                        </p:attrNameLst>
                                      </p:cBhvr>
                                      <p:to>
                                        <p:strVal val="visible"/>
                                      </p:to>
                                    </p:set>
                                    <p:anim calcmode="lin" valueType="num">
                                      <p:cBhvr additive="base">
                                        <p:cTn id="4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NAT Instance</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pic>
        <p:nvPicPr>
          <p:cNvPr id="4" name="Picture 3">
            <a:extLst>
              <a:ext uri="{FF2B5EF4-FFF2-40B4-BE49-F238E27FC236}">
                <a16:creationId xmlns:a16="http://schemas.microsoft.com/office/drawing/2014/main" id="{3C2C63ED-90B0-4D7A-92EA-D0606A514F0D}"/>
              </a:ext>
            </a:extLst>
          </p:cNvPr>
          <p:cNvPicPr>
            <a:picLocks noChangeAspect="1"/>
          </p:cNvPicPr>
          <p:nvPr/>
        </p:nvPicPr>
        <p:blipFill>
          <a:blip r:embed="rId4"/>
          <a:stretch>
            <a:fillRect/>
          </a:stretch>
        </p:blipFill>
        <p:spPr>
          <a:xfrm>
            <a:off x="0" y="1109662"/>
            <a:ext cx="9144000" cy="4638675"/>
          </a:xfrm>
          <a:prstGeom prst="rect">
            <a:avLst/>
          </a:prstGeom>
        </p:spPr>
      </p:pic>
    </p:spTree>
    <p:custDataLst>
      <p:tags r:id="rId1"/>
    </p:custDataLst>
    <p:extLst>
      <p:ext uri="{BB962C8B-B14F-4D97-AF65-F5344CB8AC3E}">
        <p14:creationId xmlns:p14="http://schemas.microsoft.com/office/powerpoint/2010/main" val="219441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NAT Gateway</a:t>
            </a:r>
          </a:p>
        </p:txBody>
      </p:sp>
      <p:sp>
        <p:nvSpPr>
          <p:cNvPr id="5" name="TextBox 4"/>
          <p:cNvSpPr txBox="1"/>
          <p:nvPr/>
        </p:nvSpPr>
        <p:spPr>
          <a:xfrm>
            <a:off x="596289" y="1340768"/>
            <a:ext cx="7848685" cy="3368804"/>
          </a:xfrm>
          <a:prstGeom prst="rect">
            <a:avLst/>
          </a:prstGeom>
          <a:noFill/>
        </p:spPr>
        <p:txBody>
          <a:bodyPr wrap="square" lIns="91440" rtlCol="0">
            <a:noAutofit/>
          </a:bodyPr>
          <a:lstStyle/>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Redundant inside the Availability Zone</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Preferred by the enterprise</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Starts at 5Gbps and scales currently to 45Gbps</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No need to patch</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Not associated with security groups</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Automatically assigned a public </a:t>
            </a:r>
            <a:r>
              <a:rPr lang="en-US" dirty="0" err="1">
                <a:solidFill>
                  <a:prstClr val="black">
                    <a:lumMod val="75000"/>
                    <a:lumOff val="25000"/>
                  </a:prstClr>
                </a:solidFill>
              </a:rPr>
              <a:t>ip</a:t>
            </a:r>
            <a:r>
              <a:rPr lang="en-US" dirty="0">
                <a:solidFill>
                  <a:prstClr val="black">
                    <a:lumMod val="75000"/>
                    <a:lumOff val="25000"/>
                  </a:prstClr>
                </a:solidFill>
              </a:rPr>
              <a:t> address</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Remember to update your route tables</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No Need to disable Source/Destination Checks	</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Tree>
    <p:custDataLst>
      <p:tags r:id="rId1"/>
    </p:custDataLst>
    <p:extLst>
      <p:ext uri="{BB962C8B-B14F-4D97-AF65-F5344CB8AC3E}">
        <p14:creationId xmlns:p14="http://schemas.microsoft.com/office/powerpoint/2010/main" val="459281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 calcmode="lin" valueType="num">
                                      <p:cBhvr additive="base">
                                        <p:cTn id="3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5">
                                            <p:txEl>
                                              <p:pRg st="10" end="10"/>
                                            </p:txEl>
                                          </p:spTgt>
                                        </p:tgtEl>
                                        <p:attrNameLst>
                                          <p:attrName>style.visibility</p:attrName>
                                        </p:attrNameLst>
                                      </p:cBhvr>
                                      <p:to>
                                        <p:strVal val="visible"/>
                                      </p:to>
                                    </p:set>
                                    <p:anim calcmode="lin" valueType="num">
                                      <p:cBhvr additive="base">
                                        <p:cTn id="4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5">
                                            <p:txEl>
                                              <p:pRg st="12" end="12"/>
                                            </p:txEl>
                                          </p:spTgt>
                                        </p:tgtEl>
                                        <p:attrNameLst>
                                          <p:attrName>style.visibility</p:attrName>
                                        </p:attrNameLst>
                                      </p:cBhvr>
                                      <p:to>
                                        <p:strVal val="visible"/>
                                      </p:to>
                                    </p:set>
                                    <p:anim calcmode="lin" valueType="num">
                                      <p:cBhvr additive="base">
                                        <p:cTn id="51"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5">
                                            <p:txEl>
                                              <p:pRg st="14" end="14"/>
                                            </p:txEl>
                                          </p:spTgt>
                                        </p:tgtEl>
                                        <p:attrNameLst>
                                          <p:attrName>style.visibility</p:attrName>
                                        </p:attrNameLst>
                                      </p:cBhvr>
                                      <p:to>
                                        <p:strVal val="visible"/>
                                      </p:to>
                                    </p:set>
                                    <p:anim calcmode="lin" valueType="num">
                                      <p:cBhvr additive="base">
                                        <p:cTn id="57"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Nat Gateway</a:t>
            </a:r>
          </a:p>
        </p:txBody>
      </p:sp>
      <p:sp>
        <p:nvSpPr>
          <p:cNvPr id="5" name="TextBox 4"/>
          <p:cNvSpPr txBox="1"/>
          <p:nvPr/>
        </p:nvSpPr>
        <p:spPr>
          <a:xfrm>
            <a:off x="596289" y="1340768"/>
            <a:ext cx="7848685" cy="3368804"/>
          </a:xfrm>
          <a:prstGeom prst="rect">
            <a:avLst/>
          </a:prstGeom>
          <a:noFill/>
        </p:spPr>
        <p:txBody>
          <a:bodyPr wrap="square" lIns="91440" rtlCol="0">
            <a:noAutofit/>
          </a:bodyPr>
          <a:lstStyle/>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If you have resources in multiple Availability Zones and they share one NAT gateway, if the NAT gate’s Availability Zone is down, resources in the other Availability Zones lose internet access. </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To create an availability Zone-independent architecture, create a NAT gateway in each Availability Zone and configure your routing to ensure that resources use the NAT gateway in the same Availability Zone.</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Tree>
    <p:custDataLst>
      <p:tags r:id="rId1"/>
    </p:custDataLst>
    <p:extLst>
      <p:ext uri="{BB962C8B-B14F-4D97-AF65-F5344CB8AC3E}">
        <p14:creationId xmlns:p14="http://schemas.microsoft.com/office/powerpoint/2010/main" val="662555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NAT Gateway</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pic>
        <p:nvPicPr>
          <p:cNvPr id="6" name="Picture 5">
            <a:extLst>
              <a:ext uri="{FF2B5EF4-FFF2-40B4-BE49-F238E27FC236}">
                <a16:creationId xmlns:a16="http://schemas.microsoft.com/office/drawing/2014/main" id="{ADD6BB9C-0E2E-4F54-90D6-9462634C3E88}"/>
              </a:ext>
            </a:extLst>
          </p:cNvPr>
          <p:cNvPicPr>
            <a:picLocks noChangeAspect="1"/>
          </p:cNvPicPr>
          <p:nvPr/>
        </p:nvPicPr>
        <p:blipFill>
          <a:blip r:embed="rId4"/>
          <a:stretch>
            <a:fillRect/>
          </a:stretch>
        </p:blipFill>
        <p:spPr>
          <a:xfrm>
            <a:off x="0" y="1137747"/>
            <a:ext cx="9144000" cy="4627770"/>
          </a:xfrm>
          <a:prstGeom prst="rect">
            <a:avLst/>
          </a:prstGeom>
        </p:spPr>
      </p:pic>
    </p:spTree>
    <p:custDataLst>
      <p:tags r:id="rId1"/>
    </p:custDataLst>
    <p:extLst>
      <p:ext uri="{BB962C8B-B14F-4D97-AF65-F5344CB8AC3E}">
        <p14:creationId xmlns:p14="http://schemas.microsoft.com/office/powerpoint/2010/main" val="1783695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NACL </a:t>
            </a:r>
          </a:p>
        </p:txBody>
      </p:sp>
      <p:sp>
        <p:nvSpPr>
          <p:cNvPr id="5" name="TextBox 4"/>
          <p:cNvSpPr txBox="1"/>
          <p:nvPr/>
        </p:nvSpPr>
        <p:spPr>
          <a:xfrm>
            <a:off x="596289" y="1340768"/>
            <a:ext cx="7848685" cy="3368804"/>
          </a:xfrm>
          <a:prstGeom prst="rect">
            <a:avLst/>
          </a:prstGeom>
          <a:noFill/>
        </p:spPr>
        <p:txBody>
          <a:bodyPr wrap="square" lIns="91440" rtlCol="0">
            <a:noAutofit/>
          </a:bodyPr>
          <a:lstStyle/>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Your VPC automatically comes with a default network ACL and by default it allows all outbound and inbound traffic.</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You can create custom network ACLs. By default, each custom network ACL denies all inbound and outbound traffic until you add rules.</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Each subnet in your VPC must be associated with network ACL. if you don't explicitly associate a subnet with a network ACL, the subnet is automatically associated with the default network ACL</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Block IP addresses using network ACLs not Security Groups.</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Tree>
    <p:custDataLst>
      <p:tags r:id="rId1"/>
    </p:custDataLst>
    <p:extLst>
      <p:ext uri="{BB962C8B-B14F-4D97-AF65-F5344CB8AC3E}">
        <p14:creationId xmlns:p14="http://schemas.microsoft.com/office/powerpoint/2010/main" val="172337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NACL </a:t>
            </a:r>
          </a:p>
        </p:txBody>
      </p:sp>
      <p:sp>
        <p:nvSpPr>
          <p:cNvPr id="5" name="TextBox 4"/>
          <p:cNvSpPr txBox="1"/>
          <p:nvPr/>
        </p:nvSpPr>
        <p:spPr>
          <a:xfrm>
            <a:off x="596289" y="1340768"/>
            <a:ext cx="7848685" cy="3368804"/>
          </a:xfrm>
          <a:prstGeom prst="rect">
            <a:avLst/>
          </a:prstGeom>
          <a:noFill/>
        </p:spPr>
        <p:txBody>
          <a:bodyPr wrap="square" lIns="91440" rtlCol="0">
            <a:noAutofit/>
          </a:bodyPr>
          <a:lstStyle/>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You can associate a network ACL with multiple subnets; however, a subnet can be associate with only one network ACL at a time.</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When you associate a network ACL with a subnet, the previous association is removed</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Network ACLs contain a numbered list of rules that is evaluated in order, starting with the lowest numbered rule.</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Network ACLs have separated inbound and outbound rules and each rule can either allow or deny traffic</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Network ACLs are stateless; responses to allowed inbound traffic are subject to the rules for outbound traffic (and vice versa)</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Tree>
    <p:custDataLst>
      <p:tags r:id="rId1"/>
    </p:custDataLst>
    <p:extLst>
      <p:ext uri="{BB962C8B-B14F-4D97-AF65-F5344CB8AC3E}">
        <p14:creationId xmlns:p14="http://schemas.microsoft.com/office/powerpoint/2010/main" val="33633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 calcmode="lin" valueType="num">
                                      <p:cBhvr additive="base">
                                        <p:cTn id="3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24744"/>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1026" name="Picture 2" descr="Managed Services | TSIC Solutions Inc"/>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596336" y="4221088"/>
            <a:ext cx="1567061" cy="1567061"/>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p:cNvSpPr>
            <a:spLocks noGrp="1"/>
          </p:cNvSpPr>
          <p:nvPr>
            <p:ph type="title"/>
          </p:nvPr>
        </p:nvSpPr>
        <p:spPr>
          <a:xfrm>
            <a:off x="539552" y="764705"/>
            <a:ext cx="7543800" cy="648072"/>
          </a:xfrm>
        </p:spPr>
        <p:txBody>
          <a:bodyPr wrap="square" tIns="0" bIns="0" anchor="t" anchorCtr="0">
            <a:noAutofit/>
          </a:bodyPr>
          <a:lstStyle/>
          <a:p>
            <a:r>
              <a:rPr lang="en-US" sz="2400" dirty="0">
                <a:solidFill>
                  <a:srgbClr val="0070C0"/>
                </a:solidFill>
                <a:latin typeface="Adobe Gothic Std B" pitchFamily="34" charset="-128"/>
                <a:ea typeface="Adobe Gothic Std B" pitchFamily="34" charset="-128"/>
              </a:rPr>
              <a:t>Topics</a:t>
            </a:r>
          </a:p>
        </p:txBody>
      </p:sp>
      <p:sp>
        <p:nvSpPr>
          <p:cNvPr id="5" name="TextBox 4"/>
          <p:cNvSpPr txBox="1"/>
          <p:nvPr/>
        </p:nvSpPr>
        <p:spPr>
          <a:xfrm>
            <a:off x="683754" y="1484783"/>
            <a:ext cx="6893185" cy="4176465"/>
          </a:xfrm>
          <a:prstGeom prst="rect">
            <a:avLst/>
          </a:prstGeom>
          <a:noFill/>
        </p:spPr>
        <p:txBody>
          <a:bodyPr wrap="square" lIns="91440" rtlCol="0">
            <a:normAutofit/>
          </a:bodyPr>
          <a:lstStyle/>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What is VPC</a:t>
            </a: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VPC Features</a:t>
            </a: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Default VPC vs Custom VPC</a:t>
            </a: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VPC Peering</a:t>
            </a: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Nat Instances</a:t>
            </a: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Nat Gateway</a:t>
            </a: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NACL</a:t>
            </a: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VPC Flow Logs</a:t>
            </a: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A Bastion Host</a:t>
            </a:r>
          </a:p>
          <a:p>
            <a:pPr marL="174625"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Direct Connect</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Tree>
    <p:custDataLst>
      <p:tags r:id="rId1"/>
    </p:custDataLst>
    <p:extLst>
      <p:ext uri="{BB962C8B-B14F-4D97-AF65-F5344CB8AC3E}">
        <p14:creationId xmlns:p14="http://schemas.microsoft.com/office/powerpoint/2010/main" val="87696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VPC Flow Logs</a:t>
            </a:r>
          </a:p>
        </p:txBody>
      </p:sp>
      <p:sp>
        <p:nvSpPr>
          <p:cNvPr id="5" name="TextBox 4"/>
          <p:cNvSpPr txBox="1"/>
          <p:nvPr/>
        </p:nvSpPr>
        <p:spPr>
          <a:xfrm>
            <a:off x="596289" y="1340768"/>
            <a:ext cx="7848685" cy="3368804"/>
          </a:xfrm>
          <a:prstGeom prst="rect">
            <a:avLst/>
          </a:prstGeom>
          <a:noFill/>
        </p:spPr>
        <p:txBody>
          <a:bodyPr wrap="square" lIns="91440" rtlCol="0">
            <a:noAutofit/>
          </a:bodyPr>
          <a:lstStyle/>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VPC Flow Logs is a feature that enables you to capture information about the IP traffic going to and from network interfaces in your VPC. </a:t>
            </a: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Flow log data is stored using Amazon CloudWatch Logs. After you've created a flow log, you can view and retrieve its data in Amazon CloudWatch Logs</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Create at 3 level:</a:t>
            </a:r>
          </a:p>
          <a:p>
            <a:pPr marL="1089025" lvl="2"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VPC</a:t>
            </a:r>
          </a:p>
          <a:p>
            <a:pPr marL="1089025" lvl="2"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Subnet</a:t>
            </a:r>
          </a:p>
          <a:p>
            <a:pPr marL="1089025" lvl="2"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Network Interface Level</a:t>
            </a:r>
          </a:p>
          <a:p>
            <a:pPr marL="631825" lvl="1"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You cannot enable flow logs for VPCs that are peered with your VPC unless the peer VPC is in your account</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Tree>
    <p:custDataLst>
      <p:tags r:id="rId1"/>
    </p:custDataLst>
    <p:extLst>
      <p:ext uri="{BB962C8B-B14F-4D97-AF65-F5344CB8AC3E}">
        <p14:creationId xmlns:p14="http://schemas.microsoft.com/office/powerpoint/2010/main" val="1250743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 calcmode="lin" valueType="num">
                                      <p:cBhvr additive="base">
                                        <p:cTn id="2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 calcmode="lin" valueType="num">
                                      <p:cBhvr additive="base">
                                        <p:cTn id="2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 calcmode="lin" valueType="num">
                                      <p:cBhvr additive="base">
                                        <p:cTn id="3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anim calcmode="lin" valueType="num">
                                      <p:cBhvr additive="base">
                                        <p:cTn id="3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anim calcmode="lin" valueType="num">
                                      <p:cBhvr additive="base">
                                        <p:cTn id="4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5">
                                            <p:txEl>
                                              <p:pRg st="8" end="8"/>
                                            </p:txEl>
                                          </p:spTgt>
                                        </p:tgtEl>
                                        <p:attrNameLst>
                                          <p:attrName>style.visibility</p:attrName>
                                        </p:attrNameLst>
                                      </p:cBhvr>
                                      <p:to>
                                        <p:strVal val="visible"/>
                                      </p:to>
                                    </p:set>
                                    <p:anim calcmode="lin" valueType="num">
                                      <p:cBhvr additive="base">
                                        <p:cTn id="5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NACL</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pic>
        <p:nvPicPr>
          <p:cNvPr id="8" name="Picture 7">
            <a:extLst>
              <a:ext uri="{FF2B5EF4-FFF2-40B4-BE49-F238E27FC236}">
                <a16:creationId xmlns:a16="http://schemas.microsoft.com/office/drawing/2014/main" id="{B5302759-F204-4741-80B0-E2E1972D6575}"/>
              </a:ext>
            </a:extLst>
          </p:cNvPr>
          <p:cNvPicPr>
            <a:picLocks noChangeAspect="1"/>
          </p:cNvPicPr>
          <p:nvPr/>
        </p:nvPicPr>
        <p:blipFill>
          <a:blip r:embed="rId4"/>
          <a:stretch>
            <a:fillRect/>
          </a:stretch>
        </p:blipFill>
        <p:spPr>
          <a:xfrm>
            <a:off x="13184" y="1115115"/>
            <a:ext cx="9117631" cy="4718640"/>
          </a:xfrm>
          <a:prstGeom prst="rect">
            <a:avLst/>
          </a:prstGeom>
        </p:spPr>
      </p:pic>
    </p:spTree>
    <p:custDataLst>
      <p:tags r:id="rId1"/>
    </p:custDataLst>
    <p:extLst>
      <p:ext uri="{BB962C8B-B14F-4D97-AF65-F5344CB8AC3E}">
        <p14:creationId xmlns:p14="http://schemas.microsoft.com/office/powerpoint/2010/main" val="627758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VPC Flow Logs</a:t>
            </a:r>
          </a:p>
        </p:txBody>
      </p:sp>
      <p:sp>
        <p:nvSpPr>
          <p:cNvPr id="5" name="TextBox 4"/>
          <p:cNvSpPr txBox="1"/>
          <p:nvPr/>
        </p:nvSpPr>
        <p:spPr>
          <a:xfrm>
            <a:off x="596289" y="1340768"/>
            <a:ext cx="7848685" cy="3368804"/>
          </a:xfrm>
          <a:prstGeom prst="rect">
            <a:avLst/>
          </a:prstGeom>
          <a:noFill/>
        </p:spPr>
        <p:txBody>
          <a:bodyPr wrap="square" lIns="91440" rtlCol="0">
            <a:noAutofit/>
          </a:bodyPr>
          <a:lstStyle/>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You can tag flow logs</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After you've created a flow log, you cannot change its configuration; for example, you can't associate a different IAM role with the flow log.</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Not all IP Traffic is monitored;</a:t>
            </a:r>
          </a:p>
          <a:p>
            <a:pPr marL="631825" lvl="1"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Traffic generated by instances when they contact the Amazon DNS server. If you use your own DNS server, then all traffic to that DNS server is logged</a:t>
            </a:r>
          </a:p>
          <a:p>
            <a:pPr marL="631825" lvl="1"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Traffic generated by a Windows instance for Amazon Windows license activation</a:t>
            </a:r>
          </a:p>
          <a:p>
            <a:pPr marL="631825" lvl="1"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Traffic to and from 169.254.169.254 for instance metadata</a:t>
            </a:r>
          </a:p>
          <a:p>
            <a:pPr marL="631825" lvl="1"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DHCP traffic</a:t>
            </a:r>
          </a:p>
          <a:p>
            <a:pPr marL="631825" lvl="1"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Traffic to the reserved IP address for the default VPC router</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Tree>
    <p:custDataLst>
      <p:tags r:id="rId1"/>
    </p:custDataLst>
    <p:extLst>
      <p:ext uri="{BB962C8B-B14F-4D97-AF65-F5344CB8AC3E}">
        <p14:creationId xmlns:p14="http://schemas.microsoft.com/office/powerpoint/2010/main" val="2587246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 calcmode="lin" valueType="num">
                                      <p:cBhvr additive="base">
                                        <p:cTn id="3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 calcmode="lin" valueType="num">
                                      <p:cBhvr additive="base">
                                        <p:cTn id="3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5">
                                            <p:txEl>
                                              <p:pRg st="7" end="7"/>
                                            </p:txEl>
                                          </p:spTgt>
                                        </p:tgtEl>
                                        <p:attrNameLst>
                                          <p:attrName>style.visibility</p:attrName>
                                        </p:attrNameLst>
                                      </p:cBhvr>
                                      <p:to>
                                        <p:strVal val="visible"/>
                                      </p:to>
                                    </p:set>
                                    <p:anim calcmode="lin" valueType="num">
                                      <p:cBhvr additive="base">
                                        <p:cTn id="4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5">
                                            <p:txEl>
                                              <p:pRg st="8" end="8"/>
                                            </p:txEl>
                                          </p:spTgt>
                                        </p:tgtEl>
                                        <p:attrNameLst>
                                          <p:attrName>style.visibility</p:attrName>
                                        </p:attrNameLst>
                                      </p:cBhvr>
                                      <p:to>
                                        <p:strVal val="visible"/>
                                      </p:to>
                                    </p:set>
                                    <p:anim calcmode="lin" valueType="num">
                                      <p:cBhvr additive="base">
                                        <p:cTn id="5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5">
                                            <p:txEl>
                                              <p:pRg st="9" end="9"/>
                                            </p:txEl>
                                          </p:spTgt>
                                        </p:tgtEl>
                                        <p:attrNameLst>
                                          <p:attrName>style.visibility</p:attrName>
                                        </p:attrNameLst>
                                      </p:cBhvr>
                                      <p:to>
                                        <p:strVal val="visible"/>
                                      </p:to>
                                    </p:set>
                                    <p:anim calcmode="lin" valueType="num">
                                      <p:cBhvr additive="base">
                                        <p:cTn id="57"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A Bastion Host</a:t>
            </a:r>
          </a:p>
        </p:txBody>
      </p:sp>
      <p:sp>
        <p:nvSpPr>
          <p:cNvPr id="5" name="TextBox 4"/>
          <p:cNvSpPr txBox="1"/>
          <p:nvPr/>
        </p:nvSpPr>
        <p:spPr>
          <a:xfrm>
            <a:off x="596289" y="1320901"/>
            <a:ext cx="7848685" cy="3368804"/>
          </a:xfrm>
          <a:prstGeom prst="rect">
            <a:avLst/>
          </a:prstGeom>
          <a:noFill/>
        </p:spPr>
        <p:txBody>
          <a:bodyPr wrap="square" lIns="91440" rtlCol="0">
            <a:noAutofit/>
          </a:bodyPr>
          <a:lstStyle/>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A bastion host is a special purpose computer on a network specifically designed and configurated to withstand attacks.</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The computer generally hosts a single application, for example a proxy server and all other service are removed or limited to its location and purpose, which is either on the outside of a firewall or in a demilitarized zone (DMZ) and usually involves access from untrusted networks or computers</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A NAT Gateway or NAT Instance is used to provide internet traffic to EC2 instances in a private subnets</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A Bastion is used to securely administer EC2 instances(Using SSH or RDP). Bastions are called Jump Boxes in Australia</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You cannot use a NAT Gateway as a Bastion Host</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Tree>
    <p:custDataLst>
      <p:tags r:id="rId1"/>
    </p:custDataLst>
    <p:extLst>
      <p:ext uri="{BB962C8B-B14F-4D97-AF65-F5344CB8AC3E}">
        <p14:creationId xmlns:p14="http://schemas.microsoft.com/office/powerpoint/2010/main" val="2090620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 calcmode="lin" valueType="num">
                                      <p:cBhvr additive="base">
                                        <p:cTn id="3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Direct Connect</a:t>
            </a:r>
          </a:p>
        </p:txBody>
      </p:sp>
      <p:sp>
        <p:nvSpPr>
          <p:cNvPr id="5" name="TextBox 4"/>
          <p:cNvSpPr txBox="1"/>
          <p:nvPr/>
        </p:nvSpPr>
        <p:spPr>
          <a:xfrm>
            <a:off x="596289" y="1320901"/>
            <a:ext cx="7848685" cy="3368804"/>
          </a:xfrm>
          <a:prstGeom prst="rect">
            <a:avLst/>
          </a:prstGeom>
          <a:noFill/>
        </p:spPr>
        <p:txBody>
          <a:bodyPr wrap="square" lIns="91440" rtlCol="0">
            <a:noAutofit/>
          </a:bodyPr>
          <a:lstStyle/>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AWS Direct Connect is a cloud service solution that makes it easy to establish a dedicated network connection from your premises to AWS.</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Using AWS Direct Connect, you can establish private connectivity between AWS and your datacenter, office or colocation environment, which in many cases can reduce your network costs, increase bandwidth throughput and provide a more consistent network experience than Internet-based connections</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Direct Connect directly connects your data center to AWS</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Useful for high throughput workloads (i.e., lots of network traffic) Or if you need a stable and reliable secure connection</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https://www.youtube.com/watch?v=dhpTTT6V1So</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Tree>
    <p:custDataLst>
      <p:tags r:id="rId1"/>
    </p:custDataLst>
    <p:extLst>
      <p:ext uri="{BB962C8B-B14F-4D97-AF65-F5344CB8AC3E}">
        <p14:creationId xmlns:p14="http://schemas.microsoft.com/office/powerpoint/2010/main" val="3967829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 calcmode="lin" valueType="num">
                                      <p:cBhvr additive="base">
                                        <p:cTn id="3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Direct Connect</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pic>
        <p:nvPicPr>
          <p:cNvPr id="2050" name="Picture 2">
            <a:extLst>
              <a:ext uri="{FF2B5EF4-FFF2-40B4-BE49-F238E27FC236}">
                <a16:creationId xmlns:a16="http://schemas.microsoft.com/office/drawing/2014/main" id="{ACFA4E7D-F71F-4AAC-A833-4B5AC6364DC1}"/>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0" y="1112857"/>
            <a:ext cx="9144000" cy="483642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141255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265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Direct Connect</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
        <p:nvSpPr>
          <p:cNvPr id="3" name="Rectangle: Rounded Corners 2">
            <a:extLst>
              <a:ext uri="{FF2B5EF4-FFF2-40B4-BE49-F238E27FC236}">
                <a16:creationId xmlns:a16="http://schemas.microsoft.com/office/drawing/2014/main" id="{EBA93C21-C8F3-40E7-9C13-EA5B1EF0CE7F}"/>
              </a:ext>
            </a:extLst>
          </p:cNvPr>
          <p:cNvSpPr/>
          <p:nvPr/>
        </p:nvSpPr>
        <p:spPr>
          <a:xfrm>
            <a:off x="395536" y="1628800"/>
            <a:ext cx="1584176" cy="3744416"/>
          </a:xfrm>
          <a:prstGeom prst="round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mazon Virtual Private Cloud - Wikipedia">
            <a:extLst>
              <a:ext uri="{FF2B5EF4-FFF2-40B4-BE49-F238E27FC236}">
                <a16:creationId xmlns:a16="http://schemas.microsoft.com/office/drawing/2014/main" id="{D5832A58-BF07-437B-BD82-16A3439C779B}"/>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99592" y="1988840"/>
            <a:ext cx="576064" cy="36004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mazon Virtual Private Cloud - Wikipedia">
            <a:extLst>
              <a:ext uri="{FF2B5EF4-FFF2-40B4-BE49-F238E27FC236}">
                <a16:creationId xmlns:a16="http://schemas.microsoft.com/office/drawing/2014/main" id="{F42239EA-8FCA-40A5-A1A0-1FBA4CB73D51}"/>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99592" y="4437112"/>
            <a:ext cx="576064" cy="3600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4215938-2609-46B3-9E72-5EA4FDD2C127}"/>
              </a:ext>
            </a:extLst>
          </p:cNvPr>
          <p:cNvSpPr txBox="1"/>
          <p:nvPr/>
        </p:nvSpPr>
        <p:spPr>
          <a:xfrm>
            <a:off x="760263" y="2371680"/>
            <a:ext cx="854721" cy="369332"/>
          </a:xfrm>
          <a:prstGeom prst="rect">
            <a:avLst/>
          </a:prstGeom>
          <a:noFill/>
        </p:spPr>
        <p:txBody>
          <a:bodyPr wrap="none" rtlCol="0">
            <a:spAutoFit/>
          </a:bodyPr>
          <a:lstStyle/>
          <a:p>
            <a:r>
              <a:rPr lang="en-US" dirty="0">
                <a:solidFill>
                  <a:schemeClr val="bg1"/>
                </a:solidFill>
              </a:rPr>
              <a:t>Public</a:t>
            </a:r>
          </a:p>
        </p:txBody>
      </p:sp>
      <p:sp>
        <p:nvSpPr>
          <p:cNvPr id="11" name="TextBox 10">
            <a:extLst>
              <a:ext uri="{FF2B5EF4-FFF2-40B4-BE49-F238E27FC236}">
                <a16:creationId xmlns:a16="http://schemas.microsoft.com/office/drawing/2014/main" id="{5F9520BC-5C20-4793-926C-21FDB1DAE37F}"/>
              </a:ext>
            </a:extLst>
          </p:cNvPr>
          <p:cNvSpPr txBox="1"/>
          <p:nvPr/>
        </p:nvSpPr>
        <p:spPr>
          <a:xfrm>
            <a:off x="760263" y="4797152"/>
            <a:ext cx="938077" cy="369332"/>
          </a:xfrm>
          <a:prstGeom prst="rect">
            <a:avLst/>
          </a:prstGeom>
          <a:noFill/>
        </p:spPr>
        <p:txBody>
          <a:bodyPr wrap="none" rtlCol="0">
            <a:spAutoFit/>
          </a:bodyPr>
          <a:lstStyle/>
          <a:p>
            <a:r>
              <a:rPr lang="en-US" dirty="0">
                <a:solidFill>
                  <a:schemeClr val="bg1"/>
                </a:solidFill>
              </a:rPr>
              <a:t>Private</a:t>
            </a:r>
          </a:p>
        </p:txBody>
      </p:sp>
      <p:sp>
        <p:nvSpPr>
          <p:cNvPr id="5" name="TextBox 4">
            <a:extLst>
              <a:ext uri="{FF2B5EF4-FFF2-40B4-BE49-F238E27FC236}">
                <a16:creationId xmlns:a16="http://schemas.microsoft.com/office/drawing/2014/main" id="{4C8ACD51-6B7B-404C-ABEB-C8B6A9C825E6}"/>
              </a:ext>
            </a:extLst>
          </p:cNvPr>
          <p:cNvSpPr txBox="1"/>
          <p:nvPr/>
        </p:nvSpPr>
        <p:spPr>
          <a:xfrm>
            <a:off x="515051" y="5430217"/>
            <a:ext cx="1508746" cy="369332"/>
          </a:xfrm>
          <a:prstGeom prst="rect">
            <a:avLst/>
          </a:prstGeom>
          <a:noFill/>
        </p:spPr>
        <p:txBody>
          <a:bodyPr wrap="none" rtlCol="0">
            <a:spAutoFit/>
          </a:bodyPr>
          <a:lstStyle/>
          <a:p>
            <a:r>
              <a:rPr lang="en-US" dirty="0">
                <a:solidFill>
                  <a:schemeClr val="bg1"/>
                </a:solidFill>
              </a:rPr>
              <a:t>AWS Region</a:t>
            </a:r>
          </a:p>
        </p:txBody>
      </p:sp>
      <p:sp>
        <p:nvSpPr>
          <p:cNvPr id="12" name="Rectangle: Rounded Corners 11">
            <a:extLst>
              <a:ext uri="{FF2B5EF4-FFF2-40B4-BE49-F238E27FC236}">
                <a16:creationId xmlns:a16="http://schemas.microsoft.com/office/drawing/2014/main" id="{F71A983F-E24A-46E9-8DC6-764D5C33FE36}"/>
              </a:ext>
            </a:extLst>
          </p:cNvPr>
          <p:cNvSpPr/>
          <p:nvPr/>
        </p:nvSpPr>
        <p:spPr>
          <a:xfrm>
            <a:off x="2899182" y="1628800"/>
            <a:ext cx="3473018" cy="1763257"/>
          </a:xfrm>
          <a:prstGeom prst="round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48A8BFA7-A2B1-43F6-94A9-D68FB3F2AF69}"/>
              </a:ext>
            </a:extLst>
          </p:cNvPr>
          <p:cNvSpPr/>
          <p:nvPr/>
        </p:nvSpPr>
        <p:spPr>
          <a:xfrm>
            <a:off x="2916425" y="3814921"/>
            <a:ext cx="3440402" cy="1697144"/>
          </a:xfrm>
          <a:prstGeom prst="round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4EA8760A-E5AD-42BF-A40C-B799F3524A9D}"/>
              </a:ext>
            </a:extLst>
          </p:cNvPr>
          <p:cNvSpPr/>
          <p:nvPr/>
        </p:nvSpPr>
        <p:spPr>
          <a:xfrm>
            <a:off x="6992326" y="1624135"/>
            <a:ext cx="1705689" cy="3744416"/>
          </a:xfrm>
          <a:prstGeom prst="round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0456582-7AEA-440D-A708-C92A0321994B}"/>
              </a:ext>
            </a:extLst>
          </p:cNvPr>
          <p:cNvSpPr txBox="1"/>
          <p:nvPr/>
        </p:nvSpPr>
        <p:spPr>
          <a:xfrm>
            <a:off x="3114866" y="1245259"/>
            <a:ext cx="2869696" cy="369332"/>
          </a:xfrm>
          <a:prstGeom prst="rect">
            <a:avLst/>
          </a:prstGeom>
          <a:noFill/>
        </p:spPr>
        <p:txBody>
          <a:bodyPr wrap="none" rtlCol="0">
            <a:spAutoFit/>
          </a:bodyPr>
          <a:lstStyle/>
          <a:p>
            <a:r>
              <a:rPr lang="en-US" dirty="0">
                <a:solidFill>
                  <a:srgbClr val="002060"/>
                </a:solidFill>
              </a:rPr>
              <a:t>Direct Connect Location</a:t>
            </a:r>
          </a:p>
        </p:txBody>
      </p:sp>
      <p:pic>
        <p:nvPicPr>
          <p:cNvPr id="3076" name="Picture 4" descr="Compute, copy, networking, router, vpc icon - Free download">
            <a:extLst>
              <a:ext uri="{FF2B5EF4-FFF2-40B4-BE49-F238E27FC236}">
                <a16:creationId xmlns:a16="http://schemas.microsoft.com/office/drawing/2014/main" id="{2A8784AF-0553-4A5E-9FF7-5AACF9283F56}"/>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179643" y="1549745"/>
            <a:ext cx="1191267" cy="1191267"/>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Rounded Corners 17">
            <a:extLst>
              <a:ext uri="{FF2B5EF4-FFF2-40B4-BE49-F238E27FC236}">
                <a16:creationId xmlns:a16="http://schemas.microsoft.com/office/drawing/2014/main" id="{9F4CAAC3-C5CB-4E4F-AB40-71EA4CC799DA}"/>
              </a:ext>
            </a:extLst>
          </p:cNvPr>
          <p:cNvSpPr/>
          <p:nvPr/>
        </p:nvSpPr>
        <p:spPr>
          <a:xfrm>
            <a:off x="3073868" y="1772839"/>
            <a:ext cx="1498132" cy="1505833"/>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4" descr="Compute, copy, networking, router, vpc icon - Free download">
            <a:extLst>
              <a:ext uri="{FF2B5EF4-FFF2-40B4-BE49-F238E27FC236}">
                <a16:creationId xmlns:a16="http://schemas.microsoft.com/office/drawing/2014/main" id="{F4FFAF26-1C69-41C1-80E2-E0BBACB7994E}"/>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201210" y="2311827"/>
            <a:ext cx="1191267" cy="1191267"/>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7BEBCF09-88FE-442F-92A7-4AC3CF4A2719}"/>
              </a:ext>
            </a:extLst>
          </p:cNvPr>
          <p:cNvSpPr txBox="1"/>
          <p:nvPr/>
        </p:nvSpPr>
        <p:spPr>
          <a:xfrm>
            <a:off x="4121362" y="1844043"/>
            <a:ext cx="391582" cy="1505833"/>
          </a:xfrm>
          <a:prstGeom prst="rect">
            <a:avLst/>
          </a:prstGeom>
          <a:noFill/>
        </p:spPr>
        <p:txBody>
          <a:bodyPr vert="wordArtVert" wrap="square" rtlCol="0">
            <a:spAutoFit/>
          </a:bodyPr>
          <a:lstStyle/>
          <a:p>
            <a:r>
              <a:rPr lang="en-US" sz="900" dirty="0">
                <a:solidFill>
                  <a:srgbClr val="002060"/>
                </a:solidFill>
              </a:rPr>
              <a:t>Router</a:t>
            </a:r>
          </a:p>
        </p:txBody>
      </p:sp>
      <p:pic>
        <p:nvPicPr>
          <p:cNvPr id="29" name="Picture 4" descr="Compute, copy, networking, router, vpc icon - Free download">
            <a:extLst>
              <a:ext uri="{FF2B5EF4-FFF2-40B4-BE49-F238E27FC236}">
                <a16:creationId xmlns:a16="http://schemas.microsoft.com/office/drawing/2014/main" id="{9291B52C-730D-4F66-804F-4A68E9A756C3}"/>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158076" y="3703884"/>
            <a:ext cx="1191267" cy="1191267"/>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Rounded Corners 29">
            <a:extLst>
              <a:ext uri="{FF2B5EF4-FFF2-40B4-BE49-F238E27FC236}">
                <a16:creationId xmlns:a16="http://schemas.microsoft.com/office/drawing/2014/main" id="{0B0FB9BD-1B62-4F19-939F-6561219C7C4C}"/>
              </a:ext>
            </a:extLst>
          </p:cNvPr>
          <p:cNvSpPr/>
          <p:nvPr/>
        </p:nvSpPr>
        <p:spPr>
          <a:xfrm>
            <a:off x="3052301" y="3926978"/>
            <a:ext cx="1498132" cy="1505833"/>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4" descr="Compute, copy, networking, router, vpc icon - Free download">
            <a:extLst>
              <a:ext uri="{FF2B5EF4-FFF2-40B4-BE49-F238E27FC236}">
                <a16:creationId xmlns:a16="http://schemas.microsoft.com/office/drawing/2014/main" id="{809CB78B-8776-4E6C-A03A-FE08BC276D43}"/>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179643" y="4465966"/>
            <a:ext cx="1191267" cy="1191267"/>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B72DD837-EF73-4E59-8F2B-AC67D0BFD5B5}"/>
              </a:ext>
            </a:extLst>
          </p:cNvPr>
          <p:cNvSpPr txBox="1"/>
          <p:nvPr/>
        </p:nvSpPr>
        <p:spPr>
          <a:xfrm>
            <a:off x="4099795" y="3998182"/>
            <a:ext cx="391582" cy="1505833"/>
          </a:xfrm>
          <a:prstGeom prst="rect">
            <a:avLst/>
          </a:prstGeom>
          <a:noFill/>
        </p:spPr>
        <p:txBody>
          <a:bodyPr vert="wordArtVert" wrap="square" rtlCol="0">
            <a:spAutoFit/>
          </a:bodyPr>
          <a:lstStyle/>
          <a:p>
            <a:r>
              <a:rPr lang="en-US" sz="900" dirty="0">
                <a:solidFill>
                  <a:srgbClr val="002060"/>
                </a:solidFill>
              </a:rPr>
              <a:t>Router</a:t>
            </a:r>
          </a:p>
        </p:txBody>
      </p:sp>
      <p:pic>
        <p:nvPicPr>
          <p:cNvPr id="35" name="Picture 4" descr="Compute, copy, networking, router, vpc icon - Free download">
            <a:extLst>
              <a:ext uri="{FF2B5EF4-FFF2-40B4-BE49-F238E27FC236}">
                <a16:creationId xmlns:a16="http://schemas.microsoft.com/office/drawing/2014/main" id="{4F1CC4E7-DF42-475B-931D-FF594F57716E}"/>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799281" y="1532214"/>
            <a:ext cx="1191267" cy="1191267"/>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Rounded Corners 35">
            <a:extLst>
              <a:ext uri="{FF2B5EF4-FFF2-40B4-BE49-F238E27FC236}">
                <a16:creationId xmlns:a16="http://schemas.microsoft.com/office/drawing/2014/main" id="{A8A87310-FCD6-4982-91E7-A389CBFAB939}"/>
              </a:ext>
            </a:extLst>
          </p:cNvPr>
          <p:cNvSpPr/>
          <p:nvPr/>
        </p:nvSpPr>
        <p:spPr>
          <a:xfrm>
            <a:off x="4693506" y="1755308"/>
            <a:ext cx="1498132" cy="1505833"/>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4" descr="Compute, copy, networking, router, vpc icon - Free download">
            <a:extLst>
              <a:ext uri="{FF2B5EF4-FFF2-40B4-BE49-F238E27FC236}">
                <a16:creationId xmlns:a16="http://schemas.microsoft.com/office/drawing/2014/main" id="{398FEFDE-9BBD-439D-865D-2A334D446560}"/>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820848" y="2294296"/>
            <a:ext cx="1191267" cy="1191267"/>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EC1E80C9-0B0D-4D59-BBFB-4C4613698681}"/>
              </a:ext>
            </a:extLst>
          </p:cNvPr>
          <p:cNvSpPr txBox="1"/>
          <p:nvPr/>
        </p:nvSpPr>
        <p:spPr>
          <a:xfrm>
            <a:off x="5741000" y="1826512"/>
            <a:ext cx="391582" cy="1505833"/>
          </a:xfrm>
          <a:prstGeom prst="rect">
            <a:avLst/>
          </a:prstGeom>
          <a:noFill/>
        </p:spPr>
        <p:txBody>
          <a:bodyPr vert="wordArtVert" wrap="square" rtlCol="0">
            <a:spAutoFit/>
          </a:bodyPr>
          <a:lstStyle/>
          <a:p>
            <a:r>
              <a:rPr lang="en-US" sz="900" dirty="0">
                <a:solidFill>
                  <a:srgbClr val="002060"/>
                </a:solidFill>
              </a:rPr>
              <a:t>Router</a:t>
            </a:r>
          </a:p>
        </p:txBody>
      </p:sp>
      <p:pic>
        <p:nvPicPr>
          <p:cNvPr id="39" name="Picture 4" descr="Compute, copy, networking, router, vpc icon - Free download">
            <a:extLst>
              <a:ext uri="{FF2B5EF4-FFF2-40B4-BE49-F238E27FC236}">
                <a16:creationId xmlns:a16="http://schemas.microsoft.com/office/drawing/2014/main" id="{05934352-1614-406E-8FEE-CFD4645B90AC}"/>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815895" y="3703884"/>
            <a:ext cx="1191267" cy="1191267"/>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Rounded Corners 39">
            <a:extLst>
              <a:ext uri="{FF2B5EF4-FFF2-40B4-BE49-F238E27FC236}">
                <a16:creationId xmlns:a16="http://schemas.microsoft.com/office/drawing/2014/main" id="{F1C4C66F-85E5-4CE9-8839-699C4C4B0D58}"/>
              </a:ext>
            </a:extLst>
          </p:cNvPr>
          <p:cNvSpPr/>
          <p:nvPr/>
        </p:nvSpPr>
        <p:spPr>
          <a:xfrm>
            <a:off x="4710120" y="3926978"/>
            <a:ext cx="1498132" cy="1505833"/>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 descr="Compute, copy, networking, router, vpc icon - Free download">
            <a:extLst>
              <a:ext uri="{FF2B5EF4-FFF2-40B4-BE49-F238E27FC236}">
                <a16:creationId xmlns:a16="http://schemas.microsoft.com/office/drawing/2014/main" id="{0FCBFF42-2A78-4E5C-9087-DC63352EB216}"/>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837462" y="4465966"/>
            <a:ext cx="1191267" cy="1191267"/>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524CE578-B67B-42A3-A6CA-84CFFFD1D263}"/>
              </a:ext>
            </a:extLst>
          </p:cNvPr>
          <p:cNvSpPr txBox="1"/>
          <p:nvPr/>
        </p:nvSpPr>
        <p:spPr>
          <a:xfrm>
            <a:off x="5757614" y="3998182"/>
            <a:ext cx="391582" cy="1505833"/>
          </a:xfrm>
          <a:prstGeom prst="rect">
            <a:avLst/>
          </a:prstGeom>
          <a:noFill/>
        </p:spPr>
        <p:txBody>
          <a:bodyPr vert="wordArtVert" wrap="square" rtlCol="0">
            <a:spAutoFit/>
          </a:bodyPr>
          <a:lstStyle/>
          <a:p>
            <a:r>
              <a:rPr lang="en-US" sz="900" dirty="0">
                <a:solidFill>
                  <a:srgbClr val="002060"/>
                </a:solidFill>
              </a:rPr>
              <a:t>Router</a:t>
            </a:r>
          </a:p>
        </p:txBody>
      </p:sp>
      <p:sp>
        <p:nvSpPr>
          <p:cNvPr id="43" name="TextBox 42">
            <a:extLst>
              <a:ext uri="{FF2B5EF4-FFF2-40B4-BE49-F238E27FC236}">
                <a16:creationId xmlns:a16="http://schemas.microsoft.com/office/drawing/2014/main" id="{C3AA1CCE-F66B-4762-A412-27EAD072D9C2}"/>
              </a:ext>
            </a:extLst>
          </p:cNvPr>
          <p:cNvSpPr txBox="1"/>
          <p:nvPr/>
        </p:nvSpPr>
        <p:spPr>
          <a:xfrm>
            <a:off x="3170912" y="1883876"/>
            <a:ext cx="426014" cy="1505833"/>
          </a:xfrm>
          <a:prstGeom prst="rect">
            <a:avLst/>
          </a:prstGeom>
          <a:noFill/>
        </p:spPr>
        <p:txBody>
          <a:bodyPr vert="wordArtVert" wrap="square" rtlCol="0">
            <a:spAutoFit/>
          </a:bodyPr>
          <a:lstStyle/>
          <a:p>
            <a:pPr algn="ctr"/>
            <a:r>
              <a:rPr lang="en-US" sz="1050" b="1" dirty="0">
                <a:solidFill>
                  <a:srgbClr val="002060"/>
                </a:solidFill>
              </a:rPr>
              <a:t>Dx</a:t>
            </a:r>
          </a:p>
        </p:txBody>
      </p:sp>
      <p:sp>
        <p:nvSpPr>
          <p:cNvPr id="44" name="TextBox 43">
            <a:extLst>
              <a:ext uri="{FF2B5EF4-FFF2-40B4-BE49-F238E27FC236}">
                <a16:creationId xmlns:a16="http://schemas.microsoft.com/office/drawing/2014/main" id="{30F5CD4A-651F-4FF4-B1ED-E5AB51B7B19B}"/>
              </a:ext>
            </a:extLst>
          </p:cNvPr>
          <p:cNvSpPr txBox="1"/>
          <p:nvPr/>
        </p:nvSpPr>
        <p:spPr>
          <a:xfrm>
            <a:off x="3119673" y="3885304"/>
            <a:ext cx="426014" cy="1505833"/>
          </a:xfrm>
          <a:prstGeom prst="rect">
            <a:avLst/>
          </a:prstGeom>
          <a:noFill/>
        </p:spPr>
        <p:txBody>
          <a:bodyPr vert="wordArtVert" wrap="square" rtlCol="0">
            <a:spAutoFit/>
          </a:bodyPr>
          <a:lstStyle/>
          <a:p>
            <a:pPr algn="ctr"/>
            <a:r>
              <a:rPr lang="en-US" sz="1050" b="1" dirty="0">
                <a:solidFill>
                  <a:srgbClr val="002060"/>
                </a:solidFill>
              </a:rPr>
              <a:t>Dx</a:t>
            </a:r>
          </a:p>
        </p:txBody>
      </p:sp>
      <p:sp>
        <p:nvSpPr>
          <p:cNvPr id="45" name="TextBox 44">
            <a:extLst>
              <a:ext uri="{FF2B5EF4-FFF2-40B4-BE49-F238E27FC236}">
                <a16:creationId xmlns:a16="http://schemas.microsoft.com/office/drawing/2014/main" id="{1EDBCD34-231A-4971-8260-6595BA105072}"/>
              </a:ext>
            </a:extLst>
          </p:cNvPr>
          <p:cNvSpPr txBox="1"/>
          <p:nvPr/>
        </p:nvSpPr>
        <p:spPr>
          <a:xfrm>
            <a:off x="4753265" y="1697466"/>
            <a:ext cx="345544" cy="1505833"/>
          </a:xfrm>
          <a:prstGeom prst="rect">
            <a:avLst/>
          </a:prstGeom>
          <a:noFill/>
        </p:spPr>
        <p:txBody>
          <a:bodyPr vert="wordArtVert" wrap="square" rtlCol="0">
            <a:spAutoFit/>
          </a:bodyPr>
          <a:lstStyle/>
          <a:p>
            <a:pPr algn="ctr"/>
            <a:r>
              <a:rPr lang="en-US" sz="700" b="1" dirty="0">
                <a:solidFill>
                  <a:srgbClr val="002060"/>
                </a:solidFill>
              </a:rPr>
              <a:t>Customer</a:t>
            </a:r>
          </a:p>
        </p:txBody>
      </p:sp>
      <p:sp>
        <p:nvSpPr>
          <p:cNvPr id="46" name="TextBox 45">
            <a:extLst>
              <a:ext uri="{FF2B5EF4-FFF2-40B4-BE49-F238E27FC236}">
                <a16:creationId xmlns:a16="http://schemas.microsoft.com/office/drawing/2014/main" id="{30AF04D3-8338-4EB7-9BB7-59D1191A0660}"/>
              </a:ext>
            </a:extLst>
          </p:cNvPr>
          <p:cNvSpPr txBox="1"/>
          <p:nvPr/>
        </p:nvSpPr>
        <p:spPr>
          <a:xfrm>
            <a:off x="4766698" y="3937078"/>
            <a:ext cx="345544" cy="1505833"/>
          </a:xfrm>
          <a:prstGeom prst="rect">
            <a:avLst/>
          </a:prstGeom>
          <a:noFill/>
        </p:spPr>
        <p:txBody>
          <a:bodyPr vert="wordArtVert" wrap="square" rtlCol="0">
            <a:spAutoFit/>
          </a:bodyPr>
          <a:lstStyle/>
          <a:p>
            <a:pPr algn="ctr"/>
            <a:r>
              <a:rPr lang="en-US" sz="700" b="1" dirty="0">
                <a:solidFill>
                  <a:srgbClr val="002060"/>
                </a:solidFill>
              </a:rPr>
              <a:t>Customer</a:t>
            </a:r>
          </a:p>
        </p:txBody>
      </p:sp>
      <p:sp>
        <p:nvSpPr>
          <p:cNvPr id="15" name="TextBox 14">
            <a:extLst>
              <a:ext uri="{FF2B5EF4-FFF2-40B4-BE49-F238E27FC236}">
                <a16:creationId xmlns:a16="http://schemas.microsoft.com/office/drawing/2014/main" id="{F0091ED8-7C7D-4BC0-ADFF-BFC7945CB2CA}"/>
              </a:ext>
            </a:extLst>
          </p:cNvPr>
          <p:cNvSpPr txBox="1"/>
          <p:nvPr/>
        </p:nvSpPr>
        <p:spPr>
          <a:xfrm>
            <a:off x="3152221" y="3434189"/>
            <a:ext cx="1050288" cy="307777"/>
          </a:xfrm>
          <a:prstGeom prst="rect">
            <a:avLst/>
          </a:prstGeom>
          <a:noFill/>
        </p:spPr>
        <p:txBody>
          <a:bodyPr wrap="none" rtlCol="0">
            <a:spAutoFit/>
          </a:bodyPr>
          <a:lstStyle/>
          <a:p>
            <a:r>
              <a:rPr lang="en-US" sz="1400" dirty="0">
                <a:solidFill>
                  <a:srgbClr val="002060"/>
                </a:solidFill>
              </a:rPr>
              <a:t>AWS Cage</a:t>
            </a:r>
          </a:p>
        </p:txBody>
      </p:sp>
      <p:sp>
        <p:nvSpPr>
          <p:cNvPr id="48" name="TextBox 47">
            <a:extLst>
              <a:ext uri="{FF2B5EF4-FFF2-40B4-BE49-F238E27FC236}">
                <a16:creationId xmlns:a16="http://schemas.microsoft.com/office/drawing/2014/main" id="{881571EC-0E40-417A-AFAE-A6D884671A72}"/>
              </a:ext>
            </a:extLst>
          </p:cNvPr>
          <p:cNvSpPr txBox="1"/>
          <p:nvPr/>
        </p:nvSpPr>
        <p:spPr>
          <a:xfrm>
            <a:off x="4667370" y="3459861"/>
            <a:ext cx="2173919" cy="307777"/>
          </a:xfrm>
          <a:prstGeom prst="rect">
            <a:avLst/>
          </a:prstGeom>
          <a:noFill/>
        </p:spPr>
        <p:txBody>
          <a:bodyPr wrap="square" rtlCol="0">
            <a:spAutoFit/>
          </a:bodyPr>
          <a:lstStyle/>
          <a:p>
            <a:r>
              <a:rPr lang="en-US" sz="1400" dirty="0">
                <a:solidFill>
                  <a:srgbClr val="002060"/>
                </a:solidFill>
              </a:rPr>
              <a:t>Customer</a:t>
            </a:r>
            <a:r>
              <a:rPr lang="en-US" sz="1200" dirty="0">
                <a:solidFill>
                  <a:srgbClr val="002060"/>
                </a:solidFill>
              </a:rPr>
              <a:t> / Partner Cage</a:t>
            </a:r>
          </a:p>
        </p:txBody>
      </p:sp>
      <p:pic>
        <p:nvPicPr>
          <p:cNvPr id="49" name="Picture 4" descr="Compute, copy, networking, router, vpc icon - Free download">
            <a:extLst>
              <a:ext uri="{FF2B5EF4-FFF2-40B4-BE49-F238E27FC236}">
                <a16:creationId xmlns:a16="http://schemas.microsoft.com/office/drawing/2014/main" id="{89B5B6F9-B918-4E57-BC7A-813B7FD8CC89}"/>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831083" y="2855998"/>
            <a:ext cx="1191267" cy="1191267"/>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370CFC6D-A5CF-4F6C-A3CC-DCA5ED4AAE20}"/>
              </a:ext>
            </a:extLst>
          </p:cNvPr>
          <p:cNvSpPr txBox="1"/>
          <p:nvPr/>
        </p:nvSpPr>
        <p:spPr>
          <a:xfrm>
            <a:off x="7728603" y="3152084"/>
            <a:ext cx="948258" cy="615553"/>
          </a:xfrm>
          <a:prstGeom prst="rect">
            <a:avLst/>
          </a:prstGeom>
          <a:noFill/>
        </p:spPr>
        <p:txBody>
          <a:bodyPr wrap="square" rtlCol="0">
            <a:spAutoFit/>
          </a:bodyPr>
          <a:lstStyle/>
          <a:p>
            <a:r>
              <a:rPr lang="en-US" sz="1200" dirty="0">
                <a:solidFill>
                  <a:srgbClr val="002060"/>
                </a:solidFill>
              </a:rPr>
              <a:t>Customer</a:t>
            </a:r>
            <a:r>
              <a:rPr lang="en-US" sz="1100" dirty="0">
                <a:solidFill>
                  <a:srgbClr val="002060"/>
                </a:solidFill>
              </a:rPr>
              <a:t> WAN/MAN Router</a:t>
            </a:r>
          </a:p>
        </p:txBody>
      </p:sp>
      <p:sp>
        <p:nvSpPr>
          <p:cNvPr id="51" name="TextBox 50">
            <a:extLst>
              <a:ext uri="{FF2B5EF4-FFF2-40B4-BE49-F238E27FC236}">
                <a16:creationId xmlns:a16="http://schemas.microsoft.com/office/drawing/2014/main" id="{6CDDB6E2-9308-4EE5-9D5A-5AE2B9696A0B}"/>
              </a:ext>
            </a:extLst>
          </p:cNvPr>
          <p:cNvSpPr txBox="1"/>
          <p:nvPr/>
        </p:nvSpPr>
        <p:spPr>
          <a:xfrm>
            <a:off x="7109045" y="5426485"/>
            <a:ext cx="1620957" cy="461665"/>
          </a:xfrm>
          <a:prstGeom prst="rect">
            <a:avLst/>
          </a:prstGeom>
          <a:noFill/>
        </p:spPr>
        <p:txBody>
          <a:bodyPr wrap="square" rtlCol="0">
            <a:spAutoFit/>
          </a:bodyPr>
          <a:lstStyle/>
          <a:p>
            <a:r>
              <a:rPr lang="en-US" sz="1200" dirty="0">
                <a:solidFill>
                  <a:schemeClr val="bg1"/>
                </a:solidFill>
              </a:rPr>
              <a:t>Customer</a:t>
            </a:r>
          </a:p>
          <a:p>
            <a:r>
              <a:rPr lang="en-US" sz="1200" dirty="0">
                <a:solidFill>
                  <a:schemeClr val="bg1"/>
                </a:solidFill>
              </a:rPr>
              <a:t>WAN/MAN/LAN</a:t>
            </a:r>
          </a:p>
        </p:txBody>
      </p:sp>
      <p:sp>
        <p:nvSpPr>
          <p:cNvPr id="17" name="Rectangle: Rounded Corners 16">
            <a:extLst>
              <a:ext uri="{FF2B5EF4-FFF2-40B4-BE49-F238E27FC236}">
                <a16:creationId xmlns:a16="http://schemas.microsoft.com/office/drawing/2014/main" id="{FE558EDA-F5FC-4DCF-ACD3-41FFAD3737EF}"/>
              </a:ext>
            </a:extLst>
          </p:cNvPr>
          <p:cNvSpPr/>
          <p:nvPr/>
        </p:nvSpPr>
        <p:spPr>
          <a:xfrm>
            <a:off x="5823102" y="1492381"/>
            <a:ext cx="1643007" cy="351662"/>
          </a:xfrm>
          <a:prstGeom prst="roundRect">
            <a:avLst/>
          </a:prstGeom>
          <a:solidFill>
            <a:srgbClr val="00B050"/>
          </a:solidFill>
          <a:ln>
            <a:solidFill>
              <a:srgbClr val="00B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Cust. / Provider Link</a:t>
            </a:r>
          </a:p>
        </p:txBody>
      </p:sp>
      <p:sp>
        <p:nvSpPr>
          <p:cNvPr id="54" name="Rectangle: Rounded Corners 53">
            <a:extLst>
              <a:ext uri="{FF2B5EF4-FFF2-40B4-BE49-F238E27FC236}">
                <a16:creationId xmlns:a16="http://schemas.microsoft.com/office/drawing/2014/main" id="{289BC9A6-B50D-42B6-AAF4-A2F11A70AE86}"/>
              </a:ext>
            </a:extLst>
          </p:cNvPr>
          <p:cNvSpPr/>
          <p:nvPr/>
        </p:nvSpPr>
        <p:spPr>
          <a:xfrm>
            <a:off x="6247844" y="4945525"/>
            <a:ext cx="1643007" cy="351662"/>
          </a:xfrm>
          <a:prstGeom prst="roundRect">
            <a:avLst/>
          </a:prstGeom>
          <a:solidFill>
            <a:srgbClr val="00B050"/>
          </a:solidFill>
          <a:ln>
            <a:solidFill>
              <a:srgbClr val="00B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Cust. / Provider Link</a:t>
            </a:r>
          </a:p>
        </p:txBody>
      </p:sp>
      <p:sp>
        <p:nvSpPr>
          <p:cNvPr id="55" name="Rectangle: Rounded Corners 54">
            <a:extLst>
              <a:ext uri="{FF2B5EF4-FFF2-40B4-BE49-F238E27FC236}">
                <a16:creationId xmlns:a16="http://schemas.microsoft.com/office/drawing/2014/main" id="{E4977028-9AA9-47D8-963C-87422B62064B}"/>
              </a:ext>
            </a:extLst>
          </p:cNvPr>
          <p:cNvSpPr/>
          <p:nvPr/>
        </p:nvSpPr>
        <p:spPr>
          <a:xfrm>
            <a:off x="1705248" y="1567564"/>
            <a:ext cx="1643007" cy="351662"/>
          </a:xfrm>
          <a:prstGeom prst="roundRect">
            <a:avLst/>
          </a:prstGeom>
          <a:solidFill>
            <a:schemeClr val="bg2">
              <a:lumMod val="60000"/>
              <a:lumOff val="40000"/>
            </a:schemeClr>
          </a:solidFill>
          <a:ln>
            <a:solidFill>
              <a:srgbClr val="00B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AWS Backbone Network</a:t>
            </a:r>
          </a:p>
        </p:txBody>
      </p:sp>
      <p:sp>
        <p:nvSpPr>
          <p:cNvPr id="56" name="Rectangle: Rounded Corners 55">
            <a:extLst>
              <a:ext uri="{FF2B5EF4-FFF2-40B4-BE49-F238E27FC236}">
                <a16:creationId xmlns:a16="http://schemas.microsoft.com/office/drawing/2014/main" id="{4AEA3D86-E99A-4BB7-A7E3-0DF83E9A4EC0}"/>
              </a:ext>
            </a:extLst>
          </p:cNvPr>
          <p:cNvSpPr/>
          <p:nvPr/>
        </p:nvSpPr>
        <p:spPr>
          <a:xfrm>
            <a:off x="1493410" y="5131150"/>
            <a:ext cx="1643007" cy="351662"/>
          </a:xfrm>
          <a:prstGeom prst="roundRect">
            <a:avLst/>
          </a:prstGeom>
          <a:solidFill>
            <a:schemeClr val="bg2">
              <a:lumMod val="60000"/>
              <a:lumOff val="40000"/>
            </a:schemeClr>
          </a:solidFill>
          <a:ln>
            <a:solidFill>
              <a:srgbClr val="00B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AWS Backbone Network</a:t>
            </a:r>
          </a:p>
        </p:txBody>
      </p:sp>
      <p:sp>
        <p:nvSpPr>
          <p:cNvPr id="57" name="Rectangle: Rounded Corners 56">
            <a:extLst>
              <a:ext uri="{FF2B5EF4-FFF2-40B4-BE49-F238E27FC236}">
                <a16:creationId xmlns:a16="http://schemas.microsoft.com/office/drawing/2014/main" id="{0692CDF6-223F-4354-B528-A3DD205476B6}"/>
              </a:ext>
            </a:extLst>
          </p:cNvPr>
          <p:cNvSpPr/>
          <p:nvPr/>
        </p:nvSpPr>
        <p:spPr>
          <a:xfrm>
            <a:off x="1437383" y="2739903"/>
            <a:ext cx="2003621" cy="351662"/>
          </a:xfrm>
          <a:prstGeom prst="roundRect">
            <a:avLst/>
          </a:prstGeom>
          <a:solidFill>
            <a:schemeClr val="bg2">
              <a:lumMod val="60000"/>
              <a:lumOff val="40000"/>
            </a:schemeClr>
          </a:solidFill>
          <a:ln>
            <a:solidFill>
              <a:srgbClr val="00B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Dx Connector</a:t>
            </a:r>
          </a:p>
        </p:txBody>
      </p:sp>
      <p:sp>
        <p:nvSpPr>
          <p:cNvPr id="58" name="Rectangle: Rounded Corners 57">
            <a:extLst>
              <a:ext uri="{FF2B5EF4-FFF2-40B4-BE49-F238E27FC236}">
                <a16:creationId xmlns:a16="http://schemas.microsoft.com/office/drawing/2014/main" id="{F3342F2F-3904-4C14-8513-3EB9E5717813}"/>
              </a:ext>
            </a:extLst>
          </p:cNvPr>
          <p:cNvSpPr/>
          <p:nvPr/>
        </p:nvSpPr>
        <p:spPr>
          <a:xfrm>
            <a:off x="4211850" y="2693266"/>
            <a:ext cx="823082" cy="351662"/>
          </a:xfrm>
          <a:prstGeom prst="roundRect">
            <a:avLst/>
          </a:prstGeom>
          <a:solidFill>
            <a:schemeClr val="bg2">
              <a:lumMod val="60000"/>
              <a:lumOff val="40000"/>
            </a:schemeClr>
          </a:solidFill>
          <a:ln>
            <a:solidFill>
              <a:srgbClr val="00B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X-connect</a:t>
            </a:r>
          </a:p>
        </p:txBody>
      </p:sp>
      <p:sp>
        <p:nvSpPr>
          <p:cNvPr id="59" name="Rectangle: Rounded Corners 58">
            <a:extLst>
              <a:ext uri="{FF2B5EF4-FFF2-40B4-BE49-F238E27FC236}">
                <a16:creationId xmlns:a16="http://schemas.microsoft.com/office/drawing/2014/main" id="{E3892B06-5996-4BEF-9306-EC6521D68479}"/>
              </a:ext>
            </a:extLst>
          </p:cNvPr>
          <p:cNvSpPr/>
          <p:nvPr/>
        </p:nvSpPr>
        <p:spPr>
          <a:xfrm rot="1591741">
            <a:off x="5611473" y="3186446"/>
            <a:ext cx="1574697" cy="351662"/>
          </a:xfrm>
          <a:prstGeom prst="roundRect">
            <a:avLst/>
          </a:prstGeom>
          <a:solidFill>
            <a:schemeClr val="bg2">
              <a:lumMod val="60000"/>
              <a:lumOff val="40000"/>
            </a:schemeClr>
          </a:solidFill>
          <a:ln>
            <a:solidFill>
              <a:srgbClr val="00B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Pseudo-wire/ LAN Extension</a:t>
            </a:r>
          </a:p>
        </p:txBody>
      </p:sp>
      <p:cxnSp>
        <p:nvCxnSpPr>
          <p:cNvPr id="52" name="Straight Connector 51">
            <a:extLst>
              <a:ext uri="{FF2B5EF4-FFF2-40B4-BE49-F238E27FC236}">
                <a16:creationId xmlns:a16="http://schemas.microsoft.com/office/drawing/2014/main" id="{2AB75A2B-6225-4247-93F2-5F8438DF2C67}"/>
              </a:ext>
            </a:extLst>
          </p:cNvPr>
          <p:cNvCxnSpPr>
            <a:cxnSpLocks/>
          </p:cNvCxnSpPr>
          <p:nvPr/>
        </p:nvCxnSpPr>
        <p:spPr>
          <a:xfrm>
            <a:off x="1198352" y="2566869"/>
            <a:ext cx="239031" cy="23306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63" name="Straight Connector 62">
            <a:extLst>
              <a:ext uri="{FF2B5EF4-FFF2-40B4-BE49-F238E27FC236}">
                <a16:creationId xmlns:a16="http://schemas.microsoft.com/office/drawing/2014/main" id="{5E6941D3-1671-4176-B515-FE3700250690}"/>
              </a:ext>
            </a:extLst>
          </p:cNvPr>
          <p:cNvCxnSpPr>
            <a:cxnSpLocks/>
          </p:cNvCxnSpPr>
          <p:nvPr/>
        </p:nvCxnSpPr>
        <p:spPr>
          <a:xfrm>
            <a:off x="1437383" y="2829253"/>
            <a:ext cx="2003621"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70" name="Straight Connector 69">
            <a:extLst>
              <a:ext uri="{FF2B5EF4-FFF2-40B4-BE49-F238E27FC236}">
                <a16:creationId xmlns:a16="http://schemas.microsoft.com/office/drawing/2014/main" id="{2A1A6951-59B6-47B1-A742-B79771495837}"/>
              </a:ext>
            </a:extLst>
          </p:cNvPr>
          <p:cNvCxnSpPr>
            <a:cxnSpLocks/>
          </p:cNvCxnSpPr>
          <p:nvPr/>
        </p:nvCxnSpPr>
        <p:spPr>
          <a:xfrm>
            <a:off x="5734308" y="2928127"/>
            <a:ext cx="1408895" cy="70334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73" name="Straight Connector 72">
            <a:extLst>
              <a:ext uri="{FF2B5EF4-FFF2-40B4-BE49-F238E27FC236}">
                <a16:creationId xmlns:a16="http://schemas.microsoft.com/office/drawing/2014/main" id="{9987CC7F-AF9C-465D-BB22-506515A8408C}"/>
              </a:ext>
            </a:extLst>
          </p:cNvPr>
          <p:cNvCxnSpPr>
            <a:cxnSpLocks/>
          </p:cNvCxnSpPr>
          <p:nvPr/>
        </p:nvCxnSpPr>
        <p:spPr>
          <a:xfrm>
            <a:off x="4200722" y="2820353"/>
            <a:ext cx="885078" cy="4386"/>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78" name="Straight Connector 77">
            <a:extLst>
              <a:ext uri="{FF2B5EF4-FFF2-40B4-BE49-F238E27FC236}">
                <a16:creationId xmlns:a16="http://schemas.microsoft.com/office/drawing/2014/main" id="{8D4352EF-D756-47B1-90DE-DF7296BCE4B7}"/>
              </a:ext>
            </a:extLst>
          </p:cNvPr>
          <p:cNvCxnSpPr>
            <a:cxnSpLocks/>
          </p:cNvCxnSpPr>
          <p:nvPr/>
        </p:nvCxnSpPr>
        <p:spPr>
          <a:xfrm flipV="1">
            <a:off x="1196214" y="3062631"/>
            <a:ext cx="274854" cy="1353845"/>
          </a:xfrm>
          <a:prstGeom prst="line">
            <a:avLst/>
          </a:prstGeom>
          <a:ln w="28575">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79" name="Straight Connector 78">
            <a:extLst>
              <a:ext uri="{FF2B5EF4-FFF2-40B4-BE49-F238E27FC236}">
                <a16:creationId xmlns:a16="http://schemas.microsoft.com/office/drawing/2014/main" id="{52121CD7-0F6A-4258-9D49-C025D76EBE32}"/>
              </a:ext>
            </a:extLst>
          </p:cNvPr>
          <p:cNvCxnSpPr>
            <a:cxnSpLocks/>
          </p:cNvCxnSpPr>
          <p:nvPr/>
        </p:nvCxnSpPr>
        <p:spPr>
          <a:xfrm>
            <a:off x="1451931" y="3010707"/>
            <a:ext cx="2003621" cy="0"/>
          </a:xfrm>
          <a:prstGeom prst="line">
            <a:avLst/>
          </a:prstGeom>
          <a:ln w="28575">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82" name="Straight Connector 81">
            <a:extLst>
              <a:ext uri="{FF2B5EF4-FFF2-40B4-BE49-F238E27FC236}">
                <a16:creationId xmlns:a16="http://schemas.microsoft.com/office/drawing/2014/main" id="{EABFB1F3-B558-4FCA-8DF9-031303D8CCE3}"/>
              </a:ext>
            </a:extLst>
          </p:cNvPr>
          <p:cNvCxnSpPr>
            <a:cxnSpLocks/>
          </p:cNvCxnSpPr>
          <p:nvPr/>
        </p:nvCxnSpPr>
        <p:spPr>
          <a:xfrm>
            <a:off x="4204778" y="2973329"/>
            <a:ext cx="885078" cy="4386"/>
          </a:xfrm>
          <a:prstGeom prst="line">
            <a:avLst/>
          </a:prstGeom>
          <a:ln w="28575">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83" name="Straight Connector 82">
            <a:extLst>
              <a:ext uri="{FF2B5EF4-FFF2-40B4-BE49-F238E27FC236}">
                <a16:creationId xmlns:a16="http://schemas.microsoft.com/office/drawing/2014/main" id="{3BCD7DD4-682C-4F2F-B96B-377DFE679BD6}"/>
              </a:ext>
            </a:extLst>
          </p:cNvPr>
          <p:cNvCxnSpPr>
            <a:cxnSpLocks/>
          </p:cNvCxnSpPr>
          <p:nvPr/>
        </p:nvCxnSpPr>
        <p:spPr>
          <a:xfrm>
            <a:off x="5635715" y="3078541"/>
            <a:ext cx="1408895" cy="703340"/>
          </a:xfrm>
          <a:prstGeom prst="line">
            <a:avLst/>
          </a:prstGeom>
          <a:ln w="28575">
            <a:solidFill>
              <a:schemeClr val="accent1"/>
            </a:solidFill>
          </a:ln>
        </p:spPr>
        <p:style>
          <a:lnRef idx="1">
            <a:schemeClr val="accent2"/>
          </a:lnRef>
          <a:fillRef idx="0">
            <a:schemeClr val="accent2"/>
          </a:fillRef>
          <a:effectRef idx="0">
            <a:schemeClr val="accent2"/>
          </a:effectRef>
          <a:fontRef idx="minor">
            <a:schemeClr val="tx1"/>
          </a:fontRef>
        </p:style>
      </p:cxnSp>
    </p:spTree>
    <p:custDataLst>
      <p:tags r:id="rId1"/>
    </p:custDataLst>
    <p:extLst>
      <p:ext uri="{BB962C8B-B14F-4D97-AF65-F5344CB8AC3E}">
        <p14:creationId xmlns:p14="http://schemas.microsoft.com/office/powerpoint/2010/main" val="2246245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1"/>
                                        </p:tgtEl>
                                        <p:attrNameLst>
                                          <p:attrName>style.visibility</p:attrName>
                                        </p:attrNameLst>
                                      </p:cBhvr>
                                      <p:to>
                                        <p:strVal val="visible"/>
                                      </p:to>
                                    </p:set>
                                    <p:animEffect transition="in" filter="fade">
                                      <p:cBhvr>
                                        <p:cTn id="50" dur="500"/>
                                        <p:tgtEl>
                                          <p:spTgt spid="5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fade">
                                      <p:cBhvr>
                                        <p:cTn id="58" dur="500"/>
                                        <p:tgtEl>
                                          <p:spTgt spid="3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500"/>
                                        <p:tgtEl>
                                          <p:spTgt spid="15"/>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43"/>
                                        </p:tgtEl>
                                        <p:attrNameLst>
                                          <p:attrName>style.visibility</p:attrName>
                                        </p:attrNameLst>
                                      </p:cBhvr>
                                      <p:to>
                                        <p:strVal val="visible"/>
                                      </p:to>
                                    </p:set>
                                    <p:animEffect transition="in" filter="fade">
                                      <p:cBhvr>
                                        <p:cTn id="66" dur="500"/>
                                        <p:tgtEl>
                                          <p:spTgt spid="43"/>
                                        </p:tgtEl>
                                      </p:cBhvr>
                                    </p:animEffect>
                                  </p:childTnLst>
                                </p:cTn>
                              </p:par>
                              <p:par>
                                <p:cTn id="67" presetID="10" presetClass="entr" presetSubtype="0" fill="hold" nodeType="with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par>
                                <p:cTn id="70" presetID="10" presetClass="entr" presetSubtype="0" fill="hold" nodeType="withEffect">
                                  <p:stCondLst>
                                    <p:cond delay="0"/>
                                  </p:stCondLst>
                                  <p:childTnLst>
                                    <p:set>
                                      <p:cBhvr>
                                        <p:cTn id="71" dur="1" fill="hold">
                                          <p:stCondLst>
                                            <p:cond delay="0"/>
                                          </p:stCondLst>
                                        </p:cTn>
                                        <p:tgtEl>
                                          <p:spTgt spid="3076"/>
                                        </p:tgtEl>
                                        <p:attrNameLst>
                                          <p:attrName>style.visibility</p:attrName>
                                        </p:attrNameLst>
                                      </p:cBhvr>
                                      <p:to>
                                        <p:strVal val="visible"/>
                                      </p:to>
                                    </p:set>
                                    <p:animEffect transition="in" filter="fade">
                                      <p:cBhvr>
                                        <p:cTn id="72" dur="500"/>
                                        <p:tgtEl>
                                          <p:spTgt spid="3076"/>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500"/>
                                        <p:tgtEl>
                                          <p:spTgt spid="21"/>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4"/>
                                        </p:tgtEl>
                                        <p:attrNameLst>
                                          <p:attrName>style.visibility</p:attrName>
                                        </p:attrNameLst>
                                      </p:cBhvr>
                                      <p:to>
                                        <p:strVal val="visible"/>
                                      </p:to>
                                    </p:set>
                                    <p:animEffect transition="in" filter="fade">
                                      <p:cBhvr>
                                        <p:cTn id="80" dur="500"/>
                                        <p:tgtEl>
                                          <p:spTgt spid="44"/>
                                        </p:tgtEl>
                                      </p:cBhvr>
                                    </p:animEffect>
                                  </p:childTnLst>
                                </p:cTn>
                              </p:par>
                              <p:par>
                                <p:cTn id="81" presetID="10" presetClass="entr" presetSubtype="0" fill="hold" nodeType="withEffect">
                                  <p:stCondLst>
                                    <p:cond delay="0"/>
                                  </p:stCondLst>
                                  <p:childTnLst>
                                    <p:set>
                                      <p:cBhvr>
                                        <p:cTn id="82" dur="1" fill="hold">
                                          <p:stCondLst>
                                            <p:cond delay="0"/>
                                          </p:stCondLst>
                                        </p:cTn>
                                        <p:tgtEl>
                                          <p:spTgt spid="31"/>
                                        </p:tgtEl>
                                        <p:attrNameLst>
                                          <p:attrName>style.visibility</p:attrName>
                                        </p:attrNameLst>
                                      </p:cBhvr>
                                      <p:to>
                                        <p:strVal val="visible"/>
                                      </p:to>
                                    </p:set>
                                    <p:animEffect transition="in" filter="fade">
                                      <p:cBhvr>
                                        <p:cTn id="83" dur="500"/>
                                        <p:tgtEl>
                                          <p:spTgt spid="31"/>
                                        </p:tgtEl>
                                      </p:cBhvr>
                                    </p:animEffect>
                                  </p:childTnLst>
                                </p:cTn>
                              </p:par>
                              <p:par>
                                <p:cTn id="84" presetID="10" presetClass="entr" presetSubtype="0" fill="hold" nodeType="withEffect">
                                  <p:stCondLst>
                                    <p:cond delay="0"/>
                                  </p:stCondLst>
                                  <p:childTnLst>
                                    <p:set>
                                      <p:cBhvr>
                                        <p:cTn id="85" dur="1" fill="hold">
                                          <p:stCondLst>
                                            <p:cond delay="0"/>
                                          </p:stCondLst>
                                        </p:cTn>
                                        <p:tgtEl>
                                          <p:spTgt spid="29"/>
                                        </p:tgtEl>
                                        <p:attrNameLst>
                                          <p:attrName>style.visibility</p:attrName>
                                        </p:attrNameLst>
                                      </p:cBhvr>
                                      <p:to>
                                        <p:strVal val="visible"/>
                                      </p:to>
                                    </p:set>
                                    <p:animEffect transition="in" filter="fade">
                                      <p:cBhvr>
                                        <p:cTn id="86" dur="500"/>
                                        <p:tgtEl>
                                          <p:spTgt spid="29"/>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fade">
                                      <p:cBhvr>
                                        <p:cTn id="89" dur="500"/>
                                        <p:tgtEl>
                                          <p:spTgt spid="32"/>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fade">
                                      <p:cBhvr>
                                        <p:cTn id="94" dur="500"/>
                                        <p:tgtEl>
                                          <p:spTgt spid="36"/>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8"/>
                                        </p:tgtEl>
                                        <p:attrNameLst>
                                          <p:attrName>style.visibility</p:attrName>
                                        </p:attrNameLst>
                                      </p:cBhvr>
                                      <p:to>
                                        <p:strVal val="visible"/>
                                      </p:to>
                                    </p:set>
                                    <p:animEffect transition="in" filter="fade">
                                      <p:cBhvr>
                                        <p:cTn id="97" dur="500"/>
                                        <p:tgtEl>
                                          <p:spTgt spid="48"/>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40"/>
                                        </p:tgtEl>
                                        <p:attrNameLst>
                                          <p:attrName>style.visibility</p:attrName>
                                        </p:attrNameLst>
                                      </p:cBhvr>
                                      <p:to>
                                        <p:strVal val="visible"/>
                                      </p:to>
                                    </p:set>
                                    <p:animEffect transition="in" filter="fade">
                                      <p:cBhvr>
                                        <p:cTn id="100" dur="500"/>
                                        <p:tgtEl>
                                          <p:spTgt spid="40"/>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45"/>
                                        </p:tgtEl>
                                        <p:attrNameLst>
                                          <p:attrName>style.visibility</p:attrName>
                                        </p:attrNameLst>
                                      </p:cBhvr>
                                      <p:to>
                                        <p:strVal val="visible"/>
                                      </p:to>
                                    </p:set>
                                    <p:animEffect transition="in" filter="fade">
                                      <p:cBhvr>
                                        <p:cTn id="105" dur="500"/>
                                        <p:tgtEl>
                                          <p:spTgt spid="45"/>
                                        </p:tgtEl>
                                      </p:cBhvr>
                                    </p:animEffect>
                                  </p:childTnLst>
                                </p:cTn>
                              </p:par>
                              <p:par>
                                <p:cTn id="106" presetID="10" presetClass="entr" presetSubtype="0" fill="hold" nodeType="with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fade">
                                      <p:cBhvr>
                                        <p:cTn id="108" dur="500"/>
                                        <p:tgtEl>
                                          <p:spTgt spid="35"/>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38"/>
                                        </p:tgtEl>
                                        <p:attrNameLst>
                                          <p:attrName>style.visibility</p:attrName>
                                        </p:attrNameLst>
                                      </p:cBhvr>
                                      <p:to>
                                        <p:strVal val="visible"/>
                                      </p:to>
                                    </p:set>
                                    <p:animEffect transition="in" filter="fade">
                                      <p:cBhvr>
                                        <p:cTn id="111" dur="500"/>
                                        <p:tgtEl>
                                          <p:spTgt spid="38"/>
                                        </p:tgtEl>
                                      </p:cBhvr>
                                    </p:animEffect>
                                  </p:childTnLst>
                                </p:cTn>
                              </p:par>
                              <p:par>
                                <p:cTn id="112" presetID="10" presetClass="entr" presetSubtype="0" fill="hold" nodeType="withEffect">
                                  <p:stCondLst>
                                    <p:cond delay="0"/>
                                  </p:stCondLst>
                                  <p:childTnLst>
                                    <p:set>
                                      <p:cBhvr>
                                        <p:cTn id="113" dur="1" fill="hold">
                                          <p:stCondLst>
                                            <p:cond delay="0"/>
                                          </p:stCondLst>
                                        </p:cTn>
                                        <p:tgtEl>
                                          <p:spTgt spid="37"/>
                                        </p:tgtEl>
                                        <p:attrNameLst>
                                          <p:attrName>style.visibility</p:attrName>
                                        </p:attrNameLst>
                                      </p:cBhvr>
                                      <p:to>
                                        <p:strVal val="visible"/>
                                      </p:to>
                                    </p:set>
                                    <p:animEffect transition="in" filter="fade">
                                      <p:cBhvr>
                                        <p:cTn id="114" dur="500"/>
                                        <p:tgtEl>
                                          <p:spTgt spid="37"/>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46"/>
                                        </p:tgtEl>
                                        <p:attrNameLst>
                                          <p:attrName>style.visibility</p:attrName>
                                        </p:attrNameLst>
                                      </p:cBhvr>
                                      <p:to>
                                        <p:strVal val="visible"/>
                                      </p:to>
                                    </p:set>
                                    <p:animEffect transition="in" filter="fade">
                                      <p:cBhvr>
                                        <p:cTn id="117" dur="500"/>
                                        <p:tgtEl>
                                          <p:spTgt spid="46"/>
                                        </p:tgtEl>
                                      </p:cBhvr>
                                    </p:animEffect>
                                  </p:childTnLst>
                                </p:cTn>
                              </p:par>
                              <p:par>
                                <p:cTn id="118" presetID="10" presetClass="entr" presetSubtype="0" fill="hold" nodeType="withEffect">
                                  <p:stCondLst>
                                    <p:cond delay="0"/>
                                  </p:stCondLst>
                                  <p:childTnLst>
                                    <p:set>
                                      <p:cBhvr>
                                        <p:cTn id="119" dur="1" fill="hold">
                                          <p:stCondLst>
                                            <p:cond delay="0"/>
                                          </p:stCondLst>
                                        </p:cTn>
                                        <p:tgtEl>
                                          <p:spTgt spid="39"/>
                                        </p:tgtEl>
                                        <p:attrNameLst>
                                          <p:attrName>style.visibility</p:attrName>
                                        </p:attrNameLst>
                                      </p:cBhvr>
                                      <p:to>
                                        <p:strVal val="visible"/>
                                      </p:to>
                                    </p:set>
                                    <p:animEffect transition="in" filter="fade">
                                      <p:cBhvr>
                                        <p:cTn id="120" dur="500"/>
                                        <p:tgtEl>
                                          <p:spTgt spid="39"/>
                                        </p:tgtEl>
                                      </p:cBhvr>
                                    </p:animEffect>
                                  </p:childTnLst>
                                </p:cTn>
                              </p:par>
                              <p:par>
                                <p:cTn id="121" presetID="10" presetClass="entr" presetSubtype="0" fill="hold" nodeType="withEffect">
                                  <p:stCondLst>
                                    <p:cond delay="0"/>
                                  </p:stCondLst>
                                  <p:childTnLst>
                                    <p:set>
                                      <p:cBhvr>
                                        <p:cTn id="122" dur="1" fill="hold">
                                          <p:stCondLst>
                                            <p:cond delay="0"/>
                                          </p:stCondLst>
                                        </p:cTn>
                                        <p:tgtEl>
                                          <p:spTgt spid="41"/>
                                        </p:tgtEl>
                                        <p:attrNameLst>
                                          <p:attrName>style.visibility</p:attrName>
                                        </p:attrNameLst>
                                      </p:cBhvr>
                                      <p:to>
                                        <p:strVal val="visible"/>
                                      </p:to>
                                    </p:set>
                                    <p:animEffect transition="in" filter="fade">
                                      <p:cBhvr>
                                        <p:cTn id="123" dur="500"/>
                                        <p:tgtEl>
                                          <p:spTgt spid="4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2"/>
                                        </p:tgtEl>
                                        <p:attrNameLst>
                                          <p:attrName>style.visibility</p:attrName>
                                        </p:attrNameLst>
                                      </p:cBhvr>
                                      <p:to>
                                        <p:strVal val="visible"/>
                                      </p:to>
                                    </p:set>
                                    <p:animEffect transition="in" filter="fade">
                                      <p:cBhvr>
                                        <p:cTn id="126" dur="500"/>
                                        <p:tgtEl>
                                          <p:spTgt spid="42"/>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49"/>
                                        </p:tgtEl>
                                        <p:attrNameLst>
                                          <p:attrName>style.visibility</p:attrName>
                                        </p:attrNameLst>
                                      </p:cBhvr>
                                      <p:to>
                                        <p:strVal val="visible"/>
                                      </p:to>
                                    </p:set>
                                    <p:animEffect transition="in" filter="fade">
                                      <p:cBhvr>
                                        <p:cTn id="131" dur="500"/>
                                        <p:tgtEl>
                                          <p:spTgt spid="49"/>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50"/>
                                        </p:tgtEl>
                                        <p:attrNameLst>
                                          <p:attrName>style.visibility</p:attrName>
                                        </p:attrNameLst>
                                      </p:cBhvr>
                                      <p:to>
                                        <p:strVal val="visible"/>
                                      </p:to>
                                    </p:set>
                                    <p:animEffect transition="in" filter="fade">
                                      <p:cBhvr>
                                        <p:cTn id="134" dur="500"/>
                                        <p:tgtEl>
                                          <p:spTgt spid="50"/>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17"/>
                                        </p:tgtEl>
                                        <p:attrNameLst>
                                          <p:attrName>style.visibility</p:attrName>
                                        </p:attrNameLst>
                                      </p:cBhvr>
                                      <p:to>
                                        <p:strVal val="visible"/>
                                      </p:to>
                                    </p:set>
                                    <p:animEffect transition="in" filter="fade">
                                      <p:cBhvr>
                                        <p:cTn id="139" dur="500"/>
                                        <p:tgtEl>
                                          <p:spTgt spid="17"/>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54"/>
                                        </p:tgtEl>
                                        <p:attrNameLst>
                                          <p:attrName>style.visibility</p:attrName>
                                        </p:attrNameLst>
                                      </p:cBhvr>
                                      <p:to>
                                        <p:strVal val="visible"/>
                                      </p:to>
                                    </p:set>
                                    <p:animEffect transition="in" filter="fade">
                                      <p:cBhvr>
                                        <p:cTn id="142" dur="500"/>
                                        <p:tgtEl>
                                          <p:spTgt spid="54"/>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55"/>
                                        </p:tgtEl>
                                        <p:attrNameLst>
                                          <p:attrName>style.visibility</p:attrName>
                                        </p:attrNameLst>
                                      </p:cBhvr>
                                      <p:to>
                                        <p:strVal val="visible"/>
                                      </p:to>
                                    </p:set>
                                    <p:animEffect transition="in" filter="fade">
                                      <p:cBhvr>
                                        <p:cTn id="147" dur="500"/>
                                        <p:tgtEl>
                                          <p:spTgt spid="55"/>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56"/>
                                        </p:tgtEl>
                                        <p:attrNameLst>
                                          <p:attrName>style.visibility</p:attrName>
                                        </p:attrNameLst>
                                      </p:cBhvr>
                                      <p:to>
                                        <p:strVal val="visible"/>
                                      </p:to>
                                    </p:set>
                                    <p:animEffect transition="in" filter="fade">
                                      <p:cBhvr>
                                        <p:cTn id="150" dur="500"/>
                                        <p:tgtEl>
                                          <p:spTgt spid="56"/>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grpId="0" nodeType="clickEffect">
                                  <p:stCondLst>
                                    <p:cond delay="0"/>
                                  </p:stCondLst>
                                  <p:childTnLst>
                                    <p:set>
                                      <p:cBhvr>
                                        <p:cTn id="154" dur="1" fill="hold">
                                          <p:stCondLst>
                                            <p:cond delay="0"/>
                                          </p:stCondLst>
                                        </p:cTn>
                                        <p:tgtEl>
                                          <p:spTgt spid="57"/>
                                        </p:tgtEl>
                                        <p:attrNameLst>
                                          <p:attrName>style.visibility</p:attrName>
                                        </p:attrNameLst>
                                      </p:cBhvr>
                                      <p:to>
                                        <p:strVal val="visible"/>
                                      </p:to>
                                    </p:set>
                                    <p:animEffect transition="in" filter="fade">
                                      <p:cBhvr>
                                        <p:cTn id="155" dur="500"/>
                                        <p:tgtEl>
                                          <p:spTgt spid="57"/>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58"/>
                                        </p:tgtEl>
                                        <p:attrNameLst>
                                          <p:attrName>style.visibility</p:attrName>
                                        </p:attrNameLst>
                                      </p:cBhvr>
                                      <p:to>
                                        <p:strVal val="visible"/>
                                      </p:to>
                                    </p:set>
                                    <p:animEffect transition="in" filter="fade">
                                      <p:cBhvr>
                                        <p:cTn id="160" dur="500"/>
                                        <p:tgtEl>
                                          <p:spTgt spid="58"/>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grpId="0" nodeType="clickEffect">
                                  <p:stCondLst>
                                    <p:cond delay="0"/>
                                  </p:stCondLst>
                                  <p:childTnLst>
                                    <p:set>
                                      <p:cBhvr>
                                        <p:cTn id="164" dur="1" fill="hold">
                                          <p:stCondLst>
                                            <p:cond delay="0"/>
                                          </p:stCondLst>
                                        </p:cTn>
                                        <p:tgtEl>
                                          <p:spTgt spid="59"/>
                                        </p:tgtEl>
                                        <p:attrNameLst>
                                          <p:attrName>style.visibility</p:attrName>
                                        </p:attrNameLst>
                                      </p:cBhvr>
                                      <p:to>
                                        <p:strVal val="visible"/>
                                      </p:to>
                                    </p:set>
                                    <p:animEffect transition="in" filter="fade">
                                      <p:cBhvr>
                                        <p:cTn id="165" dur="500"/>
                                        <p:tgtEl>
                                          <p:spTgt spid="59"/>
                                        </p:tgtEl>
                                      </p:cBhvr>
                                    </p:animEffect>
                                  </p:childTnLst>
                                </p:cTn>
                              </p:par>
                            </p:childTnLst>
                          </p:cTn>
                        </p:par>
                      </p:childTnLst>
                    </p:cTn>
                  </p:par>
                  <p:par>
                    <p:cTn id="166" fill="hold">
                      <p:stCondLst>
                        <p:cond delay="indefinite"/>
                      </p:stCondLst>
                      <p:childTnLst>
                        <p:par>
                          <p:cTn id="167" fill="hold">
                            <p:stCondLst>
                              <p:cond delay="0"/>
                            </p:stCondLst>
                            <p:childTnLst>
                              <p:par>
                                <p:cTn id="168" presetID="10" presetClass="entr" presetSubtype="0" fill="hold" nodeType="clickEffect">
                                  <p:stCondLst>
                                    <p:cond delay="0"/>
                                  </p:stCondLst>
                                  <p:childTnLst>
                                    <p:set>
                                      <p:cBhvr>
                                        <p:cTn id="169" dur="1" fill="hold">
                                          <p:stCondLst>
                                            <p:cond delay="0"/>
                                          </p:stCondLst>
                                        </p:cTn>
                                        <p:tgtEl>
                                          <p:spTgt spid="52"/>
                                        </p:tgtEl>
                                        <p:attrNameLst>
                                          <p:attrName>style.visibility</p:attrName>
                                        </p:attrNameLst>
                                      </p:cBhvr>
                                      <p:to>
                                        <p:strVal val="visible"/>
                                      </p:to>
                                    </p:set>
                                    <p:animEffect transition="in" filter="fade">
                                      <p:cBhvr>
                                        <p:cTn id="170" dur="500"/>
                                        <p:tgtEl>
                                          <p:spTgt spid="52"/>
                                        </p:tgtEl>
                                      </p:cBhvr>
                                    </p:animEffect>
                                  </p:childTnLst>
                                </p:cTn>
                              </p:par>
                              <p:par>
                                <p:cTn id="171" presetID="10" presetClass="entr" presetSubtype="0" fill="hold" nodeType="withEffect">
                                  <p:stCondLst>
                                    <p:cond delay="0"/>
                                  </p:stCondLst>
                                  <p:childTnLst>
                                    <p:set>
                                      <p:cBhvr>
                                        <p:cTn id="172" dur="1" fill="hold">
                                          <p:stCondLst>
                                            <p:cond delay="0"/>
                                          </p:stCondLst>
                                        </p:cTn>
                                        <p:tgtEl>
                                          <p:spTgt spid="63"/>
                                        </p:tgtEl>
                                        <p:attrNameLst>
                                          <p:attrName>style.visibility</p:attrName>
                                        </p:attrNameLst>
                                      </p:cBhvr>
                                      <p:to>
                                        <p:strVal val="visible"/>
                                      </p:to>
                                    </p:set>
                                    <p:animEffect transition="in" filter="fade">
                                      <p:cBhvr>
                                        <p:cTn id="173" dur="500"/>
                                        <p:tgtEl>
                                          <p:spTgt spid="63"/>
                                        </p:tgtEl>
                                      </p:cBhvr>
                                    </p:animEffect>
                                  </p:childTnLst>
                                </p:cTn>
                              </p:par>
                              <p:par>
                                <p:cTn id="174" presetID="10" presetClass="entr" presetSubtype="0" fill="hold" nodeType="withEffect">
                                  <p:stCondLst>
                                    <p:cond delay="0"/>
                                  </p:stCondLst>
                                  <p:childTnLst>
                                    <p:set>
                                      <p:cBhvr>
                                        <p:cTn id="175" dur="1" fill="hold">
                                          <p:stCondLst>
                                            <p:cond delay="0"/>
                                          </p:stCondLst>
                                        </p:cTn>
                                        <p:tgtEl>
                                          <p:spTgt spid="73"/>
                                        </p:tgtEl>
                                        <p:attrNameLst>
                                          <p:attrName>style.visibility</p:attrName>
                                        </p:attrNameLst>
                                      </p:cBhvr>
                                      <p:to>
                                        <p:strVal val="visible"/>
                                      </p:to>
                                    </p:set>
                                    <p:animEffect transition="in" filter="fade">
                                      <p:cBhvr>
                                        <p:cTn id="176" dur="500"/>
                                        <p:tgtEl>
                                          <p:spTgt spid="73"/>
                                        </p:tgtEl>
                                      </p:cBhvr>
                                    </p:animEffect>
                                  </p:childTnLst>
                                </p:cTn>
                              </p:par>
                              <p:par>
                                <p:cTn id="177" presetID="10" presetClass="entr" presetSubtype="0" fill="hold" nodeType="withEffect">
                                  <p:stCondLst>
                                    <p:cond delay="0"/>
                                  </p:stCondLst>
                                  <p:childTnLst>
                                    <p:set>
                                      <p:cBhvr>
                                        <p:cTn id="178" dur="1" fill="hold">
                                          <p:stCondLst>
                                            <p:cond delay="0"/>
                                          </p:stCondLst>
                                        </p:cTn>
                                        <p:tgtEl>
                                          <p:spTgt spid="70"/>
                                        </p:tgtEl>
                                        <p:attrNameLst>
                                          <p:attrName>style.visibility</p:attrName>
                                        </p:attrNameLst>
                                      </p:cBhvr>
                                      <p:to>
                                        <p:strVal val="visible"/>
                                      </p:to>
                                    </p:set>
                                    <p:animEffect transition="in" filter="fade">
                                      <p:cBhvr>
                                        <p:cTn id="179" dur="500"/>
                                        <p:tgtEl>
                                          <p:spTgt spid="70"/>
                                        </p:tgtEl>
                                      </p:cBhvr>
                                    </p:animEffect>
                                  </p:childTnLst>
                                </p:cTn>
                              </p:par>
                            </p:childTnLst>
                          </p:cTn>
                        </p:par>
                      </p:childTnLst>
                    </p:cTn>
                  </p:par>
                  <p:par>
                    <p:cTn id="180" fill="hold">
                      <p:stCondLst>
                        <p:cond delay="indefinite"/>
                      </p:stCondLst>
                      <p:childTnLst>
                        <p:par>
                          <p:cTn id="181" fill="hold">
                            <p:stCondLst>
                              <p:cond delay="0"/>
                            </p:stCondLst>
                            <p:childTnLst>
                              <p:par>
                                <p:cTn id="182" presetID="10" presetClass="entr" presetSubtype="0" fill="hold" nodeType="clickEffect">
                                  <p:stCondLst>
                                    <p:cond delay="0"/>
                                  </p:stCondLst>
                                  <p:childTnLst>
                                    <p:set>
                                      <p:cBhvr>
                                        <p:cTn id="183" dur="1" fill="hold">
                                          <p:stCondLst>
                                            <p:cond delay="0"/>
                                          </p:stCondLst>
                                        </p:cTn>
                                        <p:tgtEl>
                                          <p:spTgt spid="78"/>
                                        </p:tgtEl>
                                        <p:attrNameLst>
                                          <p:attrName>style.visibility</p:attrName>
                                        </p:attrNameLst>
                                      </p:cBhvr>
                                      <p:to>
                                        <p:strVal val="visible"/>
                                      </p:to>
                                    </p:set>
                                    <p:animEffect transition="in" filter="fade">
                                      <p:cBhvr>
                                        <p:cTn id="184" dur="500"/>
                                        <p:tgtEl>
                                          <p:spTgt spid="78"/>
                                        </p:tgtEl>
                                      </p:cBhvr>
                                    </p:animEffect>
                                  </p:childTnLst>
                                </p:cTn>
                              </p:par>
                              <p:par>
                                <p:cTn id="185" presetID="10" presetClass="entr" presetSubtype="0" fill="hold" nodeType="withEffect">
                                  <p:stCondLst>
                                    <p:cond delay="0"/>
                                  </p:stCondLst>
                                  <p:childTnLst>
                                    <p:set>
                                      <p:cBhvr>
                                        <p:cTn id="186" dur="1" fill="hold">
                                          <p:stCondLst>
                                            <p:cond delay="0"/>
                                          </p:stCondLst>
                                        </p:cTn>
                                        <p:tgtEl>
                                          <p:spTgt spid="79"/>
                                        </p:tgtEl>
                                        <p:attrNameLst>
                                          <p:attrName>style.visibility</p:attrName>
                                        </p:attrNameLst>
                                      </p:cBhvr>
                                      <p:to>
                                        <p:strVal val="visible"/>
                                      </p:to>
                                    </p:set>
                                    <p:animEffect transition="in" filter="fade">
                                      <p:cBhvr>
                                        <p:cTn id="187" dur="500"/>
                                        <p:tgtEl>
                                          <p:spTgt spid="79"/>
                                        </p:tgtEl>
                                      </p:cBhvr>
                                    </p:animEffect>
                                  </p:childTnLst>
                                </p:cTn>
                              </p:par>
                              <p:par>
                                <p:cTn id="188" presetID="10" presetClass="entr" presetSubtype="0" fill="hold" nodeType="withEffect">
                                  <p:stCondLst>
                                    <p:cond delay="0"/>
                                  </p:stCondLst>
                                  <p:childTnLst>
                                    <p:set>
                                      <p:cBhvr>
                                        <p:cTn id="189" dur="1" fill="hold">
                                          <p:stCondLst>
                                            <p:cond delay="0"/>
                                          </p:stCondLst>
                                        </p:cTn>
                                        <p:tgtEl>
                                          <p:spTgt spid="82"/>
                                        </p:tgtEl>
                                        <p:attrNameLst>
                                          <p:attrName>style.visibility</p:attrName>
                                        </p:attrNameLst>
                                      </p:cBhvr>
                                      <p:to>
                                        <p:strVal val="visible"/>
                                      </p:to>
                                    </p:set>
                                    <p:animEffect transition="in" filter="fade">
                                      <p:cBhvr>
                                        <p:cTn id="190" dur="500"/>
                                        <p:tgtEl>
                                          <p:spTgt spid="82"/>
                                        </p:tgtEl>
                                      </p:cBhvr>
                                    </p:animEffect>
                                  </p:childTnLst>
                                </p:cTn>
                              </p:par>
                              <p:par>
                                <p:cTn id="191" presetID="10" presetClass="entr" presetSubtype="0" fill="hold" nodeType="withEffect">
                                  <p:stCondLst>
                                    <p:cond delay="0"/>
                                  </p:stCondLst>
                                  <p:childTnLst>
                                    <p:set>
                                      <p:cBhvr>
                                        <p:cTn id="192" dur="1" fill="hold">
                                          <p:stCondLst>
                                            <p:cond delay="0"/>
                                          </p:stCondLst>
                                        </p:cTn>
                                        <p:tgtEl>
                                          <p:spTgt spid="83"/>
                                        </p:tgtEl>
                                        <p:attrNameLst>
                                          <p:attrName>style.visibility</p:attrName>
                                        </p:attrNameLst>
                                      </p:cBhvr>
                                      <p:to>
                                        <p:strVal val="visible"/>
                                      </p:to>
                                    </p:set>
                                    <p:animEffect transition="in" filter="fade">
                                      <p:cBhvr>
                                        <p:cTn id="19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3" grpId="0" animBg="1"/>
      <p:bldP spid="4" grpId="0"/>
      <p:bldP spid="11" grpId="0"/>
      <p:bldP spid="5" grpId="0"/>
      <p:bldP spid="12" grpId="0" animBg="1"/>
      <p:bldP spid="13" grpId="0" animBg="1"/>
      <p:bldP spid="14" grpId="0" animBg="1"/>
      <p:bldP spid="6" grpId="0"/>
      <p:bldP spid="18" grpId="0" animBg="1"/>
      <p:bldP spid="21" grpId="0"/>
      <p:bldP spid="30" grpId="0" animBg="1"/>
      <p:bldP spid="32" grpId="0"/>
      <p:bldP spid="36" grpId="0" animBg="1"/>
      <p:bldP spid="38" grpId="0"/>
      <p:bldP spid="40" grpId="0" animBg="1"/>
      <p:bldP spid="42" grpId="0"/>
      <p:bldP spid="43" grpId="0"/>
      <p:bldP spid="44" grpId="0"/>
      <p:bldP spid="45" grpId="0"/>
      <p:bldP spid="46" grpId="0"/>
      <p:bldP spid="15" grpId="0"/>
      <p:bldP spid="48" grpId="0"/>
      <p:bldP spid="50" grpId="0"/>
      <p:bldP spid="51" grpId="0"/>
      <p:bldP spid="17" grpId="0" animBg="1"/>
      <p:bldP spid="54" grpId="0" animBg="1"/>
      <p:bldP spid="55" grpId="0" animBg="1"/>
      <p:bldP spid="56" grpId="0" animBg="1"/>
      <p:bldP spid="57" grpId="0" animBg="1"/>
      <p:bldP spid="58" grpId="0" animBg="1"/>
      <p:bldP spid="5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VPC Endpoint</a:t>
            </a:r>
          </a:p>
        </p:txBody>
      </p:sp>
      <p:sp>
        <p:nvSpPr>
          <p:cNvPr id="5" name="TextBox 4"/>
          <p:cNvSpPr txBox="1"/>
          <p:nvPr/>
        </p:nvSpPr>
        <p:spPr>
          <a:xfrm>
            <a:off x="596289" y="1320901"/>
            <a:ext cx="7848685" cy="3368804"/>
          </a:xfrm>
          <a:prstGeom prst="rect">
            <a:avLst/>
          </a:prstGeom>
          <a:noFill/>
        </p:spPr>
        <p:txBody>
          <a:bodyPr wrap="square" lIns="91440" rtlCol="0">
            <a:noAutofit/>
          </a:bodyPr>
          <a:lstStyle/>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A VPC endpoint enables you to privately connect your VPC to supported AWS services and VPC endpoint services powered by private link without requiring an Internet gateway, a NAT device, a VPN connection or an AWS direct connect connection.</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Instances in your VPC do not require public IP addresses to communicate with the resources in the service.</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Traffic between your VPC and other services does not leave the Amazon network.</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Endpoints are virtual devices. They are horizontally scaled, redundant and highly available VPC components that allow communication between instances in your VPC and services without imposing availability, risk or bandwidth constraints on your network traffic.</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Tree>
    <p:custDataLst>
      <p:tags r:id="rId1"/>
    </p:custDataLst>
    <p:extLst>
      <p:ext uri="{BB962C8B-B14F-4D97-AF65-F5344CB8AC3E}">
        <p14:creationId xmlns:p14="http://schemas.microsoft.com/office/powerpoint/2010/main" val="1904682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092483"/>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VPC Endpoint</a:t>
            </a:r>
          </a:p>
        </p:txBody>
      </p:sp>
      <p:sp>
        <p:nvSpPr>
          <p:cNvPr id="5" name="TextBox 4"/>
          <p:cNvSpPr txBox="1"/>
          <p:nvPr/>
        </p:nvSpPr>
        <p:spPr>
          <a:xfrm>
            <a:off x="596289" y="1320901"/>
            <a:ext cx="7848685" cy="2756171"/>
          </a:xfrm>
          <a:prstGeom prst="rect">
            <a:avLst/>
          </a:prstGeom>
          <a:noFill/>
        </p:spPr>
        <p:txBody>
          <a:bodyPr wrap="square" lIns="91440" rtlCol="0">
            <a:noAutofit/>
          </a:bodyPr>
          <a:lstStyle/>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Two types of VPC endpoints.</a:t>
            </a:r>
          </a:p>
          <a:p>
            <a:pPr marL="631825" lvl="1"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Interface endpoints.</a:t>
            </a:r>
          </a:p>
          <a:p>
            <a:pPr marL="631825" lvl="1"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Gateway endpoints.</a:t>
            </a:r>
          </a:p>
          <a:p>
            <a:pPr marL="631825" lvl="1"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Gateways Endpoint</a:t>
            </a:r>
          </a:p>
          <a:p>
            <a:pPr marL="631825" lvl="1"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S3 </a:t>
            </a:r>
          </a:p>
          <a:p>
            <a:pPr marL="631825" lvl="1"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Dynamo DB </a:t>
            </a:r>
          </a:p>
          <a:p>
            <a:pPr marL="631825" lvl="1"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Tree>
    <p:custDataLst>
      <p:tags r:id="rId1"/>
    </p:custDataLst>
    <p:extLst>
      <p:ext uri="{BB962C8B-B14F-4D97-AF65-F5344CB8AC3E}">
        <p14:creationId xmlns:p14="http://schemas.microsoft.com/office/powerpoint/2010/main" val="120669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 calcmode="lin" valueType="num">
                                      <p:cBhvr additive="base">
                                        <p:cTn id="2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 calcmode="lin" valueType="num">
                                      <p:cBhvr additive="base">
                                        <p:cTn id="2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092483"/>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VPC Endpoint</a:t>
            </a:r>
          </a:p>
        </p:txBody>
      </p:sp>
      <p:sp>
        <p:nvSpPr>
          <p:cNvPr id="5" name="TextBox 4"/>
          <p:cNvSpPr txBox="1"/>
          <p:nvPr/>
        </p:nvSpPr>
        <p:spPr>
          <a:xfrm>
            <a:off x="596289" y="1320901"/>
            <a:ext cx="7848685" cy="2756171"/>
          </a:xfrm>
          <a:prstGeom prst="rect">
            <a:avLst/>
          </a:prstGeom>
          <a:noFill/>
        </p:spPr>
        <p:txBody>
          <a:bodyPr wrap="square" lIns="91440" rtlCol="0">
            <a:noAutofit/>
          </a:bodyPr>
          <a:lstStyle/>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Interface endpoints.</a:t>
            </a:r>
          </a:p>
          <a:p>
            <a:pPr marL="631825" lvl="1"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Interface endpoints is an elastic network interface (EMI) with a private IP address that serves as an entry point for traffic destined to a supported service. </a:t>
            </a:r>
          </a:p>
          <a:p>
            <a:pPr marL="631825" lvl="1"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The following services are supported:</a:t>
            </a:r>
          </a:p>
          <a:p>
            <a:pPr marL="631825" lvl="1"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
        <p:nvSpPr>
          <p:cNvPr id="8" name="TextBox 7">
            <a:extLst>
              <a:ext uri="{FF2B5EF4-FFF2-40B4-BE49-F238E27FC236}">
                <a16:creationId xmlns:a16="http://schemas.microsoft.com/office/drawing/2014/main" id="{FB37DDCC-0F21-4C71-B594-27FED476DAFF}"/>
              </a:ext>
            </a:extLst>
          </p:cNvPr>
          <p:cNvSpPr txBox="1"/>
          <p:nvPr/>
        </p:nvSpPr>
        <p:spPr>
          <a:xfrm>
            <a:off x="-389248" y="3116291"/>
            <a:ext cx="4310672" cy="2328966"/>
          </a:xfrm>
          <a:prstGeom prst="rect">
            <a:avLst/>
          </a:prstGeom>
          <a:noFill/>
        </p:spPr>
        <p:txBody>
          <a:bodyPr wrap="square" lIns="91440" rtlCol="0">
            <a:noAutofit/>
          </a:bodyPr>
          <a:lstStyle/>
          <a:p>
            <a:pPr marL="631825" lvl="1"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API Gateway</a:t>
            </a:r>
          </a:p>
          <a:p>
            <a:pPr marL="631825" lvl="1"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CloudFormation</a:t>
            </a:r>
          </a:p>
          <a:p>
            <a:pPr marL="631825" lvl="1"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CloudWatch</a:t>
            </a:r>
          </a:p>
          <a:p>
            <a:pPr marL="631825" lvl="1"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CloudWatch Events</a:t>
            </a:r>
          </a:p>
          <a:p>
            <a:pPr marL="631825" lvl="1"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CloudWatch Logs</a:t>
            </a:r>
          </a:p>
          <a:p>
            <a:pPr marL="631825" lvl="1"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AWS </a:t>
            </a:r>
            <a:r>
              <a:rPr lang="en-US" dirty="0" err="1">
                <a:solidFill>
                  <a:prstClr val="black">
                    <a:lumMod val="75000"/>
                    <a:lumOff val="25000"/>
                  </a:prstClr>
                </a:solidFill>
              </a:rPr>
              <a:t>CodeBuild</a:t>
            </a:r>
            <a:endParaRPr lang="en-US" dirty="0">
              <a:solidFill>
                <a:prstClr val="black">
                  <a:lumMod val="75000"/>
                  <a:lumOff val="25000"/>
                </a:prstClr>
              </a:solidFill>
            </a:endParaRPr>
          </a:p>
          <a:p>
            <a:pPr marL="631825" lvl="1"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AWS Config</a:t>
            </a:r>
          </a:p>
        </p:txBody>
      </p:sp>
      <p:sp>
        <p:nvSpPr>
          <p:cNvPr id="10" name="TextBox 9">
            <a:extLst>
              <a:ext uri="{FF2B5EF4-FFF2-40B4-BE49-F238E27FC236}">
                <a16:creationId xmlns:a16="http://schemas.microsoft.com/office/drawing/2014/main" id="{31AF9BEA-BBBE-4DB8-ACC2-4B3E09B6CD63}"/>
              </a:ext>
            </a:extLst>
          </p:cNvPr>
          <p:cNvSpPr txBox="1"/>
          <p:nvPr/>
        </p:nvSpPr>
        <p:spPr>
          <a:xfrm>
            <a:off x="2052649" y="3141007"/>
            <a:ext cx="6207281" cy="2328966"/>
          </a:xfrm>
          <a:prstGeom prst="rect">
            <a:avLst/>
          </a:prstGeom>
          <a:noFill/>
        </p:spPr>
        <p:txBody>
          <a:bodyPr wrap="square" lIns="91440" rtlCol="0">
            <a:noAutofit/>
          </a:bodyPr>
          <a:lstStyle/>
          <a:p>
            <a:pPr marL="631825" lvl="1"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EC2 API</a:t>
            </a:r>
          </a:p>
          <a:p>
            <a:pPr marL="631825" lvl="1"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ELB API</a:t>
            </a:r>
          </a:p>
          <a:p>
            <a:pPr marL="631825" lvl="1"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AWS KMS</a:t>
            </a:r>
          </a:p>
          <a:p>
            <a:pPr marL="631825" lvl="1"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AWS Kinesis Data Stream</a:t>
            </a:r>
          </a:p>
          <a:p>
            <a:pPr marL="631825" lvl="1"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AWS </a:t>
            </a:r>
            <a:r>
              <a:rPr lang="en-US" dirty="0" err="1">
                <a:solidFill>
                  <a:prstClr val="black">
                    <a:lumMod val="75000"/>
                    <a:lumOff val="25000"/>
                  </a:prstClr>
                </a:solidFill>
              </a:rPr>
              <a:t>SageMaker</a:t>
            </a:r>
            <a:r>
              <a:rPr lang="en-US" dirty="0">
                <a:solidFill>
                  <a:prstClr val="black">
                    <a:lumMod val="75000"/>
                    <a:lumOff val="25000"/>
                  </a:prstClr>
                </a:solidFill>
              </a:rPr>
              <a:t> </a:t>
            </a:r>
          </a:p>
          <a:p>
            <a:pPr marL="631825" lvl="1"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AWS </a:t>
            </a:r>
            <a:r>
              <a:rPr lang="en-US" dirty="0" err="1">
                <a:solidFill>
                  <a:prstClr val="black">
                    <a:lumMod val="75000"/>
                    <a:lumOff val="25000"/>
                  </a:prstClr>
                </a:solidFill>
              </a:rPr>
              <a:t>SageMaker</a:t>
            </a:r>
            <a:r>
              <a:rPr lang="en-US" dirty="0">
                <a:solidFill>
                  <a:prstClr val="black">
                    <a:lumMod val="75000"/>
                    <a:lumOff val="25000"/>
                  </a:prstClr>
                </a:solidFill>
              </a:rPr>
              <a:t> Runtime</a:t>
            </a:r>
          </a:p>
          <a:p>
            <a:pPr marL="631825" lvl="1"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AWS </a:t>
            </a:r>
            <a:r>
              <a:rPr lang="en-US" dirty="0" err="1">
                <a:solidFill>
                  <a:prstClr val="black">
                    <a:lumMod val="75000"/>
                    <a:lumOff val="25000"/>
                  </a:prstClr>
                </a:solidFill>
              </a:rPr>
              <a:t>SageMaker</a:t>
            </a:r>
            <a:r>
              <a:rPr lang="en-US" dirty="0">
                <a:solidFill>
                  <a:prstClr val="black">
                    <a:lumMod val="75000"/>
                    <a:lumOff val="25000"/>
                  </a:prstClr>
                </a:solidFill>
              </a:rPr>
              <a:t> Notebook Instance</a:t>
            </a:r>
          </a:p>
        </p:txBody>
      </p:sp>
      <p:sp>
        <p:nvSpPr>
          <p:cNvPr id="11" name="TextBox 10">
            <a:extLst>
              <a:ext uri="{FF2B5EF4-FFF2-40B4-BE49-F238E27FC236}">
                <a16:creationId xmlns:a16="http://schemas.microsoft.com/office/drawing/2014/main" id="{3705B103-FDC8-40BE-AD07-DFE783E3875F}"/>
              </a:ext>
            </a:extLst>
          </p:cNvPr>
          <p:cNvSpPr txBox="1"/>
          <p:nvPr/>
        </p:nvSpPr>
        <p:spPr>
          <a:xfrm>
            <a:off x="5142652" y="3116112"/>
            <a:ext cx="4310672" cy="2328966"/>
          </a:xfrm>
          <a:prstGeom prst="rect">
            <a:avLst/>
          </a:prstGeom>
          <a:noFill/>
        </p:spPr>
        <p:txBody>
          <a:bodyPr wrap="square" lIns="91440" rtlCol="0">
            <a:noAutofit/>
          </a:bodyPr>
          <a:lstStyle/>
          <a:p>
            <a:pPr marL="631825" lvl="1"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AWS Secrets Manager</a:t>
            </a:r>
          </a:p>
          <a:p>
            <a:pPr marL="631825" lvl="1"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AWS Security Token Services</a:t>
            </a:r>
          </a:p>
          <a:p>
            <a:pPr marL="631825" lvl="1"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AWS SNS</a:t>
            </a:r>
          </a:p>
          <a:p>
            <a:pPr marL="631825" lvl="1" indent="-174625">
              <a:buClr>
                <a:prstClr val="black">
                  <a:lumMod val="50000"/>
                  <a:lumOff val="50000"/>
                </a:prstClr>
              </a:buClr>
              <a:buSzPct val="94000"/>
              <a:buFont typeface="Calibri" pitchFamily="34" charset="0"/>
              <a:buChar char="»"/>
            </a:pPr>
            <a:r>
              <a:rPr lang="en-US" dirty="0">
                <a:solidFill>
                  <a:prstClr val="black">
                    <a:lumMod val="75000"/>
                    <a:lumOff val="25000"/>
                  </a:prstClr>
                </a:solidFill>
              </a:rPr>
              <a:t>AWS SQS</a:t>
            </a:r>
          </a:p>
        </p:txBody>
      </p:sp>
    </p:spTree>
    <p:custDataLst>
      <p:tags r:id="rId1"/>
    </p:custDataLst>
    <p:extLst>
      <p:ext uri="{BB962C8B-B14F-4D97-AF65-F5344CB8AC3E}">
        <p14:creationId xmlns:p14="http://schemas.microsoft.com/office/powerpoint/2010/main" val="4015842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 calcmode="lin" valueType="num">
                                      <p:cBhvr additive="base">
                                        <p:cTn id="2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 calcmode="lin" valueType="num">
                                      <p:cBhvr additive="base">
                                        <p:cTn id="2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9" presetID="10" presetClass="entr" presetSubtype="0" fill="hold" grpId="0" nodeType="withEffect">
                                  <p:stCondLst>
                                    <p:cond delay="200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20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 calcmode="lin" valueType="num">
                                      <p:cBhvr additive="base">
                                        <p:cTn id="36"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8">
                                            <p:txEl>
                                              <p:pRg st="1" end="1"/>
                                            </p:txEl>
                                          </p:spTgt>
                                        </p:tgtEl>
                                        <p:attrNameLst>
                                          <p:attrName>style.visibility</p:attrName>
                                        </p:attrNameLst>
                                      </p:cBhvr>
                                      <p:to>
                                        <p:strVal val="visible"/>
                                      </p:to>
                                    </p:set>
                                    <p:anim calcmode="lin" valueType="num">
                                      <p:cBhvr additive="base">
                                        <p:cTn id="42"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8">
                                            <p:txEl>
                                              <p:pRg st="2" end="2"/>
                                            </p:txEl>
                                          </p:spTgt>
                                        </p:tgtEl>
                                        <p:attrNameLst>
                                          <p:attrName>style.visibility</p:attrName>
                                        </p:attrNameLst>
                                      </p:cBhvr>
                                      <p:to>
                                        <p:strVal val="visible"/>
                                      </p:to>
                                    </p:set>
                                    <p:anim calcmode="lin" valueType="num">
                                      <p:cBhvr additive="base">
                                        <p:cTn id="48"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8">
                                            <p:txEl>
                                              <p:pRg st="3" end="3"/>
                                            </p:txEl>
                                          </p:spTgt>
                                        </p:tgtEl>
                                        <p:attrNameLst>
                                          <p:attrName>style.visibility</p:attrName>
                                        </p:attrNameLst>
                                      </p:cBhvr>
                                      <p:to>
                                        <p:strVal val="visible"/>
                                      </p:to>
                                    </p:set>
                                    <p:anim calcmode="lin" valueType="num">
                                      <p:cBhvr additive="base">
                                        <p:cTn id="54"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8">
                                            <p:txEl>
                                              <p:pRg st="4" end="4"/>
                                            </p:txEl>
                                          </p:spTgt>
                                        </p:tgtEl>
                                        <p:attrNameLst>
                                          <p:attrName>style.visibility</p:attrName>
                                        </p:attrNameLst>
                                      </p:cBhvr>
                                      <p:to>
                                        <p:strVal val="visible"/>
                                      </p:to>
                                    </p:set>
                                    <p:anim calcmode="lin" valueType="num">
                                      <p:cBhvr additive="base">
                                        <p:cTn id="60"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8">
                                            <p:txEl>
                                              <p:pRg st="5" end="5"/>
                                            </p:txEl>
                                          </p:spTgt>
                                        </p:tgtEl>
                                        <p:attrNameLst>
                                          <p:attrName>style.visibility</p:attrName>
                                        </p:attrNameLst>
                                      </p:cBhvr>
                                      <p:to>
                                        <p:strVal val="visible"/>
                                      </p:to>
                                    </p:set>
                                    <p:anim calcmode="lin" valueType="num">
                                      <p:cBhvr additive="base">
                                        <p:cTn id="66"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8">
                                            <p:txEl>
                                              <p:pRg st="6" end="6"/>
                                            </p:txEl>
                                          </p:spTgt>
                                        </p:tgtEl>
                                        <p:attrNameLst>
                                          <p:attrName>style.visibility</p:attrName>
                                        </p:attrNameLst>
                                      </p:cBhvr>
                                      <p:to>
                                        <p:strVal val="visible"/>
                                      </p:to>
                                    </p:set>
                                    <p:anim calcmode="lin" valueType="num">
                                      <p:cBhvr additive="base">
                                        <p:cTn id="72"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8">
                                            <p:txEl>
                                              <p:pRg st="6" end="6"/>
                                            </p:txEl>
                                          </p:spTgt>
                                        </p:tgtEl>
                                        <p:attrNameLst>
                                          <p:attrName>ppt_y</p:attrName>
                                        </p:attrNameLst>
                                      </p:cBhvr>
                                      <p:tavLst>
                                        <p:tav tm="0">
                                          <p:val>
                                            <p:strVal val="1+#ppt_h/2"/>
                                          </p:val>
                                        </p:tav>
                                        <p:tav tm="100000">
                                          <p:val>
                                            <p:strVal val="#ppt_y"/>
                                          </p:val>
                                        </p:tav>
                                      </p:tavLst>
                                    </p:anim>
                                  </p:childTnLst>
                                </p:cTn>
                              </p:par>
                              <p:par>
                                <p:cTn id="74" presetID="10" presetClass="entr" presetSubtype="0" fill="hold" grpId="0" nodeType="withEffect">
                                  <p:stCondLst>
                                    <p:cond delay="2000"/>
                                  </p:stCondLst>
                                  <p:childTnLst>
                                    <p:set>
                                      <p:cBhvr>
                                        <p:cTn id="75" dur="1" fill="hold">
                                          <p:stCondLst>
                                            <p:cond delay="0"/>
                                          </p:stCondLst>
                                        </p:cTn>
                                        <p:tgtEl>
                                          <p:spTgt spid="10"/>
                                        </p:tgtEl>
                                        <p:attrNameLst>
                                          <p:attrName>style.visibility</p:attrName>
                                        </p:attrNameLst>
                                      </p:cBhvr>
                                      <p:to>
                                        <p:strVal val="visible"/>
                                      </p:to>
                                    </p:set>
                                    <p:animEffect transition="in" filter="fade">
                                      <p:cBhvr>
                                        <p:cTn id="76" dur="2000"/>
                                        <p:tgtEl>
                                          <p:spTgt spid="10"/>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10">
                                            <p:txEl>
                                              <p:pRg st="0" end="0"/>
                                            </p:txEl>
                                          </p:spTgt>
                                        </p:tgtEl>
                                        <p:attrNameLst>
                                          <p:attrName>style.visibility</p:attrName>
                                        </p:attrNameLst>
                                      </p:cBhvr>
                                      <p:to>
                                        <p:strVal val="visible"/>
                                      </p:to>
                                    </p:set>
                                    <p:anim calcmode="lin" valueType="num">
                                      <p:cBhvr additive="base">
                                        <p:cTn id="81"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10">
                                            <p:txEl>
                                              <p:pRg st="1" end="1"/>
                                            </p:txEl>
                                          </p:spTgt>
                                        </p:tgtEl>
                                        <p:attrNameLst>
                                          <p:attrName>style.visibility</p:attrName>
                                        </p:attrNameLst>
                                      </p:cBhvr>
                                      <p:to>
                                        <p:strVal val="visible"/>
                                      </p:to>
                                    </p:set>
                                    <p:anim calcmode="lin" valueType="num">
                                      <p:cBhvr additive="base">
                                        <p:cTn id="87"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10">
                                            <p:txEl>
                                              <p:pRg st="2" end="2"/>
                                            </p:txEl>
                                          </p:spTgt>
                                        </p:tgtEl>
                                        <p:attrNameLst>
                                          <p:attrName>style.visibility</p:attrName>
                                        </p:attrNameLst>
                                      </p:cBhvr>
                                      <p:to>
                                        <p:strVal val="visible"/>
                                      </p:to>
                                    </p:set>
                                    <p:anim calcmode="lin" valueType="num">
                                      <p:cBhvr additive="base">
                                        <p:cTn id="9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10">
                                            <p:txEl>
                                              <p:pRg st="3" end="3"/>
                                            </p:txEl>
                                          </p:spTgt>
                                        </p:tgtEl>
                                        <p:attrNameLst>
                                          <p:attrName>style.visibility</p:attrName>
                                        </p:attrNameLst>
                                      </p:cBhvr>
                                      <p:to>
                                        <p:strVal val="visible"/>
                                      </p:to>
                                    </p:set>
                                    <p:anim calcmode="lin" valueType="num">
                                      <p:cBhvr additive="base">
                                        <p:cTn id="99"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10">
                                            <p:txEl>
                                              <p:pRg st="4" end="4"/>
                                            </p:txEl>
                                          </p:spTgt>
                                        </p:tgtEl>
                                        <p:attrNameLst>
                                          <p:attrName>style.visibility</p:attrName>
                                        </p:attrNameLst>
                                      </p:cBhvr>
                                      <p:to>
                                        <p:strVal val="visible"/>
                                      </p:to>
                                    </p:set>
                                    <p:anim calcmode="lin" valueType="num">
                                      <p:cBhvr additive="base">
                                        <p:cTn id="105"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nodeType="clickEffect">
                                  <p:stCondLst>
                                    <p:cond delay="0"/>
                                  </p:stCondLst>
                                  <p:childTnLst>
                                    <p:set>
                                      <p:cBhvr>
                                        <p:cTn id="110" dur="1" fill="hold">
                                          <p:stCondLst>
                                            <p:cond delay="0"/>
                                          </p:stCondLst>
                                        </p:cTn>
                                        <p:tgtEl>
                                          <p:spTgt spid="10">
                                            <p:txEl>
                                              <p:pRg st="5" end="5"/>
                                            </p:txEl>
                                          </p:spTgt>
                                        </p:tgtEl>
                                        <p:attrNameLst>
                                          <p:attrName>style.visibility</p:attrName>
                                        </p:attrNameLst>
                                      </p:cBhvr>
                                      <p:to>
                                        <p:strVal val="visible"/>
                                      </p:to>
                                    </p:set>
                                    <p:anim calcmode="lin" valueType="num">
                                      <p:cBhvr additive="base">
                                        <p:cTn id="111"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112"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nodeType="clickEffect">
                                  <p:stCondLst>
                                    <p:cond delay="0"/>
                                  </p:stCondLst>
                                  <p:childTnLst>
                                    <p:set>
                                      <p:cBhvr>
                                        <p:cTn id="116" dur="1" fill="hold">
                                          <p:stCondLst>
                                            <p:cond delay="0"/>
                                          </p:stCondLst>
                                        </p:cTn>
                                        <p:tgtEl>
                                          <p:spTgt spid="10">
                                            <p:txEl>
                                              <p:pRg st="6" end="6"/>
                                            </p:txEl>
                                          </p:spTgt>
                                        </p:tgtEl>
                                        <p:attrNameLst>
                                          <p:attrName>style.visibility</p:attrName>
                                        </p:attrNameLst>
                                      </p:cBhvr>
                                      <p:to>
                                        <p:strVal val="visible"/>
                                      </p:to>
                                    </p:set>
                                    <p:anim calcmode="lin" valueType="num">
                                      <p:cBhvr additive="base">
                                        <p:cTn id="117"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10">
                                            <p:txEl>
                                              <p:pRg st="6" end="6"/>
                                            </p:txEl>
                                          </p:spTgt>
                                        </p:tgtEl>
                                        <p:attrNameLst>
                                          <p:attrName>ppt_y</p:attrName>
                                        </p:attrNameLst>
                                      </p:cBhvr>
                                      <p:tavLst>
                                        <p:tav tm="0">
                                          <p:val>
                                            <p:strVal val="1+#ppt_h/2"/>
                                          </p:val>
                                        </p:tav>
                                        <p:tav tm="100000">
                                          <p:val>
                                            <p:strVal val="#ppt_y"/>
                                          </p:val>
                                        </p:tav>
                                      </p:tavLst>
                                    </p:anim>
                                  </p:childTnLst>
                                </p:cTn>
                              </p:par>
                              <p:par>
                                <p:cTn id="119" presetID="10" presetClass="entr" presetSubtype="0" fill="hold" grpId="0" nodeType="withEffect">
                                  <p:stCondLst>
                                    <p:cond delay="2000"/>
                                  </p:stCondLst>
                                  <p:childTnLst>
                                    <p:set>
                                      <p:cBhvr>
                                        <p:cTn id="120" dur="1" fill="hold">
                                          <p:stCondLst>
                                            <p:cond delay="0"/>
                                          </p:stCondLst>
                                        </p:cTn>
                                        <p:tgtEl>
                                          <p:spTgt spid="11"/>
                                        </p:tgtEl>
                                        <p:attrNameLst>
                                          <p:attrName>style.visibility</p:attrName>
                                        </p:attrNameLst>
                                      </p:cBhvr>
                                      <p:to>
                                        <p:strVal val="visible"/>
                                      </p:to>
                                    </p:set>
                                    <p:animEffect transition="in" filter="fade">
                                      <p:cBhvr>
                                        <p:cTn id="121" dur="2000"/>
                                        <p:tgtEl>
                                          <p:spTgt spid="11"/>
                                        </p:tgtEl>
                                      </p:cBhvr>
                                    </p:animEffect>
                                  </p:childTnLst>
                                </p:cTn>
                              </p:par>
                            </p:childTnLst>
                          </p:cTn>
                        </p:par>
                      </p:childTnLst>
                    </p:cTn>
                  </p:par>
                  <p:par>
                    <p:cTn id="122" fill="hold">
                      <p:stCondLst>
                        <p:cond delay="indefinite"/>
                      </p:stCondLst>
                      <p:childTnLst>
                        <p:par>
                          <p:cTn id="123" fill="hold">
                            <p:stCondLst>
                              <p:cond delay="0"/>
                            </p:stCondLst>
                            <p:childTnLst>
                              <p:par>
                                <p:cTn id="124" presetID="2" presetClass="entr" presetSubtype="4" fill="hold" nodeType="clickEffect">
                                  <p:stCondLst>
                                    <p:cond delay="0"/>
                                  </p:stCondLst>
                                  <p:childTnLst>
                                    <p:set>
                                      <p:cBhvr>
                                        <p:cTn id="125" dur="1" fill="hold">
                                          <p:stCondLst>
                                            <p:cond delay="0"/>
                                          </p:stCondLst>
                                        </p:cTn>
                                        <p:tgtEl>
                                          <p:spTgt spid="11">
                                            <p:txEl>
                                              <p:pRg st="0" end="0"/>
                                            </p:txEl>
                                          </p:spTgt>
                                        </p:tgtEl>
                                        <p:attrNameLst>
                                          <p:attrName>style.visibility</p:attrName>
                                        </p:attrNameLst>
                                      </p:cBhvr>
                                      <p:to>
                                        <p:strVal val="visible"/>
                                      </p:to>
                                    </p:set>
                                    <p:anim calcmode="lin" valueType="num">
                                      <p:cBhvr additive="base">
                                        <p:cTn id="126"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27"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2" presetClass="entr" presetSubtype="4" fill="hold" nodeType="clickEffect">
                                  <p:stCondLst>
                                    <p:cond delay="0"/>
                                  </p:stCondLst>
                                  <p:childTnLst>
                                    <p:set>
                                      <p:cBhvr>
                                        <p:cTn id="131" dur="1" fill="hold">
                                          <p:stCondLst>
                                            <p:cond delay="0"/>
                                          </p:stCondLst>
                                        </p:cTn>
                                        <p:tgtEl>
                                          <p:spTgt spid="11">
                                            <p:txEl>
                                              <p:pRg st="1" end="1"/>
                                            </p:txEl>
                                          </p:spTgt>
                                        </p:tgtEl>
                                        <p:attrNameLst>
                                          <p:attrName>style.visibility</p:attrName>
                                        </p:attrNameLst>
                                      </p:cBhvr>
                                      <p:to>
                                        <p:strVal val="visible"/>
                                      </p:to>
                                    </p:set>
                                    <p:anim calcmode="lin" valueType="num">
                                      <p:cBhvr additive="base">
                                        <p:cTn id="132"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2" presetClass="entr" presetSubtype="4" fill="hold" nodeType="clickEffect">
                                  <p:stCondLst>
                                    <p:cond delay="0"/>
                                  </p:stCondLst>
                                  <p:childTnLst>
                                    <p:set>
                                      <p:cBhvr>
                                        <p:cTn id="137" dur="1" fill="hold">
                                          <p:stCondLst>
                                            <p:cond delay="0"/>
                                          </p:stCondLst>
                                        </p:cTn>
                                        <p:tgtEl>
                                          <p:spTgt spid="11">
                                            <p:txEl>
                                              <p:pRg st="2" end="2"/>
                                            </p:txEl>
                                          </p:spTgt>
                                        </p:tgtEl>
                                        <p:attrNameLst>
                                          <p:attrName>style.visibility</p:attrName>
                                        </p:attrNameLst>
                                      </p:cBhvr>
                                      <p:to>
                                        <p:strVal val="visible"/>
                                      </p:to>
                                    </p:set>
                                    <p:anim calcmode="lin" valueType="num">
                                      <p:cBhvr additive="base">
                                        <p:cTn id="138"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39"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2" presetClass="entr" presetSubtype="4" fill="hold" nodeType="clickEffect">
                                  <p:stCondLst>
                                    <p:cond delay="0"/>
                                  </p:stCondLst>
                                  <p:childTnLst>
                                    <p:set>
                                      <p:cBhvr>
                                        <p:cTn id="143" dur="1" fill="hold">
                                          <p:stCondLst>
                                            <p:cond delay="0"/>
                                          </p:stCondLst>
                                        </p:cTn>
                                        <p:tgtEl>
                                          <p:spTgt spid="11">
                                            <p:txEl>
                                              <p:pRg st="3" end="3"/>
                                            </p:txEl>
                                          </p:spTgt>
                                        </p:tgtEl>
                                        <p:attrNameLst>
                                          <p:attrName>style.visibility</p:attrName>
                                        </p:attrNameLst>
                                      </p:cBhvr>
                                      <p:to>
                                        <p:strVal val="visible"/>
                                      </p:to>
                                    </p:set>
                                    <p:anim calcmode="lin" valueType="num">
                                      <p:cBhvr additive="base">
                                        <p:cTn id="144"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145"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P spid="8"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What is a VPC?</a:t>
            </a:r>
          </a:p>
        </p:txBody>
      </p:sp>
      <p:sp>
        <p:nvSpPr>
          <p:cNvPr id="5" name="TextBox 4"/>
          <p:cNvSpPr txBox="1"/>
          <p:nvPr/>
        </p:nvSpPr>
        <p:spPr>
          <a:xfrm>
            <a:off x="596289" y="1323538"/>
            <a:ext cx="7848685" cy="2177470"/>
          </a:xfrm>
          <a:prstGeom prst="rect">
            <a:avLst/>
          </a:prstGeom>
          <a:noFill/>
        </p:spPr>
        <p:txBody>
          <a:bodyPr wrap="square" lIns="91440" rtlCol="0">
            <a:noAutofit/>
          </a:bodyPr>
          <a:lstStyle/>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Think of VPC as virtual data center in cloud.</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Amazon's Virtual Private Cloud (Amazon VPC) lets you provision a logically isolated section of the Amazon</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Web Services cloud where you can launch AWS resources in a virtual network that you define.</a:t>
            </a:r>
          </a:p>
          <a:p>
            <a:pPr algn="just">
              <a:buClr>
                <a:prstClr val="black">
                  <a:lumMod val="50000"/>
                  <a:lumOff val="50000"/>
                </a:prstClr>
              </a:buClr>
              <a:buSzPct val="94000"/>
            </a:pPr>
            <a:endParaRPr lang="en-US" dirty="0">
              <a:solidFill>
                <a:prstClr val="black">
                  <a:lumMod val="75000"/>
                  <a:lumOff val="25000"/>
                </a:prstClr>
              </a:solidFill>
            </a:endParaRP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pic>
        <p:nvPicPr>
          <p:cNvPr id="1026" name="Picture 2" descr="Computer Networking - Midwest Data">
            <a:extLst>
              <a:ext uri="{FF2B5EF4-FFF2-40B4-BE49-F238E27FC236}">
                <a16:creationId xmlns:a16="http://schemas.microsoft.com/office/drawing/2014/main" id="{C3F6DCFB-7BF4-4811-ACCD-6EF8613386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6176" y="3314797"/>
            <a:ext cx="3338657" cy="250077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8" name="TextBox 7">
            <a:extLst>
              <a:ext uri="{FF2B5EF4-FFF2-40B4-BE49-F238E27FC236}">
                <a16:creationId xmlns:a16="http://schemas.microsoft.com/office/drawing/2014/main" id="{485FB283-9421-41EF-8716-5DD8F703DC08}"/>
              </a:ext>
            </a:extLst>
          </p:cNvPr>
          <p:cNvSpPr txBox="1"/>
          <p:nvPr/>
        </p:nvSpPr>
        <p:spPr>
          <a:xfrm>
            <a:off x="596289" y="3555843"/>
            <a:ext cx="4989351" cy="2177470"/>
          </a:xfrm>
          <a:prstGeom prst="rect">
            <a:avLst/>
          </a:prstGeom>
          <a:noFill/>
        </p:spPr>
        <p:txBody>
          <a:bodyPr wrap="square" lIns="91440" rtlCol="0">
            <a:noAutofit/>
          </a:bodyPr>
          <a:lstStyle/>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You have complete control over your virtual networking environment including selection of your own IP address ranges, creation of subnets and configuration of route tables as well as network gateways.</a:t>
            </a:r>
          </a:p>
        </p:txBody>
      </p:sp>
    </p:spTree>
    <p:custDataLst>
      <p:tags r:id="rId1"/>
    </p:custDataLst>
    <p:extLst>
      <p:ext uri="{BB962C8B-B14F-4D97-AF65-F5344CB8AC3E}">
        <p14:creationId xmlns:p14="http://schemas.microsoft.com/office/powerpoint/2010/main" val="4271938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9" presetID="10" presetClass="entr" presetSubtype="0" fill="hold" grpId="0" nodeType="withEffect">
                                  <p:stCondLst>
                                    <p:cond delay="200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20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 calcmode="lin" valueType="num">
                                      <p:cBhvr additive="base">
                                        <p:cTn id="36"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265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VPC Endpoint</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pic>
        <p:nvPicPr>
          <p:cNvPr id="25" name="Picture 24">
            <a:extLst>
              <a:ext uri="{FF2B5EF4-FFF2-40B4-BE49-F238E27FC236}">
                <a16:creationId xmlns:a16="http://schemas.microsoft.com/office/drawing/2014/main" id="{3C608B1B-E35E-44A6-AA45-44919C288EA2}"/>
              </a:ext>
            </a:extLst>
          </p:cNvPr>
          <p:cNvPicPr>
            <a:picLocks noChangeAspect="1"/>
          </p:cNvPicPr>
          <p:nvPr/>
        </p:nvPicPr>
        <p:blipFill>
          <a:blip r:embed="rId4"/>
          <a:stretch>
            <a:fillRect/>
          </a:stretch>
        </p:blipFill>
        <p:spPr>
          <a:xfrm>
            <a:off x="0" y="1126515"/>
            <a:ext cx="9144000" cy="4673034"/>
          </a:xfrm>
          <a:prstGeom prst="rect">
            <a:avLst/>
          </a:prstGeom>
        </p:spPr>
      </p:pic>
    </p:spTree>
    <p:custDataLst>
      <p:tags r:id="rId1"/>
    </p:custDataLst>
    <p:extLst>
      <p:ext uri="{BB962C8B-B14F-4D97-AF65-F5344CB8AC3E}">
        <p14:creationId xmlns:p14="http://schemas.microsoft.com/office/powerpoint/2010/main" val="2441353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265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VPC Endpoint</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pic>
        <p:nvPicPr>
          <p:cNvPr id="4" name="Picture 3">
            <a:extLst>
              <a:ext uri="{FF2B5EF4-FFF2-40B4-BE49-F238E27FC236}">
                <a16:creationId xmlns:a16="http://schemas.microsoft.com/office/drawing/2014/main" id="{007A9DE4-0E5D-4363-A788-3A7C6C1F1128}"/>
              </a:ext>
            </a:extLst>
          </p:cNvPr>
          <p:cNvPicPr>
            <a:picLocks noChangeAspect="1"/>
          </p:cNvPicPr>
          <p:nvPr/>
        </p:nvPicPr>
        <p:blipFill>
          <a:blip r:embed="rId4"/>
          <a:stretch>
            <a:fillRect/>
          </a:stretch>
        </p:blipFill>
        <p:spPr>
          <a:xfrm>
            <a:off x="0" y="1126513"/>
            <a:ext cx="9144000" cy="4673036"/>
          </a:xfrm>
          <a:prstGeom prst="rect">
            <a:avLst/>
          </a:prstGeom>
        </p:spPr>
      </p:pic>
      <p:pic>
        <p:nvPicPr>
          <p:cNvPr id="6" name="Picture 5">
            <a:extLst>
              <a:ext uri="{FF2B5EF4-FFF2-40B4-BE49-F238E27FC236}">
                <a16:creationId xmlns:a16="http://schemas.microsoft.com/office/drawing/2014/main" id="{A6078227-1E59-4158-8063-449DCBD46785}"/>
              </a:ext>
            </a:extLst>
          </p:cNvPr>
          <p:cNvPicPr>
            <a:picLocks noChangeAspect="1"/>
          </p:cNvPicPr>
          <p:nvPr/>
        </p:nvPicPr>
        <p:blipFill>
          <a:blip r:embed="rId5"/>
          <a:stretch>
            <a:fillRect/>
          </a:stretch>
        </p:blipFill>
        <p:spPr>
          <a:xfrm>
            <a:off x="2267744" y="3933056"/>
            <a:ext cx="566464" cy="504057"/>
          </a:xfrm>
          <a:prstGeom prst="rect">
            <a:avLst/>
          </a:prstGeom>
        </p:spPr>
      </p:pic>
      <p:sp>
        <p:nvSpPr>
          <p:cNvPr id="8" name="TextBox 7">
            <a:extLst>
              <a:ext uri="{FF2B5EF4-FFF2-40B4-BE49-F238E27FC236}">
                <a16:creationId xmlns:a16="http://schemas.microsoft.com/office/drawing/2014/main" id="{CCED308B-AA65-4BB3-A6B6-6D919CC89123}"/>
              </a:ext>
            </a:extLst>
          </p:cNvPr>
          <p:cNvSpPr txBox="1"/>
          <p:nvPr/>
        </p:nvSpPr>
        <p:spPr>
          <a:xfrm>
            <a:off x="1872745" y="4489375"/>
            <a:ext cx="1356462" cy="307777"/>
          </a:xfrm>
          <a:prstGeom prst="rect">
            <a:avLst/>
          </a:prstGeom>
          <a:noFill/>
        </p:spPr>
        <p:txBody>
          <a:bodyPr wrap="none" rtlCol="0">
            <a:spAutoFit/>
          </a:bodyPr>
          <a:lstStyle/>
          <a:p>
            <a:r>
              <a:rPr lang="en-US" sz="1400" dirty="0"/>
              <a:t>VPC Endpoint</a:t>
            </a:r>
          </a:p>
        </p:txBody>
      </p:sp>
      <p:pic>
        <p:nvPicPr>
          <p:cNvPr id="11" name="Picture 4" descr="Bucket, content, delivery, objects, s3, storage, with icon - Free download">
            <a:extLst>
              <a:ext uri="{FF2B5EF4-FFF2-40B4-BE49-F238E27FC236}">
                <a16:creationId xmlns:a16="http://schemas.microsoft.com/office/drawing/2014/main" id="{6A4945BB-C139-4D2F-9246-89FADE9F7403}"/>
              </a:ext>
            </a:extLst>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3851920" y="5013176"/>
            <a:ext cx="964855" cy="964855"/>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a:extLst>
              <a:ext uri="{FF2B5EF4-FFF2-40B4-BE49-F238E27FC236}">
                <a16:creationId xmlns:a16="http://schemas.microsoft.com/office/drawing/2014/main" id="{9AEB10F3-7538-4284-99F3-2E1506564796}"/>
              </a:ext>
            </a:extLst>
          </p:cNvPr>
          <p:cNvCxnSpPr/>
          <p:nvPr/>
        </p:nvCxnSpPr>
        <p:spPr>
          <a:xfrm>
            <a:off x="1547664" y="4185084"/>
            <a:ext cx="64807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45419FB-1DE1-4958-A3CF-B680F14BE39E}"/>
              </a:ext>
            </a:extLst>
          </p:cNvPr>
          <p:cNvCxnSpPr/>
          <p:nvPr/>
        </p:nvCxnSpPr>
        <p:spPr>
          <a:xfrm>
            <a:off x="2834208" y="4221088"/>
            <a:ext cx="1161728" cy="10801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05640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Exam Tips - VPC</a:t>
            </a:r>
          </a:p>
        </p:txBody>
      </p:sp>
      <p:sp>
        <p:nvSpPr>
          <p:cNvPr id="5" name="TextBox 4"/>
          <p:cNvSpPr txBox="1"/>
          <p:nvPr/>
        </p:nvSpPr>
        <p:spPr>
          <a:xfrm>
            <a:off x="596289" y="1340768"/>
            <a:ext cx="7848685" cy="3368804"/>
          </a:xfrm>
          <a:prstGeom prst="rect">
            <a:avLst/>
          </a:prstGeom>
          <a:noFill/>
        </p:spPr>
        <p:txBody>
          <a:bodyPr wrap="square" lIns="91440" rtlCol="0">
            <a:noAutofit/>
          </a:bodyPr>
          <a:lstStyle/>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Think of a VPC as logical datacenter in AWS</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Consists of IGWs(or Virtual Private Gateway), Route Tables, Network Access Control Lists, Subnet and Security Groups</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1Subnet = 1 Availability Zone</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Security Groups are Stateful, Network Access Control are Stateless</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NO TRANSITIVE PEERING</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Tree>
    <p:custDataLst>
      <p:tags r:id="rId1"/>
    </p:custDataLst>
    <p:extLst>
      <p:ext uri="{BB962C8B-B14F-4D97-AF65-F5344CB8AC3E}">
        <p14:creationId xmlns:p14="http://schemas.microsoft.com/office/powerpoint/2010/main" val="3433715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 calcmode="lin" valueType="num">
                                      <p:cBhvr additive="base">
                                        <p:cTn id="3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Exam Tips - VPC</a:t>
            </a:r>
          </a:p>
        </p:txBody>
      </p:sp>
      <p:sp>
        <p:nvSpPr>
          <p:cNvPr id="5" name="TextBox 4"/>
          <p:cNvSpPr txBox="1"/>
          <p:nvPr/>
        </p:nvSpPr>
        <p:spPr>
          <a:xfrm>
            <a:off x="596289" y="1323537"/>
            <a:ext cx="8282289" cy="4419347"/>
          </a:xfrm>
          <a:prstGeom prst="rect">
            <a:avLst/>
          </a:prstGeom>
          <a:noFill/>
        </p:spPr>
        <p:txBody>
          <a:bodyPr wrap="square" lIns="91440" rtlCol="0">
            <a:noAutofit/>
          </a:bodyPr>
          <a:lstStyle/>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When You Create a VPC a default Route table, Network Access Control List(NACL) and a default Security Group.</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It won't create any subnets, nor will it create a default internet gateway</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US-EAST-1A in your AWS account an be a completely different availability zone to US-EAST-1A in another AWS account. The AZs are randomized.</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Amazon Always reserve 5 IP addresses within your subnets</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You can only have 1 Internet Gateway per VPC</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Security Group can't span VPCs</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Tree>
    <p:custDataLst>
      <p:tags r:id="rId1"/>
    </p:custDataLst>
    <p:extLst>
      <p:ext uri="{BB962C8B-B14F-4D97-AF65-F5344CB8AC3E}">
        <p14:creationId xmlns:p14="http://schemas.microsoft.com/office/powerpoint/2010/main" val="1404267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 calcmode="lin" valueType="num">
                                      <p:cBhvr additive="base">
                                        <p:cTn id="3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5">
                                            <p:txEl>
                                              <p:pRg st="10" end="10"/>
                                            </p:txEl>
                                          </p:spTgt>
                                        </p:tgtEl>
                                        <p:attrNameLst>
                                          <p:attrName>style.visibility</p:attrName>
                                        </p:attrNameLst>
                                      </p:cBhvr>
                                      <p:to>
                                        <p:strVal val="visible"/>
                                      </p:to>
                                    </p:set>
                                    <p:anim calcmode="lin" valueType="num">
                                      <p:cBhvr additive="base">
                                        <p:cTn id="4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Exam Tips - NAT Instance</a:t>
            </a:r>
            <a:br>
              <a:rPr lang="en-US" sz="2800" dirty="0">
                <a:solidFill>
                  <a:srgbClr val="0070C0"/>
                </a:solidFill>
                <a:latin typeface="Adobe Gothic Std B" pitchFamily="34" charset="-128"/>
                <a:ea typeface="Adobe Gothic Std B" pitchFamily="34" charset="-128"/>
              </a:rPr>
            </a:br>
            <a:endParaRPr lang="en-US" sz="2800" dirty="0">
              <a:solidFill>
                <a:srgbClr val="0070C0"/>
              </a:solidFill>
              <a:latin typeface="Adobe Gothic Std B" pitchFamily="34" charset="-128"/>
              <a:ea typeface="Adobe Gothic Std B" pitchFamily="34" charset="-128"/>
            </a:endParaRPr>
          </a:p>
        </p:txBody>
      </p:sp>
      <p:sp>
        <p:nvSpPr>
          <p:cNvPr id="5" name="TextBox 4"/>
          <p:cNvSpPr txBox="1"/>
          <p:nvPr/>
        </p:nvSpPr>
        <p:spPr>
          <a:xfrm>
            <a:off x="596289" y="1323537"/>
            <a:ext cx="8282289" cy="4419347"/>
          </a:xfrm>
          <a:prstGeom prst="rect">
            <a:avLst/>
          </a:prstGeom>
          <a:noFill/>
        </p:spPr>
        <p:txBody>
          <a:bodyPr wrap="square" lIns="91440" rtlCol="0">
            <a:noAutofit/>
          </a:bodyPr>
          <a:lstStyle/>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When Creating a NAT instance, Disable Source/Destination Check on the Instance.</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NAT instance must be in a public subnet</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There must be a route out of the private subnet to the NAT instance, for this to work</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The amount of traffic that NAT instances can support depends on the instance size. If you are bottlenecking, increase the instance size.</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You can create high availability using Autoscaling Groups, multiple subnets in different AZs and a script to automate failover</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Behind a security Group</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Tree>
    <p:custDataLst>
      <p:tags r:id="rId1"/>
    </p:custDataLst>
    <p:extLst>
      <p:ext uri="{BB962C8B-B14F-4D97-AF65-F5344CB8AC3E}">
        <p14:creationId xmlns:p14="http://schemas.microsoft.com/office/powerpoint/2010/main" val="2425330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 calcmode="lin" valueType="num">
                                      <p:cBhvr additive="base">
                                        <p:cTn id="3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5">
                                            <p:txEl>
                                              <p:pRg st="10" end="10"/>
                                            </p:txEl>
                                          </p:spTgt>
                                        </p:tgtEl>
                                        <p:attrNameLst>
                                          <p:attrName>style.visibility</p:attrName>
                                        </p:attrNameLst>
                                      </p:cBhvr>
                                      <p:to>
                                        <p:strVal val="visible"/>
                                      </p:to>
                                    </p:set>
                                    <p:anim calcmode="lin" valueType="num">
                                      <p:cBhvr additive="base">
                                        <p:cTn id="4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Exam Tips - NAT Gateway</a:t>
            </a:r>
          </a:p>
        </p:txBody>
      </p:sp>
      <p:sp>
        <p:nvSpPr>
          <p:cNvPr id="5" name="TextBox 4"/>
          <p:cNvSpPr txBox="1"/>
          <p:nvPr/>
        </p:nvSpPr>
        <p:spPr>
          <a:xfrm>
            <a:off x="596289" y="1323537"/>
            <a:ext cx="8282289" cy="4419347"/>
          </a:xfrm>
          <a:prstGeom prst="rect">
            <a:avLst/>
          </a:prstGeom>
          <a:noFill/>
        </p:spPr>
        <p:txBody>
          <a:bodyPr wrap="square" lIns="91440" rtlCol="0">
            <a:noAutofit/>
          </a:bodyPr>
          <a:lstStyle/>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Redundant inside the Availability Zone</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Preferred by the enterprise.</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Starts at 5Gbps and scales currently to 45Gbps</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No need to patch</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Not associated with security groups</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Automatically assigned a public IP addresses</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Remember to update your route tables</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No need to disable Source/Destination Checks</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Tree>
    <p:custDataLst>
      <p:tags r:id="rId1"/>
    </p:custDataLst>
    <p:extLst>
      <p:ext uri="{BB962C8B-B14F-4D97-AF65-F5344CB8AC3E}">
        <p14:creationId xmlns:p14="http://schemas.microsoft.com/office/powerpoint/2010/main" val="2772771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 calcmode="lin" valueType="num">
                                      <p:cBhvr additive="base">
                                        <p:cTn id="3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5">
                                            <p:txEl>
                                              <p:pRg st="10" end="10"/>
                                            </p:txEl>
                                          </p:spTgt>
                                        </p:tgtEl>
                                        <p:attrNameLst>
                                          <p:attrName>style.visibility</p:attrName>
                                        </p:attrNameLst>
                                      </p:cBhvr>
                                      <p:to>
                                        <p:strVal val="visible"/>
                                      </p:to>
                                    </p:set>
                                    <p:anim calcmode="lin" valueType="num">
                                      <p:cBhvr additive="base">
                                        <p:cTn id="4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5">
                                            <p:txEl>
                                              <p:pRg st="12" end="12"/>
                                            </p:txEl>
                                          </p:spTgt>
                                        </p:tgtEl>
                                        <p:attrNameLst>
                                          <p:attrName>style.visibility</p:attrName>
                                        </p:attrNameLst>
                                      </p:cBhvr>
                                      <p:to>
                                        <p:strVal val="visible"/>
                                      </p:to>
                                    </p:set>
                                    <p:anim calcmode="lin" valueType="num">
                                      <p:cBhvr additive="base">
                                        <p:cTn id="51"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5">
                                            <p:txEl>
                                              <p:pRg st="14" end="14"/>
                                            </p:txEl>
                                          </p:spTgt>
                                        </p:tgtEl>
                                        <p:attrNameLst>
                                          <p:attrName>style.visibility</p:attrName>
                                        </p:attrNameLst>
                                      </p:cBhvr>
                                      <p:to>
                                        <p:strVal val="visible"/>
                                      </p:to>
                                    </p:set>
                                    <p:anim calcmode="lin" valueType="num">
                                      <p:cBhvr additive="base">
                                        <p:cTn id="57"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Exam Tips - NAT Gateway</a:t>
            </a:r>
          </a:p>
        </p:txBody>
      </p:sp>
      <p:sp>
        <p:nvSpPr>
          <p:cNvPr id="5" name="TextBox 4"/>
          <p:cNvSpPr txBox="1"/>
          <p:nvPr/>
        </p:nvSpPr>
        <p:spPr>
          <a:xfrm>
            <a:off x="596289" y="1323537"/>
            <a:ext cx="8282289" cy="4419347"/>
          </a:xfrm>
          <a:prstGeom prst="rect">
            <a:avLst/>
          </a:prstGeom>
          <a:noFill/>
        </p:spPr>
        <p:txBody>
          <a:bodyPr wrap="square" lIns="91440" rtlCol="0">
            <a:noAutofit/>
          </a:bodyPr>
          <a:lstStyle/>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If you have resources in multiple Availability Zones and they share one NAT Gateway, if the NAT gateway’s Availability Zone is down, resources in the other Availability Zones lose internet access. </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To create an Availability Zone-independent architecture, create a NAT Gateway in each Availability Zone and configure your routing to ensure that resources use the NAT gateway in the same Availability Zone</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Tree>
    <p:custDataLst>
      <p:tags r:id="rId1"/>
    </p:custDataLst>
    <p:extLst>
      <p:ext uri="{BB962C8B-B14F-4D97-AF65-F5344CB8AC3E}">
        <p14:creationId xmlns:p14="http://schemas.microsoft.com/office/powerpoint/2010/main" val="1525483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Exam Tips - NACL</a:t>
            </a:r>
          </a:p>
        </p:txBody>
      </p:sp>
      <p:sp>
        <p:nvSpPr>
          <p:cNvPr id="5" name="TextBox 4"/>
          <p:cNvSpPr txBox="1"/>
          <p:nvPr/>
        </p:nvSpPr>
        <p:spPr>
          <a:xfrm>
            <a:off x="596289" y="1323537"/>
            <a:ext cx="8282289" cy="4419347"/>
          </a:xfrm>
          <a:prstGeom prst="rect">
            <a:avLst/>
          </a:prstGeom>
          <a:noFill/>
        </p:spPr>
        <p:txBody>
          <a:bodyPr wrap="square" lIns="91440" rtlCol="0">
            <a:noAutofit/>
          </a:bodyPr>
          <a:lstStyle/>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Your VPC automatically comes with a default network ACL and by default it allows all inbound and outbound traffic.</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You can create custom network ACLs. By default, each custom network ACL denies all inbound and outbound traffic until you add rules</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Each subnet in your VPC must be associated with a network ACL.</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If you don't explicitly associate a subnet with a network ACL, the subnet is automatically associated with the default network ACL</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Tree>
    <p:custDataLst>
      <p:tags r:id="rId1"/>
    </p:custDataLst>
    <p:extLst>
      <p:ext uri="{BB962C8B-B14F-4D97-AF65-F5344CB8AC3E}">
        <p14:creationId xmlns:p14="http://schemas.microsoft.com/office/powerpoint/2010/main" val="2355147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Exam Tips - NACL</a:t>
            </a:r>
          </a:p>
        </p:txBody>
      </p:sp>
      <p:sp>
        <p:nvSpPr>
          <p:cNvPr id="5" name="TextBox 4"/>
          <p:cNvSpPr txBox="1"/>
          <p:nvPr/>
        </p:nvSpPr>
        <p:spPr>
          <a:xfrm>
            <a:off x="596289" y="1323537"/>
            <a:ext cx="8282289" cy="4419347"/>
          </a:xfrm>
          <a:prstGeom prst="rect">
            <a:avLst/>
          </a:prstGeom>
          <a:noFill/>
        </p:spPr>
        <p:txBody>
          <a:bodyPr wrap="square" lIns="91440" rtlCol="0">
            <a:noAutofit/>
          </a:bodyPr>
          <a:lstStyle/>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Block IP addresses using network ACLs not Security Groups</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You can associate a network ACL with multiple subnets; however, a subnet can be associated with only one network ACL at a time.</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When you associate a network ACL with a subnet, the previous association is removed</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Network ACLs contain a numbered list of rules that is evaluated in order, starting with the lowest numbered rules</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Network ACLs have separate inbound </a:t>
            </a:r>
            <a:r>
              <a:rPr lang="en-US" sz="1600">
                <a:solidFill>
                  <a:prstClr val="black">
                    <a:lumMod val="75000"/>
                    <a:lumOff val="25000"/>
                  </a:prstClr>
                </a:solidFill>
              </a:rPr>
              <a:t>and outbound </a:t>
            </a:r>
            <a:r>
              <a:rPr lang="en-US" sz="1600" dirty="0">
                <a:solidFill>
                  <a:prstClr val="black">
                    <a:lumMod val="75000"/>
                    <a:lumOff val="25000"/>
                  </a:prstClr>
                </a:solidFill>
              </a:rPr>
              <a:t>rules and each rules can either allow or deny traffic.</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Network ACLs are stateless; responses to allowed inbound traffic are subject to the rules for outbound traffic(and vice-versa)</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Tree>
    <p:custDataLst>
      <p:tags r:id="rId1"/>
    </p:custDataLst>
    <p:extLst>
      <p:ext uri="{BB962C8B-B14F-4D97-AF65-F5344CB8AC3E}">
        <p14:creationId xmlns:p14="http://schemas.microsoft.com/office/powerpoint/2010/main" val="884187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 calcmode="lin" valueType="num">
                                      <p:cBhvr additive="base">
                                        <p:cTn id="3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5">
                                            <p:txEl>
                                              <p:pRg st="10" end="10"/>
                                            </p:txEl>
                                          </p:spTgt>
                                        </p:tgtEl>
                                        <p:attrNameLst>
                                          <p:attrName>style.visibility</p:attrName>
                                        </p:attrNameLst>
                                      </p:cBhvr>
                                      <p:to>
                                        <p:strVal val="visible"/>
                                      </p:to>
                                    </p:set>
                                    <p:anim calcmode="lin" valueType="num">
                                      <p:cBhvr additive="base">
                                        <p:cTn id="4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Exam Tips - Flow Logs</a:t>
            </a:r>
          </a:p>
        </p:txBody>
      </p:sp>
      <p:sp>
        <p:nvSpPr>
          <p:cNvPr id="5" name="TextBox 4"/>
          <p:cNvSpPr txBox="1"/>
          <p:nvPr/>
        </p:nvSpPr>
        <p:spPr>
          <a:xfrm>
            <a:off x="596289" y="1323537"/>
            <a:ext cx="8282289" cy="4419347"/>
          </a:xfrm>
          <a:prstGeom prst="rect">
            <a:avLst/>
          </a:prstGeom>
          <a:noFill/>
        </p:spPr>
        <p:txBody>
          <a:bodyPr wrap="square" lIns="91440" rtlCol="0">
            <a:noAutofit/>
          </a:bodyPr>
          <a:lstStyle/>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You cannot enable flow logs for VPCs that are peered with your VPC unless the peer VPC is in your account</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You can tag flow logs</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After you've created a flow log, you cannot change its configuration; for example, you can't associate a different IAM role with the flow log</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Not all IP traffic is monitored;</a:t>
            </a:r>
          </a:p>
          <a:p>
            <a:pPr marL="631825" lvl="1"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Traffic generated by instances when they contact the Amazon DNs server.</a:t>
            </a:r>
          </a:p>
          <a:p>
            <a:pPr marL="631825" lvl="1"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If you use your own DNS server, then all traffic to that DNS server is logged</a:t>
            </a:r>
          </a:p>
          <a:p>
            <a:pPr marL="631825" lvl="1"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Traffic generated by a Windows instance for Amazon Windows license activation</a:t>
            </a:r>
          </a:p>
          <a:p>
            <a:pPr marL="631825" lvl="1"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Traffic to and from 168.254.169.254 for instance metadata</a:t>
            </a:r>
          </a:p>
          <a:p>
            <a:pPr marL="631825" lvl="1"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DHCP traffic</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Tree>
    <p:custDataLst>
      <p:tags r:id="rId1"/>
    </p:custDataLst>
    <p:extLst>
      <p:ext uri="{BB962C8B-B14F-4D97-AF65-F5344CB8AC3E}">
        <p14:creationId xmlns:p14="http://schemas.microsoft.com/office/powerpoint/2010/main" val="24784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anim calcmode="lin" valueType="num">
                                      <p:cBhvr additive="base">
                                        <p:cTn id="3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xEl>
                                              <p:pRg st="12" end="12"/>
                                            </p:txEl>
                                          </p:spTgt>
                                        </p:tgtEl>
                                        <p:attrNameLst>
                                          <p:attrName>style.visibility</p:attrName>
                                        </p:attrNameLst>
                                      </p:cBhvr>
                                      <p:to>
                                        <p:strVal val="visible"/>
                                      </p:to>
                                    </p:set>
                                    <p:anim calcmode="lin" valueType="num">
                                      <p:cBhvr additive="base">
                                        <p:cTn id="39"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5">
                                            <p:txEl>
                                              <p:pRg st="8" end="8"/>
                                            </p:txEl>
                                          </p:spTgt>
                                        </p:tgtEl>
                                        <p:attrNameLst>
                                          <p:attrName>style.visibility</p:attrName>
                                        </p:attrNameLst>
                                      </p:cBhvr>
                                      <p:to>
                                        <p:strVal val="visible"/>
                                      </p:to>
                                    </p:set>
                                    <p:anim calcmode="lin" valueType="num">
                                      <p:cBhvr additive="base">
                                        <p:cTn id="4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5">
                                            <p:txEl>
                                              <p:pRg st="9" end="9"/>
                                            </p:txEl>
                                          </p:spTgt>
                                        </p:tgtEl>
                                        <p:attrNameLst>
                                          <p:attrName>style.visibility</p:attrName>
                                        </p:attrNameLst>
                                      </p:cBhvr>
                                      <p:to>
                                        <p:strVal val="visible"/>
                                      </p:to>
                                    </p:set>
                                    <p:anim calcmode="lin" valueType="num">
                                      <p:cBhvr additive="base">
                                        <p:cTn id="5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 calcmode="lin" valueType="num">
                                      <p:cBhvr additive="base">
                                        <p:cTn id="5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5">
                                            <p:txEl>
                                              <p:pRg st="11" end="11"/>
                                            </p:txEl>
                                          </p:spTgt>
                                        </p:tgtEl>
                                        <p:attrNameLst>
                                          <p:attrName>style.visibility</p:attrName>
                                        </p:attrNameLst>
                                      </p:cBhvr>
                                      <p:to>
                                        <p:strVal val="visible"/>
                                      </p:to>
                                    </p:set>
                                    <p:anim calcmode="lin" valueType="num">
                                      <p:cBhvr additive="base">
                                        <p:cTn id="63"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What is a VPC?</a:t>
            </a:r>
          </a:p>
        </p:txBody>
      </p:sp>
      <p:sp>
        <p:nvSpPr>
          <p:cNvPr id="5" name="TextBox 4"/>
          <p:cNvSpPr txBox="1"/>
          <p:nvPr/>
        </p:nvSpPr>
        <p:spPr>
          <a:xfrm>
            <a:off x="596289" y="1323537"/>
            <a:ext cx="8282289" cy="4419347"/>
          </a:xfrm>
          <a:prstGeom prst="rect">
            <a:avLst/>
          </a:prstGeom>
          <a:noFill/>
        </p:spPr>
        <p:txBody>
          <a:bodyPr wrap="square" lIns="91440" rtlCol="0">
            <a:noAutofit/>
          </a:bodyPr>
          <a:lstStyle/>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You can easily customize the network configuration for your Amazon virtual private cloud.</a:t>
            </a: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For example, you can create a public-facing subnet for your web servers that has access to the Internet and place your backend systems such as databases or application servers in a private-facing subnet with no internet access.</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So, in doing that your web servers are exposed to the Internet, but your sensitive application and database servers are not exposed to the Internet.</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pic>
        <p:nvPicPr>
          <p:cNvPr id="3076" name="Picture 4" descr="Following The Network To The Cloud And Edge">
            <a:extLst>
              <a:ext uri="{FF2B5EF4-FFF2-40B4-BE49-F238E27FC236}">
                <a16:creationId xmlns:a16="http://schemas.microsoft.com/office/drawing/2014/main" id="{1FCB8662-B476-494A-9CE7-7B8DA62525B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375398" y="3412540"/>
            <a:ext cx="4127782" cy="231959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ustDataLst>
      <p:tags r:id="rId1"/>
    </p:custDataLst>
    <p:extLst>
      <p:ext uri="{BB962C8B-B14F-4D97-AF65-F5344CB8AC3E}">
        <p14:creationId xmlns:p14="http://schemas.microsoft.com/office/powerpoint/2010/main" val="3782988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 calcmode="lin" valueType="num">
                                      <p:cBhvr additive="base">
                                        <p:cTn id="2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 calcmode="lin" valueType="num">
                                      <p:cBhvr additive="base">
                                        <p:cTn id="2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Exam Tips- Bastion Host</a:t>
            </a:r>
          </a:p>
        </p:txBody>
      </p:sp>
      <p:sp>
        <p:nvSpPr>
          <p:cNvPr id="5" name="TextBox 4"/>
          <p:cNvSpPr txBox="1"/>
          <p:nvPr/>
        </p:nvSpPr>
        <p:spPr>
          <a:xfrm>
            <a:off x="596289" y="1323537"/>
            <a:ext cx="8282289" cy="4419347"/>
          </a:xfrm>
          <a:prstGeom prst="rect">
            <a:avLst/>
          </a:prstGeom>
          <a:noFill/>
        </p:spPr>
        <p:txBody>
          <a:bodyPr wrap="square" lIns="91440" rtlCol="0">
            <a:noAutofit/>
          </a:bodyPr>
          <a:lstStyle/>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A NAT Gateway or NAT Instance is used to provide internet traffic to EC2 instances in a private subnets.</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A Bastion is used to securely administer EC2 instances (Using SSH or RDP). </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Bastion are called Jump Boxes in Australia.</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You cannot use a NAT Gateway as a Bastion host</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Tree>
    <p:custDataLst>
      <p:tags r:id="rId1"/>
    </p:custDataLst>
    <p:extLst>
      <p:ext uri="{BB962C8B-B14F-4D97-AF65-F5344CB8AC3E}">
        <p14:creationId xmlns:p14="http://schemas.microsoft.com/office/powerpoint/2010/main" val="788641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Exam Tips - Direct Connect</a:t>
            </a:r>
          </a:p>
        </p:txBody>
      </p:sp>
      <p:sp>
        <p:nvSpPr>
          <p:cNvPr id="5" name="TextBox 4"/>
          <p:cNvSpPr txBox="1"/>
          <p:nvPr/>
        </p:nvSpPr>
        <p:spPr>
          <a:xfrm>
            <a:off x="596289" y="1323537"/>
            <a:ext cx="8282289" cy="4419347"/>
          </a:xfrm>
          <a:prstGeom prst="rect">
            <a:avLst/>
          </a:prstGeom>
          <a:noFill/>
        </p:spPr>
        <p:txBody>
          <a:bodyPr wrap="square" lIns="91440" rtlCol="0">
            <a:noAutofit/>
          </a:bodyPr>
          <a:lstStyle/>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Direct Connect directly connects your data center to AWS</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Useful for high throughout workload( i.e., lots of network traffic)</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If you need a stable and reliable secure connection</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Tree>
    <p:custDataLst>
      <p:tags r:id="rId1"/>
    </p:custDataLst>
    <p:extLst>
      <p:ext uri="{BB962C8B-B14F-4D97-AF65-F5344CB8AC3E}">
        <p14:creationId xmlns:p14="http://schemas.microsoft.com/office/powerpoint/2010/main" val="1175843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Exam Tips - VPC Endpoint</a:t>
            </a:r>
          </a:p>
        </p:txBody>
      </p:sp>
      <p:sp>
        <p:nvSpPr>
          <p:cNvPr id="5" name="TextBox 4"/>
          <p:cNvSpPr txBox="1"/>
          <p:nvPr/>
        </p:nvSpPr>
        <p:spPr>
          <a:xfrm>
            <a:off x="596289" y="1320901"/>
            <a:ext cx="7848685" cy="3368804"/>
          </a:xfrm>
          <a:prstGeom prst="rect">
            <a:avLst/>
          </a:prstGeom>
          <a:noFill/>
        </p:spPr>
        <p:txBody>
          <a:bodyPr wrap="square" lIns="91440" rtlCol="0">
            <a:noAutofit/>
          </a:bodyPr>
          <a:lstStyle/>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A VPC endpoint enables you to privately connect your VPC to supported AWS services and VPC endpoint services powered by private link without requiring an Internet gateway, a NAT device, a VPN connection or an AWS direct connect connection.</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Instances in your VPC do not require public IP addresses to communicate with the resources in the service.</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Traffic between your VPC and other services does not leave the Amazon network.</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Endpoints are virtual devices. They are horizontally scaled, redundant and highly available VPC components that allow communication between instances in your VPC and services without imposing availability, risk or bandwidth constraints on your network traffic.</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Tree>
    <p:custDataLst>
      <p:tags r:id="rId1"/>
    </p:custDataLst>
    <p:extLst>
      <p:ext uri="{BB962C8B-B14F-4D97-AF65-F5344CB8AC3E}">
        <p14:creationId xmlns:p14="http://schemas.microsoft.com/office/powerpoint/2010/main" val="80590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Exam Tips - Extra</a:t>
            </a:r>
          </a:p>
        </p:txBody>
      </p:sp>
      <p:sp>
        <p:nvSpPr>
          <p:cNvPr id="5" name="TextBox 4"/>
          <p:cNvSpPr txBox="1"/>
          <p:nvPr/>
        </p:nvSpPr>
        <p:spPr>
          <a:xfrm>
            <a:off x="596289" y="1320901"/>
            <a:ext cx="7848685" cy="3368804"/>
          </a:xfrm>
          <a:prstGeom prst="rect">
            <a:avLst/>
          </a:prstGeom>
          <a:noFill/>
        </p:spPr>
        <p:txBody>
          <a:bodyPr wrap="square" lIns="91440" rtlCol="0">
            <a:noAutofit/>
          </a:bodyPr>
          <a:lstStyle/>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VPC – Private Link (VPC-to-VPC using Amazon private link for connecting more then 10VPC)</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VPC – Transit Gateway (Allow you to have transitive peering between thousand of VPCs and on-premises data centers)</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VPN – Hub (If you have multiple sites, each with its own VPN connection, you can use AWS VPN Cloud Hub to connect those sites together)</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VPC Global Accelerator (Use AWS edge location to accelerate the performance)</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Tree>
    <p:custDataLst>
      <p:tags r:id="rId1"/>
    </p:custDataLst>
    <p:extLst>
      <p:ext uri="{BB962C8B-B14F-4D97-AF65-F5344CB8AC3E}">
        <p14:creationId xmlns:p14="http://schemas.microsoft.com/office/powerpoint/2010/main" val="3695425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1760" y="3513731"/>
            <a:ext cx="3679305" cy="964031"/>
          </a:xfrm>
        </p:spPr>
        <p:txBody>
          <a:bodyPr>
            <a:noAutofit/>
          </a:bodyPr>
          <a:lstStyle/>
          <a:p>
            <a:pPr lvl="0">
              <a:spcBef>
                <a:spcPts val="0"/>
              </a:spcBef>
            </a:pPr>
            <a:br>
              <a:rPr lang="en-US" dirty="0">
                <a:solidFill>
                  <a:prstClr val="white"/>
                </a:solidFill>
              </a:rPr>
            </a:br>
            <a:br>
              <a:rPr lang="en-US" dirty="0">
                <a:solidFill>
                  <a:prstClr val="white"/>
                </a:solidFill>
              </a:rPr>
            </a:br>
            <a:r>
              <a:rPr lang="en-US" dirty="0">
                <a:solidFill>
                  <a:prstClr val="white"/>
                </a:solidFill>
              </a:rPr>
              <a:t>Thank you</a:t>
            </a:r>
            <a:br>
              <a:rPr lang="en-US" dirty="0">
                <a:solidFill>
                  <a:prstClr val="white"/>
                </a:solidFill>
              </a:rPr>
            </a:br>
            <a:endParaRPr lang="en-US" sz="6600" dirty="0"/>
          </a:p>
        </p:txBody>
      </p:sp>
      <p:sp>
        <p:nvSpPr>
          <p:cNvPr id="4" name="TextBox 3"/>
          <p:cNvSpPr txBox="1"/>
          <p:nvPr/>
        </p:nvSpPr>
        <p:spPr>
          <a:xfrm>
            <a:off x="1835696" y="4293096"/>
            <a:ext cx="5274528" cy="369332"/>
          </a:xfrm>
          <a:prstGeom prst="rect">
            <a:avLst/>
          </a:prstGeom>
          <a:noFill/>
        </p:spPr>
        <p:txBody>
          <a:bodyPr wrap="square" rtlCol="0">
            <a:normAutofit/>
          </a:bodyPr>
          <a:lstStyle/>
          <a:p>
            <a:pPr algn="r"/>
            <a:endParaRPr lang="en-US" dirty="0">
              <a:solidFill>
                <a:prstClr val="white"/>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30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What is a VPC?</a:t>
            </a:r>
          </a:p>
        </p:txBody>
      </p:sp>
      <p:sp>
        <p:nvSpPr>
          <p:cNvPr id="5" name="TextBox 4"/>
          <p:cNvSpPr txBox="1"/>
          <p:nvPr/>
        </p:nvSpPr>
        <p:spPr>
          <a:xfrm>
            <a:off x="596289" y="1323537"/>
            <a:ext cx="8282289" cy="4419347"/>
          </a:xfrm>
          <a:prstGeom prst="rect">
            <a:avLst/>
          </a:prstGeom>
          <a:noFill/>
        </p:spPr>
        <p:txBody>
          <a:bodyPr wrap="square" lIns="91440" rtlCol="0">
            <a:noAutofit/>
          </a:bodyPr>
          <a:lstStyle/>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You can leverage multiple layers of security including security groups as well as network access control list to help you control access to Amazon EC2 instances in each subnet</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sz="1600" dirty="0">
                <a:solidFill>
                  <a:prstClr val="black">
                    <a:lumMod val="75000"/>
                    <a:lumOff val="25000"/>
                  </a:prstClr>
                </a:solidFill>
              </a:rPr>
              <a:t>Additionally, you can create hardware Virtual Private Network (VPN) connection between your corporate data center and your VPC and leverage the AWS cloud as an extension of your corporate data center.</a:t>
            </a:r>
          </a:p>
          <a:p>
            <a:pPr marL="174625" indent="-174625" algn="just">
              <a:buClr>
                <a:prstClr val="black">
                  <a:lumMod val="50000"/>
                  <a:lumOff val="50000"/>
                </a:prstClr>
              </a:buClr>
              <a:buSzPct val="94000"/>
              <a:buFont typeface="Calibri" pitchFamily="34" charset="0"/>
              <a:buChar char="»"/>
            </a:pPr>
            <a:endParaRPr lang="en-US" sz="1600" dirty="0">
              <a:solidFill>
                <a:prstClr val="black">
                  <a:lumMod val="75000"/>
                  <a:lumOff val="25000"/>
                </a:prstClr>
              </a:solidFill>
            </a:endParaRP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pic>
        <p:nvPicPr>
          <p:cNvPr id="4100" name="Picture 4">
            <a:extLst>
              <a:ext uri="{FF2B5EF4-FFF2-40B4-BE49-F238E27FC236}">
                <a16:creationId xmlns:a16="http://schemas.microsoft.com/office/drawing/2014/main" id="{5F09E1F0-63BB-43AB-830D-278698B271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780928"/>
            <a:ext cx="7315200" cy="360045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371565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VPC</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pic>
        <p:nvPicPr>
          <p:cNvPr id="11" name="Picture 10">
            <a:extLst>
              <a:ext uri="{FF2B5EF4-FFF2-40B4-BE49-F238E27FC236}">
                <a16:creationId xmlns:a16="http://schemas.microsoft.com/office/drawing/2014/main" id="{E6A0518A-0CA4-408B-958E-F34A5A969016}"/>
              </a:ext>
            </a:extLst>
          </p:cNvPr>
          <p:cNvPicPr>
            <a:picLocks noChangeAspect="1"/>
          </p:cNvPicPr>
          <p:nvPr/>
        </p:nvPicPr>
        <p:blipFill>
          <a:blip r:embed="rId4"/>
          <a:stretch>
            <a:fillRect/>
          </a:stretch>
        </p:blipFill>
        <p:spPr>
          <a:xfrm>
            <a:off x="4794169" y="88770"/>
            <a:ext cx="3942209" cy="1056769"/>
          </a:xfrm>
          <a:prstGeom prst="rect">
            <a:avLst/>
          </a:prstGeom>
        </p:spPr>
      </p:pic>
      <p:pic>
        <p:nvPicPr>
          <p:cNvPr id="13" name="Picture 12">
            <a:extLst>
              <a:ext uri="{FF2B5EF4-FFF2-40B4-BE49-F238E27FC236}">
                <a16:creationId xmlns:a16="http://schemas.microsoft.com/office/drawing/2014/main" id="{8C4307DB-1DF6-4BDE-980B-9271A38D7E59}"/>
              </a:ext>
            </a:extLst>
          </p:cNvPr>
          <p:cNvPicPr>
            <a:picLocks noChangeAspect="1"/>
          </p:cNvPicPr>
          <p:nvPr/>
        </p:nvPicPr>
        <p:blipFill>
          <a:blip r:embed="rId5"/>
          <a:stretch>
            <a:fillRect/>
          </a:stretch>
        </p:blipFill>
        <p:spPr>
          <a:xfrm>
            <a:off x="0" y="1090612"/>
            <a:ext cx="9144000" cy="4676775"/>
          </a:xfrm>
          <a:prstGeom prst="rect">
            <a:avLst/>
          </a:prstGeom>
        </p:spPr>
      </p:pic>
    </p:spTree>
    <p:custDataLst>
      <p:tags r:id="rId1"/>
    </p:custDataLst>
    <p:extLst>
      <p:ext uri="{BB962C8B-B14F-4D97-AF65-F5344CB8AC3E}">
        <p14:creationId xmlns:p14="http://schemas.microsoft.com/office/powerpoint/2010/main" val="1997615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CIDR</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pic>
        <p:nvPicPr>
          <p:cNvPr id="4" name="Picture 3">
            <a:extLst>
              <a:ext uri="{FF2B5EF4-FFF2-40B4-BE49-F238E27FC236}">
                <a16:creationId xmlns:a16="http://schemas.microsoft.com/office/drawing/2014/main" id="{AD216FED-533E-46BC-81CE-1EF806EB2864}"/>
              </a:ext>
            </a:extLst>
          </p:cNvPr>
          <p:cNvPicPr>
            <a:picLocks noChangeAspect="1"/>
          </p:cNvPicPr>
          <p:nvPr/>
        </p:nvPicPr>
        <p:blipFill>
          <a:blip r:embed="rId4"/>
          <a:stretch>
            <a:fillRect/>
          </a:stretch>
        </p:blipFill>
        <p:spPr>
          <a:xfrm>
            <a:off x="0" y="1547148"/>
            <a:ext cx="9144000" cy="3763704"/>
          </a:xfrm>
          <a:prstGeom prst="rect">
            <a:avLst/>
          </a:prstGeom>
        </p:spPr>
      </p:pic>
    </p:spTree>
    <p:custDataLst>
      <p:tags r:id="rId1"/>
    </p:custDataLst>
    <p:extLst>
      <p:ext uri="{BB962C8B-B14F-4D97-AF65-F5344CB8AC3E}">
        <p14:creationId xmlns:p14="http://schemas.microsoft.com/office/powerpoint/2010/main" val="1599046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VPC Features</a:t>
            </a:r>
          </a:p>
        </p:txBody>
      </p:sp>
      <p:sp>
        <p:nvSpPr>
          <p:cNvPr id="5" name="TextBox 4"/>
          <p:cNvSpPr txBox="1"/>
          <p:nvPr/>
        </p:nvSpPr>
        <p:spPr>
          <a:xfrm>
            <a:off x="596289" y="1323537"/>
            <a:ext cx="8282289" cy="4419347"/>
          </a:xfrm>
          <a:prstGeom prst="rect">
            <a:avLst/>
          </a:prstGeom>
          <a:noFill/>
        </p:spPr>
        <p:txBody>
          <a:bodyPr wrap="square" lIns="91440" rtlCol="0">
            <a:noAutofit/>
          </a:bodyPr>
          <a:lstStyle/>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Launch instances into a subnet of our choosing.</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Assign custom IP address ranges in each subnet</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Configure route tables between subnets </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Create Internet gateways and attach it to our VPC</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Much better security controls over our AWS resources </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Assign security groups to individual instances </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Subnet network access control lists (</a:t>
            </a:r>
            <a:r>
              <a:rPr lang="en-US" dirty="0" err="1">
                <a:solidFill>
                  <a:prstClr val="black">
                    <a:lumMod val="75000"/>
                    <a:lumOff val="25000"/>
                  </a:prstClr>
                </a:solidFill>
              </a:rPr>
              <a:t>Nacl</a:t>
            </a:r>
            <a:r>
              <a:rPr lang="en-US" dirty="0">
                <a:solidFill>
                  <a:prstClr val="black">
                    <a:lumMod val="75000"/>
                    <a:lumOff val="25000"/>
                  </a:prstClr>
                </a:solidFill>
              </a:rPr>
              <a:t>)</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Tree>
    <p:custDataLst>
      <p:tags r:id="rId1"/>
    </p:custDataLst>
    <p:extLst>
      <p:ext uri="{BB962C8B-B14F-4D97-AF65-F5344CB8AC3E}">
        <p14:creationId xmlns:p14="http://schemas.microsoft.com/office/powerpoint/2010/main" val="2009354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 calcmode="lin" valueType="num">
                                      <p:cBhvr additive="base">
                                        <p:cTn id="3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5">
                                            <p:txEl>
                                              <p:pRg st="10" end="10"/>
                                            </p:txEl>
                                          </p:spTgt>
                                        </p:tgtEl>
                                        <p:attrNameLst>
                                          <p:attrName>style.visibility</p:attrName>
                                        </p:attrNameLst>
                                      </p:cBhvr>
                                      <p:to>
                                        <p:strVal val="visible"/>
                                      </p:to>
                                    </p:set>
                                    <p:anim calcmode="lin" valueType="num">
                                      <p:cBhvr additive="base">
                                        <p:cTn id="4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5">
                                            <p:txEl>
                                              <p:pRg st="12" end="12"/>
                                            </p:txEl>
                                          </p:spTgt>
                                        </p:tgtEl>
                                        <p:attrNameLst>
                                          <p:attrName>style.visibility</p:attrName>
                                        </p:attrNameLst>
                                      </p:cBhvr>
                                      <p:to>
                                        <p:strVal val="visible"/>
                                      </p:to>
                                    </p:set>
                                    <p:anim calcmode="lin" valueType="num">
                                      <p:cBhvr additive="base">
                                        <p:cTn id="51"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057511-26A9-44F4-91AA-685D8D891F88}"/>
              </a:ext>
            </a:extLst>
          </p:cNvPr>
          <p:cNvSpPr/>
          <p:nvPr/>
        </p:nvSpPr>
        <p:spPr>
          <a:xfrm>
            <a:off x="0" y="1115115"/>
            <a:ext cx="9144000" cy="467303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Title 6"/>
          <p:cNvSpPr>
            <a:spLocks noGrp="1"/>
          </p:cNvSpPr>
          <p:nvPr>
            <p:ph type="title"/>
          </p:nvPr>
        </p:nvSpPr>
        <p:spPr>
          <a:xfrm>
            <a:off x="596289" y="675466"/>
            <a:ext cx="7543800" cy="648072"/>
          </a:xfrm>
        </p:spPr>
        <p:txBody>
          <a:bodyPr wrap="square" tIns="0" bIns="0" anchor="t" anchorCtr="0">
            <a:noAutofit/>
          </a:bodyPr>
          <a:lstStyle/>
          <a:p>
            <a:r>
              <a:rPr lang="en-US" sz="2800" dirty="0">
                <a:solidFill>
                  <a:srgbClr val="0070C0"/>
                </a:solidFill>
                <a:latin typeface="Adobe Gothic Std B" pitchFamily="34" charset="-128"/>
                <a:ea typeface="Adobe Gothic Std B" pitchFamily="34" charset="-128"/>
              </a:rPr>
              <a:t>Default VPC vs Custom VPC</a:t>
            </a:r>
          </a:p>
        </p:txBody>
      </p:sp>
      <p:sp>
        <p:nvSpPr>
          <p:cNvPr id="5" name="TextBox 4"/>
          <p:cNvSpPr txBox="1"/>
          <p:nvPr/>
        </p:nvSpPr>
        <p:spPr>
          <a:xfrm>
            <a:off x="596289" y="1323538"/>
            <a:ext cx="7848685" cy="3368804"/>
          </a:xfrm>
          <a:prstGeom prst="rect">
            <a:avLst/>
          </a:prstGeom>
          <a:noFill/>
        </p:spPr>
        <p:txBody>
          <a:bodyPr wrap="square" lIns="91440" rtlCol="0">
            <a:noAutofit/>
          </a:bodyPr>
          <a:lstStyle/>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Default VPC is user friendly, allows you to immediately deploy instances.</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You don't need to know anything about networking to be able to provision </a:t>
            </a:r>
            <a:r>
              <a:rPr lang="en-US">
                <a:solidFill>
                  <a:prstClr val="black">
                    <a:lumMod val="75000"/>
                    <a:lumOff val="25000"/>
                  </a:prstClr>
                </a:solidFill>
              </a:rPr>
              <a:t>and deploy </a:t>
            </a:r>
            <a:r>
              <a:rPr lang="en-US" dirty="0">
                <a:solidFill>
                  <a:prstClr val="black">
                    <a:lumMod val="75000"/>
                    <a:lumOff val="25000"/>
                  </a:prstClr>
                </a:solidFill>
              </a:rPr>
              <a:t>to instance in the AWS as console.</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All subnets in a default VPC have a route out to the Internet. That means they all have Internet accessible</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Each Ec2 instance has a both a public and private IP address.</a:t>
            </a:r>
          </a:p>
          <a:p>
            <a:pPr marL="174625" indent="-174625" algn="just">
              <a:buClr>
                <a:prstClr val="black">
                  <a:lumMod val="50000"/>
                  <a:lumOff val="50000"/>
                </a:prstClr>
              </a:buClr>
              <a:buSzPct val="94000"/>
              <a:buFont typeface="Calibri" pitchFamily="34" charset="0"/>
              <a:buChar char="»"/>
            </a:pPr>
            <a:endParaRPr lang="en-US" dirty="0">
              <a:solidFill>
                <a:prstClr val="black">
                  <a:lumMod val="75000"/>
                  <a:lumOff val="25000"/>
                </a:prstClr>
              </a:solidFill>
            </a:endParaRPr>
          </a:p>
          <a:p>
            <a:pPr marL="174625" indent="-174625" algn="just">
              <a:buClr>
                <a:prstClr val="black">
                  <a:lumMod val="50000"/>
                  <a:lumOff val="50000"/>
                </a:prstClr>
              </a:buClr>
              <a:buSzPct val="94000"/>
              <a:buFont typeface="Calibri" pitchFamily="34" charset="0"/>
              <a:buChar char="»"/>
            </a:pPr>
            <a:r>
              <a:rPr lang="en-US" dirty="0">
                <a:solidFill>
                  <a:prstClr val="black">
                    <a:lumMod val="75000"/>
                    <a:lumOff val="25000"/>
                  </a:prstClr>
                </a:solidFill>
              </a:rPr>
              <a:t>If you do delete a default VPC you can recover it now</a:t>
            </a:r>
          </a:p>
        </p:txBody>
      </p:sp>
      <p:sp>
        <p:nvSpPr>
          <p:cNvPr id="2" name="Minus 1"/>
          <p:cNvSpPr/>
          <p:nvPr/>
        </p:nvSpPr>
        <p:spPr>
          <a:xfrm flipH="1">
            <a:off x="8878578" y="-3123728"/>
            <a:ext cx="45719" cy="9865096"/>
          </a:xfrm>
          <a:prstGeom prst="mathMinus">
            <a:avLst/>
          </a:prstGeom>
          <a:solidFill>
            <a:srgbClr val="6596DD"/>
          </a:solidFill>
          <a:ln>
            <a:solidFill>
              <a:srgbClr val="659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Tree>
    <p:custDataLst>
      <p:tags r:id="rId1"/>
    </p:custDataLst>
    <p:extLst>
      <p:ext uri="{BB962C8B-B14F-4D97-AF65-F5344CB8AC3E}">
        <p14:creationId xmlns:p14="http://schemas.microsoft.com/office/powerpoint/2010/main" val="2360067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 calcmode="lin" valueType="num">
                                      <p:cBhvr additive="base">
                                        <p:cTn id="3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10.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11.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12.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13.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14.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15.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16.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17.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18.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19.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2.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20.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21.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22.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23.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24.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25.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26.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27.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28.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29.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3.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30.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31.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32.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33.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34.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35.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36.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37.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38.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39.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4.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40.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41.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42.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43.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5.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6.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7.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8.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ags/tag9.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0</TotalTime>
  <Words>2629</Words>
  <Application>Microsoft Office PowerPoint</Application>
  <PresentationFormat>On-screen Show (4:3)</PresentationFormat>
  <Paragraphs>389</Paragraphs>
  <Slides>44</Slides>
  <Notes>44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44</vt:i4>
      </vt:variant>
    </vt:vector>
  </HeadingPairs>
  <TitlesOfParts>
    <vt:vector size="55" baseType="lpstr">
      <vt:lpstr>Adobe Gothic Std B</vt:lpstr>
      <vt:lpstr>Arial</vt:lpstr>
      <vt:lpstr>Calibri</vt:lpstr>
      <vt:lpstr>Calibri Light</vt:lpstr>
      <vt:lpstr>Georgia</vt:lpstr>
      <vt:lpstr>Lucida Sans Unicode</vt:lpstr>
      <vt:lpstr>Verdana</vt:lpstr>
      <vt:lpstr>Wingdings 2</vt:lpstr>
      <vt:lpstr>Wingdings 3</vt:lpstr>
      <vt:lpstr>Concourse</vt:lpstr>
      <vt:lpstr>Custom Design</vt:lpstr>
      <vt:lpstr>PowerPoint Presentation</vt:lpstr>
      <vt:lpstr>Topics</vt:lpstr>
      <vt:lpstr>What is a VPC?</vt:lpstr>
      <vt:lpstr>What is a VPC?</vt:lpstr>
      <vt:lpstr>What is a VPC?</vt:lpstr>
      <vt:lpstr>VPC</vt:lpstr>
      <vt:lpstr>CIDR</vt:lpstr>
      <vt:lpstr>VPC Features</vt:lpstr>
      <vt:lpstr>Default VPC vs Custom VPC</vt:lpstr>
      <vt:lpstr>VPC Peering</vt:lpstr>
      <vt:lpstr>VPC Peering</vt:lpstr>
      <vt:lpstr>VPC Peering</vt:lpstr>
      <vt:lpstr>NAT Instances</vt:lpstr>
      <vt:lpstr>NAT Instance</vt:lpstr>
      <vt:lpstr>NAT Gateway</vt:lpstr>
      <vt:lpstr>Nat Gateway</vt:lpstr>
      <vt:lpstr>NAT Gateway</vt:lpstr>
      <vt:lpstr>NACL </vt:lpstr>
      <vt:lpstr>NACL </vt:lpstr>
      <vt:lpstr>VPC Flow Logs</vt:lpstr>
      <vt:lpstr>NACL</vt:lpstr>
      <vt:lpstr>VPC Flow Logs</vt:lpstr>
      <vt:lpstr>A Bastion Host</vt:lpstr>
      <vt:lpstr>Direct Connect</vt:lpstr>
      <vt:lpstr>Direct Connect</vt:lpstr>
      <vt:lpstr>Direct Connect</vt:lpstr>
      <vt:lpstr>VPC Endpoint</vt:lpstr>
      <vt:lpstr>VPC Endpoint</vt:lpstr>
      <vt:lpstr>VPC Endpoint</vt:lpstr>
      <vt:lpstr>VPC Endpoint</vt:lpstr>
      <vt:lpstr>VPC Endpoint</vt:lpstr>
      <vt:lpstr>Exam Tips - VPC</vt:lpstr>
      <vt:lpstr>Exam Tips - VPC</vt:lpstr>
      <vt:lpstr>Exam Tips - NAT Instance </vt:lpstr>
      <vt:lpstr>Exam Tips - NAT Gateway</vt:lpstr>
      <vt:lpstr>Exam Tips - NAT Gateway</vt:lpstr>
      <vt:lpstr>Exam Tips - NACL</vt:lpstr>
      <vt:lpstr>Exam Tips - NACL</vt:lpstr>
      <vt:lpstr>Exam Tips - Flow Logs</vt:lpstr>
      <vt:lpstr>Exam Tips- Bastion Host</vt:lpstr>
      <vt:lpstr>Exam Tips - Direct Connect</vt:lpstr>
      <vt:lpstr>Exam Tips - VPC Endpoint</vt:lpstr>
      <vt:lpstr>Exam Tips - Extra</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2020-04-01T11:06:19Z</dcterms:created>
  <dcterms:modified xsi:type="dcterms:W3CDTF">2021-04-06T04:54:17Z</dcterms:modified>
</cp:coreProperties>
</file>