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hMaXM+arf2c04yHkH30ArsOxrN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8" name="Google Shape;3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8" name="Google Shape;38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8" name="Google Shape;39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9" name="Google Shape;30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2" name="Google Shape;33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7" name="Google Shape;36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3.jpg"/><Relationship Id="rId7"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25"/>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26"/>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6"/>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26"/>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27"/>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27"/>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118" name="Google Shape;118;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7"/>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7"/>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27"/>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7"/>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27"/>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27"/>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27"/>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27"/>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8"/>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9"/>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9"/>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30"/>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30"/>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30"/>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30"/>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30"/>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30"/>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30"/>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30"/>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2"/>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32"/>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2"/>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32"/>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3"/>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3"/>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4"/>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8"/>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18"/>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3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3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3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3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9"/>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39"/>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0"/>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4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4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4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4"/>
          <p:cNvSpPr/>
          <p:nvPr>
            <p:ph idx="2" type="pic"/>
          </p:nvPr>
        </p:nvSpPr>
        <p:spPr>
          <a:xfrm>
            <a:off x="3887788" y="987425"/>
            <a:ext cx="4629150" cy="4873625"/>
          </a:xfrm>
          <a:prstGeom prst="rect">
            <a:avLst/>
          </a:prstGeom>
          <a:noFill/>
          <a:ln>
            <a:noFill/>
          </a:ln>
        </p:spPr>
      </p:sp>
      <p:sp>
        <p:nvSpPr>
          <p:cNvPr id="237" name="Google Shape;237;p44"/>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4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4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6"/>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20"/>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20"/>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0"/>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20"/>
          <p:cNvGrpSpPr/>
          <p:nvPr/>
        </p:nvGrpSpPr>
        <p:grpSpPr>
          <a:xfrm>
            <a:off x="-3765" y="4953000"/>
            <a:ext cx="9147765" cy="1912088"/>
            <a:chOff x="-3765" y="4832896"/>
            <a:chExt cx="9147765" cy="2032192"/>
          </a:xfrm>
        </p:grpSpPr>
        <p:sp>
          <p:nvSpPr>
            <p:cNvPr id="56" name="Google Shape;56;p20"/>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20"/>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20"/>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20"/>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0"/>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20"/>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20"/>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20"/>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20"/>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20"/>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2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21"/>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22"/>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2"/>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22"/>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22"/>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22"/>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22"/>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3"/>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3"/>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4"/>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4"/>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4"/>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4"/>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4"/>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15"/>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1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5"/>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0.png"/><Relationship Id="rId4" Type="http://schemas.openxmlformats.org/officeDocument/2006/relationships/image" Target="../media/image19.png"/><Relationship Id="rId9" Type="http://schemas.openxmlformats.org/officeDocument/2006/relationships/image" Target="../media/image24.jp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20.jp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2.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16.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Sending Messages to Amazon SQS from Spring Boot Application - Blog" id="260" name="Google Shape;260;p1"/>
          <p:cNvPicPr preferRelativeResize="0"/>
          <p:nvPr/>
        </p:nvPicPr>
        <p:blipFill rotWithShape="1">
          <a:blip r:embed="rId3">
            <a:alphaModFix/>
          </a:blip>
          <a:srcRect b="0" l="0" r="0" t="0"/>
          <a:stretch/>
        </p:blipFill>
        <p:spPr>
          <a:xfrm>
            <a:off x="-23935" y="1092483"/>
            <a:ext cx="9143999" cy="46686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0"/>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81" name="Google Shape;381;p10"/>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382" name="Google Shape;382;p10"/>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83" name="Google Shape;383;p1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84" name="Google Shape;384;p10"/>
          <p:cNvSpPr txBox="1"/>
          <p:nvPr/>
        </p:nvSpPr>
        <p:spPr>
          <a:xfrm>
            <a:off x="683568" y="131234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SQS is pull-base, not pushed-based.</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Messages are 256KB in size.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Messages can be kept in queue from 1 minute to 14 days, the default retention period is 4 days.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81"/>
                                        </p:tgtEl>
                                        <p:attrNameLst>
                                          <p:attrName>style.visibility</p:attrName>
                                        </p:attrNameLst>
                                      </p:cBhvr>
                                      <p:to>
                                        <p:strVal val="visible"/>
                                      </p:to>
                                    </p:set>
                                    <p:animEffect filter="fade" transition="in">
                                      <p:cBhvr>
                                        <p:cTn dur="2000"/>
                                        <p:tgtEl>
                                          <p:spTgt spid="381"/>
                                        </p:tgtEl>
                                      </p:cBhvr>
                                    </p:animEffect>
                                  </p:childTnLst>
                                </p:cTn>
                              </p:par>
                              <p:par>
                                <p:cTn fill="hold" nodeType="withEffect" presetClass="entr" presetID="10" presetSubtype="0">
                                  <p:stCondLst>
                                    <p:cond delay="2000"/>
                                  </p:stCondLst>
                                  <p:childTnLst>
                                    <p:set>
                                      <p:cBhvr>
                                        <p:cTn dur="1" fill="hold">
                                          <p:stCondLst>
                                            <p:cond delay="0"/>
                                          </p:stCondLst>
                                        </p:cTn>
                                        <p:tgtEl>
                                          <p:spTgt spid="384"/>
                                        </p:tgtEl>
                                        <p:attrNameLst>
                                          <p:attrName>style.visibility</p:attrName>
                                        </p:attrNameLst>
                                      </p:cBhvr>
                                      <p:to>
                                        <p:strVal val="visible"/>
                                      </p:to>
                                    </p:set>
                                    <p:animEffect filter="fade" transition="in">
                                      <p:cBhvr>
                                        <p:cTn dur="2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 calcmode="lin" valueType="num">
                                      <p:cBhvr additive="base">
                                        <p:cTn dur="500"/>
                                        <p:tgtEl>
                                          <p:spTgt spid="3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 calcmode="lin" valueType="num">
                                      <p:cBhvr additive="base">
                                        <p:cTn dur="500"/>
                                        <p:tgtEl>
                                          <p:spTgt spid="3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 calcmode="lin" valueType="num">
                                      <p:cBhvr additive="base">
                                        <p:cTn dur="500"/>
                                        <p:tgtEl>
                                          <p:spTgt spid="3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 calcmode="lin" valueType="num">
                                      <p:cBhvr additive="base">
                                        <p:cTn dur="500"/>
                                        <p:tgtEl>
                                          <p:spTgt spid="38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anim calcmode="lin" valueType="num">
                                      <p:cBhvr additive="base">
                                        <p:cTn dur="500"/>
                                        <p:tgtEl>
                                          <p:spTgt spid="38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1" name="Google Shape;391;p11"/>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392" name="Google Shape;392;p11"/>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3" name="Google Shape;393;p11"/>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4" name="Google Shape;394;p11"/>
          <p:cNvSpPr txBox="1"/>
          <p:nvPr/>
        </p:nvSpPr>
        <p:spPr>
          <a:xfrm>
            <a:off x="683568" y="131234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04"/>
              <a:buFont typeface="Calibri"/>
              <a:buChar char="»"/>
            </a:pPr>
            <a:r>
              <a:rPr b="1" lang="en-US" sz="1600">
                <a:solidFill>
                  <a:srgbClr val="3F3F3F"/>
                </a:solidFill>
                <a:latin typeface="Lucida Sans"/>
                <a:ea typeface="Lucida Sans"/>
                <a:cs typeface="Lucida Sans"/>
                <a:sym typeface="Lucida Sans"/>
              </a:rPr>
              <a:t>Visibility time out </a:t>
            </a:r>
            <a:r>
              <a:rPr lang="en-US" sz="1600">
                <a:solidFill>
                  <a:srgbClr val="3F3F3F"/>
                </a:solidFill>
                <a:latin typeface="Lucida Sans"/>
                <a:ea typeface="Lucida Sans"/>
                <a:cs typeface="Lucida Sans"/>
                <a:sym typeface="Lucida Sans"/>
              </a:rPr>
              <a:t>is the amount of time that the messages is invisible in the SQS queue after a reader picks up that message. </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Provided the job is processed before the visibility time out expires, the message will then be deleted from the queue.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However, if the job is not processed within that time, the message will become visible again and another reader will process it. This could result in the same message being delivered twice.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Visibility timeout maximum is 12 hours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91"/>
                                        </p:tgtEl>
                                        <p:attrNameLst>
                                          <p:attrName>style.visibility</p:attrName>
                                        </p:attrNameLst>
                                      </p:cBhvr>
                                      <p:to>
                                        <p:strVal val="visible"/>
                                      </p:to>
                                    </p:set>
                                    <p:animEffect filter="fade" transition="in">
                                      <p:cBhvr>
                                        <p:cTn dur="2000"/>
                                        <p:tgtEl>
                                          <p:spTgt spid="391"/>
                                        </p:tgtEl>
                                      </p:cBhvr>
                                    </p:animEffect>
                                  </p:childTnLst>
                                </p:cTn>
                              </p:par>
                              <p:par>
                                <p:cTn fill="hold" nodeType="withEffect" presetClass="entr" presetID="10" presetSubtype="0">
                                  <p:stCondLst>
                                    <p:cond delay="2000"/>
                                  </p:stCondLst>
                                  <p:childTnLst>
                                    <p:set>
                                      <p:cBhvr>
                                        <p:cTn dur="1" fill="hold">
                                          <p:stCondLst>
                                            <p:cond delay="0"/>
                                          </p:stCondLst>
                                        </p:cTn>
                                        <p:tgtEl>
                                          <p:spTgt spid="394"/>
                                        </p:tgtEl>
                                        <p:attrNameLst>
                                          <p:attrName>style.visibility</p:attrName>
                                        </p:attrNameLst>
                                      </p:cBhvr>
                                      <p:to>
                                        <p:strVal val="visible"/>
                                      </p:to>
                                    </p:set>
                                    <p:animEffect filter="fade" transition="in">
                                      <p:cBhvr>
                                        <p:cTn dur="2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 calcmode="lin" valueType="num">
                                      <p:cBhvr additive="base">
                                        <p:cTn dur="500"/>
                                        <p:tgtEl>
                                          <p:spTgt spid="3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 calcmode="lin" valueType="num">
                                      <p:cBhvr additive="base">
                                        <p:cTn dur="500"/>
                                        <p:tgtEl>
                                          <p:spTgt spid="3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 calcmode="lin" valueType="num">
                                      <p:cBhvr additive="base">
                                        <p:cTn dur="500"/>
                                        <p:tgtEl>
                                          <p:spTgt spid="3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 calcmode="lin" valueType="num">
                                      <p:cBhvr additive="base">
                                        <p:cTn dur="500"/>
                                        <p:tgtEl>
                                          <p:spTgt spid="3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 calcmode="lin" valueType="num">
                                      <p:cBhvr additive="base">
                                        <p:cTn dur="500"/>
                                        <p:tgtEl>
                                          <p:spTgt spid="39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anim calcmode="lin" valueType="num">
                                      <p:cBhvr additive="base">
                                        <p:cTn dur="500"/>
                                        <p:tgtEl>
                                          <p:spTgt spid="39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anim calcmode="lin" valueType="num">
                                      <p:cBhvr additive="base">
                                        <p:cTn dur="500"/>
                                        <p:tgtEl>
                                          <p:spTgt spid="39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2"/>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01" name="Google Shape;401;p12"/>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02" name="Google Shape;402;p12"/>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03" name="Google Shape;403;p12"/>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04" name="Google Shape;404;p12"/>
          <p:cNvSpPr txBox="1"/>
          <p:nvPr/>
        </p:nvSpPr>
        <p:spPr>
          <a:xfrm>
            <a:off x="683568" y="131234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SQS guarantees that your messages will be processed at least once.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Amazon SQS long polling is a way to retrieve messages from your SQS queue.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While the regular short polling returns immediately.</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Even if the message queue being polled is empty long polling doesn't return a response until messages arrive in the message queue or the long pole times out.</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Any time you see a scenario bases question about "decoupling" your infrastructure - think SQS directly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01"/>
                                        </p:tgtEl>
                                        <p:attrNameLst>
                                          <p:attrName>style.visibility</p:attrName>
                                        </p:attrNameLst>
                                      </p:cBhvr>
                                      <p:to>
                                        <p:strVal val="visible"/>
                                      </p:to>
                                    </p:set>
                                    <p:animEffect filter="fade" transition="in">
                                      <p:cBhvr>
                                        <p:cTn dur="2000"/>
                                        <p:tgtEl>
                                          <p:spTgt spid="401"/>
                                        </p:tgtEl>
                                      </p:cBhvr>
                                    </p:animEffect>
                                  </p:childTnLst>
                                </p:cTn>
                              </p:par>
                              <p:par>
                                <p:cTn fill="hold" nodeType="withEffect" presetClass="entr" presetID="10" presetSubtype="0">
                                  <p:stCondLst>
                                    <p:cond delay="200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 calcmode="lin" valueType="num">
                                      <p:cBhvr additive="base">
                                        <p:cTn dur="500"/>
                                        <p:tgtEl>
                                          <p:spTgt spid="4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 calcmode="lin" valueType="num">
                                      <p:cBhvr additive="base">
                                        <p:cTn dur="500"/>
                                        <p:tgtEl>
                                          <p:spTgt spid="4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 calcmode="lin" valueType="num">
                                      <p:cBhvr additive="base">
                                        <p:cTn dur="500"/>
                                        <p:tgtEl>
                                          <p:spTgt spid="4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 calcmode="lin" valueType="num">
                                      <p:cBhvr additive="base">
                                        <p:cTn dur="500"/>
                                        <p:tgtEl>
                                          <p:spTgt spid="40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4" st="4"/>
                                            </p:txEl>
                                          </p:spTgt>
                                        </p:tgtEl>
                                        <p:attrNameLst>
                                          <p:attrName>style.visibility</p:attrName>
                                        </p:attrNameLst>
                                      </p:cBhvr>
                                      <p:to>
                                        <p:strVal val="visible"/>
                                      </p:to>
                                    </p:set>
                                    <p:anim calcmode="lin" valueType="num">
                                      <p:cBhvr additive="base">
                                        <p:cTn dur="500"/>
                                        <p:tgtEl>
                                          <p:spTgt spid="40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5" st="5"/>
                                            </p:txEl>
                                          </p:spTgt>
                                        </p:tgtEl>
                                        <p:attrNameLst>
                                          <p:attrName>style.visibility</p:attrName>
                                        </p:attrNameLst>
                                      </p:cBhvr>
                                      <p:to>
                                        <p:strVal val="visible"/>
                                      </p:to>
                                    </p:set>
                                    <p:anim calcmode="lin" valueType="num">
                                      <p:cBhvr additive="base">
                                        <p:cTn dur="500"/>
                                        <p:tgtEl>
                                          <p:spTgt spid="40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6" st="6"/>
                                            </p:txEl>
                                          </p:spTgt>
                                        </p:tgtEl>
                                        <p:attrNameLst>
                                          <p:attrName>style.visibility</p:attrName>
                                        </p:attrNameLst>
                                      </p:cBhvr>
                                      <p:to>
                                        <p:strVal val="visible"/>
                                      </p:to>
                                    </p:set>
                                    <p:anim calcmode="lin" valueType="num">
                                      <p:cBhvr additive="base">
                                        <p:cTn dur="500"/>
                                        <p:tgtEl>
                                          <p:spTgt spid="40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7" st="7"/>
                                            </p:txEl>
                                          </p:spTgt>
                                        </p:tgtEl>
                                        <p:attrNameLst>
                                          <p:attrName>style.visibility</p:attrName>
                                        </p:attrNameLst>
                                      </p:cBhvr>
                                      <p:to>
                                        <p:strVal val="visible"/>
                                      </p:to>
                                    </p:set>
                                    <p:anim calcmode="lin" valueType="num">
                                      <p:cBhvr additive="base">
                                        <p:cTn dur="500"/>
                                        <p:tgtEl>
                                          <p:spTgt spid="40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4">
                                            <p:txEl>
                                              <p:pRg end="8" st="8"/>
                                            </p:txEl>
                                          </p:spTgt>
                                        </p:tgtEl>
                                        <p:attrNameLst>
                                          <p:attrName>style.visibility</p:attrName>
                                        </p:attrNameLst>
                                      </p:cBhvr>
                                      <p:to>
                                        <p:strVal val="visible"/>
                                      </p:to>
                                    </p:set>
                                    <p:anim calcmode="lin" valueType="num">
                                      <p:cBhvr additive="base">
                                        <p:cTn dur="500"/>
                                        <p:tgtEl>
                                          <p:spTgt spid="40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3"/>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411" name="Google Shape;411;p13"/>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703151" y="1552734"/>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Amazon SQS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Type of SQS</a:t>
            </a:r>
            <a:endParaRPr/>
          </a:p>
          <a:p>
            <a:pPr indent="0" lvl="0" marL="0" marR="0" rtl="0" algn="l">
              <a:spcBef>
                <a:spcPts val="0"/>
              </a:spcBef>
              <a:spcAft>
                <a:spcPts val="0"/>
              </a:spcAft>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Exam Tip</a:t>
            </a:r>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Amazon SQS?</a:t>
            </a:r>
            <a:endParaRPr/>
          </a:p>
        </p:txBody>
      </p:sp>
      <p:sp>
        <p:nvSpPr>
          <p:cNvPr id="278" name="Google Shape;278;p3"/>
          <p:cNvSpPr txBox="1"/>
          <p:nvPr/>
        </p:nvSpPr>
        <p:spPr>
          <a:xfrm>
            <a:off x="514136" y="1299766"/>
            <a:ext cx="6964474" cy="306533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SQS a web service that gives you access to a message queue that can be used to store messages while waiting for a computer to process them.</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It is distributed queue system that enables web service applications to quickly and reliably queue messages that one component in the application generates to be consumed by another component.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 queue is a temporary repository for messages that are awaiting processing.</a:t>
            </a:r>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How to reduce queues in your retail store and keep customers safe" id="280" name="Google Shape;280;p3"/>
          <p:cNvPicPr preferRelativeResize="0"/>
          <p:nvPr/>
        </p:nvPicPr>
        <p:blipFill rotWithShape="1">
          <a:blip r:embed="rId3">
            <a:alphaModFix/>
          </a:blip>
          <a:srcRect b="0" l="0" r="0" t="0"/>
          <a:stretch/>
        </p:blipFill>
        <p:spPr>
          <a:xfrm>
            <a:off x="3840189" y="4232281"/>
            <a:ext cx="5303811" cy="2651906"/>
          </a:xfrm>
          <a:prstGeom prst="rect">
            <a:avLst/>
          </a:prstGeom>
          <a:noFill/>
          <a:ln>
            <a:noFill/>
          </a:ln>
        </p:spPr>
      </p:pic>
      <p:pic>
        <p:nvPicPr>
          <p:cNvPr descr="Amazon SQS - Reviews, Pros &amp; Cons | Companies using Amazon SQS" id="281" name="Google Shape;281;p3"/>
          <p:cNvPicPr preferRelativeResize="0"/>
          <p:nvPr/>
        </p:nvPicPr>
        <p:blipFill rotWithShape="1">
          <a:blip r:embed="rId4">
            <a:alphaModFix/>
          </a:blip>
          <a:srcRect b="0" l="0" r="0" t="0"/>
          <a:stretch/>
        </p:blipFill>
        <p:spPr>
          <a:xfrm>
            <a:off x="7092280" y="89645"/>
            <a:ext cx="1905000" cy="1905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 calcmode="lin" valueType="num">
                                      <p:cBhvr additive="base">
                                        <p:cTn dur="500"/>
                                        <p:tgtEl>
                                          <p:spTgt spid="2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 calcmode="lin" valueType="num">
                                      <p:cBhvr additive="base">
                                        <p:cTn dur="500"/>
                                        <p:tgtEl>
                                          <p:spTgt spid="2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p:nvPr/>
        </p:nvSpPr>
        <p:spPr>
          <a:xfrm>
            <a:off x="0" y="1116941"/>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8" name="Google Shape;288;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Amazon SQS</a:t>
            </a:r>
            <a:endParaRPr/>
          </a:p>
        </p:txBody>
      </p:sp>
      <p:sp>
        <p:nvSpPr>
          <p:cNvPr id="289" name="Google Shape;289;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User, people, man, add icon - Free download on Iconfinder" id="290" name="Google Shape;290;p4"/>
          <p:cNvPicPr preferRelativeResize="0"/>
          <p:nvPr/>
        </p:nvPicPr>
        <p:blipFill rotWithShape="1">
          <a:blip r:embed="rId3">
            <a:alphaModFix/>
          </a:blip>
          <a:srcRect b="0" l="0" r="0" t="0"/>
          <a:stretch/>
        </p:blipFill>
        <p:spPr>
          <a:xfrm>
            <a:off x="187350" y="3632705"/>
            <a:ext cx="1862336" cy="1862336"/>
          </a:xfrm>
          <a:prstGeom prst="rect">
            <a:avLst/>
          </a:prstGeom>
          <a:noFill/>
          <a:ln>
            <a:noFill/>
          </a:ln>
        </p:spPr>
      </p:pic>
      <p:pic>
        <p:nvPicPr>
          <p:cNvPr descr="AWS Lambda – Resources" id="291" name="Google Shape;291;p4"/>
          <p:cNvPicPr preferRelativeResize="0"/>
          <p:nvPr/>
        </p:nvPicPr>
        <p:blipFill rotWithShape="1">
          <a:blip r:embed="rId4">
            <a:alphaModFix/>
          </a:blip>
          <a:srcRect b="0" l="0" r="0" t="0"/>
          <a:stretch/>
        </p:blipFill>
        <p:spPr>
          <a:xfrm>
            <a:off x="3487001" y="1401846"/>
            <a:ext cx="1590674" cy="871537"/>
          </a:xfrm>
          <a:prstGeom prst="rect">
            <a:avLst/>
          </a:prstGeom>
          <a:noFill/>
          <a:ln>
            <a:noFill/>
          </a:ln>
        </p:spPr>
      </p:pic>
      <p:pic>
        <p:nvPicPr>
          <p:cNvPr descr="Compute, copy, ec2, instance, networking icon - Free download" id="292" name="Google Shape;292;p4"/>
          <p:cNvPicPr preferRelativeResize="0"/>
          <p:nvPr/>
        </p:nvPicPr>
        <p:blipFill rotWithShape="1">
          <a:blip r:embed="rId5">
            <a:alphaModFix/>
          </a:blip>
          <a:srcRect b="0" l="0" r="0" t="0"/>
          <a:stretch/>
        </p:blipFill>
        <p:spPr>
          <a:xfrm>
            <a:off x="5876384" y="1159751"/>
            <a:ext cx="1888625" cy="1888625"/>
          </a:xfrm>
          <a:prstGeom prst="rect">
            <a:avLst/>
          </a:prstGeom>
          <a:noFill/>
          <a:ln>
            <a:noFill/>
          </a:ln>
        </p:spPr>
      </p:pic>
      <p:pic>
        <p:nvPicPr>
          <p:cNvPr descr="Amazon SQS - Reviews, Pros &amp; Cons | Companies using Amazon SQS" id="293" name="Google Shape;293;p4"/>
          <p:cNvPicPr preferRelativeResize="0"/>
          <p:nvPr/>
        </p:nvPicPr>
        <p:blipFill rotWithShape="1">
          <a:blip r:embed="rId6">
            <a:alphaModFix/>
          </a:blip>
          <a:srcRect b="0" l="0" r="0" t="0"/>
          <a:stretch/>
        </p:blipFill>
        <p:spPr>
          <a:xfrm>
            <a:off x="3354167" y="3355957"/>
            <a:ext cx="1905000" cy="1905000"/>
          </a:xfrm>
          <a:prstGeom prst="rect">
            <a:avLst/>
          </a:prstGeom>
          <a:noFill/>
          <a:ln>
            <a:noFill/>
          </a:ln>
        </p:spPr>
      </p:pic>
      <p:pic>
        <p:nvPicPr>
          <p:cNvPr descr="2020 New Year parties in India | Times of India Travel" id="294" name="Google Shape;294;p4"/>
          <p:cNvPicPr preferRelativeResize="0"/>
          <p:nvPr/>
        </p:nvPicPr>
        <p:blipFill rotWithShape="1">
          <a:blip r:embed="rId7">
            <a:alphaModFix/>
          </a:blip>
          <a:srcRect b="0" l="0" r="0" t="0"/>
          <a:stretch/>
        </p:blipFill>
        <p:spPr>
          <a:xfrm>
            <a:off x="30970" y="1104067"/>
            <a:ext cx="2757154" cy="1838103"/>
          </a:xfrm>
          <a:prstGeom prst="rect">
            <a:avLst/>
          </a:prstGeom>
          <a:noFill/>
          <a:ln>
            <a:noFill/>
          </a:ln>
        </p:spPr>
      </p:pic>
      <p:pic>
        <p:nvPicPr>
          <p:cNvPr descr="Bucket, content, delivery, objects, s3, storage, with icon - Free download" id="295" name="Google Shape;295;p4"/>
          <p:cNvPicPr preferRelativeResize="0"/>
          <p:nvPr/>
        </p:nvPicPr>
        <p:blipFill rotWithShape="1">
          <a:blip r:embed="rId8">
            <a:alphaModFix/>
          </a:blip>
          <a:srcRect b="0" l="0" r="0" t="0"/>
          <a:stretch/>
        </p:blipFill>
        <p:spPr>
          <a:xfrm>
            <a:off x="1630543" y="2014073"/>
            <a:ext cx="2294384" cy="2294384"/>
          </a:xfrm>
          <a:prstGeom prst="rect">
            <a:avLst/>
          </a:prstGeom>
          <a:noFill/>
          <a:ln>
            <a:noFill/>
          </a:ln>
        </p:spPr>
      </p:pic>
      <p:pic>
        <p:nvPicPr>
          <p:cNvPr descr="2020 New Year parties in India | Times of India Travel" id="296" name="Google Shape;296;p4"/>
          <p:cNvPicPr preferRelativeResize="0"/>
          <p:nvPr/>
        </p:nvPicPr>
        <p:blipFill rotWithShape="1">
          <a:blip r:embed="rId9">
            <a:alphaModFix/>
          </a:blip>
          <a:srcRect b="0" l="0" r="0" t="0"/>
          <a:stretch/>
        </p:blipFill>
        <p:spPr>
          <a:xfrm>
            <a:off x="6383766" y="3951872"/>
            <a:ext cx="2757154" cy="1838103"/>
          </a:xfrm>
          <a:prstGeom prst="rect">
            <a:avLst/>
          </a:prstGeom>
          <a:noFill/>
          <a:ln>
            <a:noFill/>
          </a:ln>
        </p:spPr>
      </p:pic>
      <p:cxnSp>
        <p:nvCxnSpPr>
          <p:cNvPr id="297" name="Google Shape;297;p4"/>
          <p:cNvCxnSpPr/>
          <p:nvPr/>
        </p:nvCxnSpPr>
        <p:spPr>
          <a:xfrm flipH="1" rot="10800000">
            <a:off x="1630543" y="3632705"/>
            <a:ext cx="565193" cy="516375"/>
          </a:xfrm>
          <a:prstGeom prst="straightConnector1">
            <a:avLst/>
          </a:prstGeom>
          <a:noFill/>
          <a:ln cap="flat" cmpd="sng" w="28575">
            <a:solidFill>
              <a:schemeClr val="accent1"/>
            </a:solidFill>
            <a:prstDash val="solid"/>
            <a:round/>
            <a:headEnd len="sm" w="sm" type="none"/>
            <a:tailEnd len="med" w="med" type="triangle"/>
          </a:ln>
        </p:spPr>
      </p:cxnSp>
      <p:cxnSp>
        <p:nvCxnSpPr>
          <p:cNvPr id="298" name="Google Shape;298;p4"/>
          <p:cNvCxnSpPr/>
          <p:nvPr/>
        </p:nvCxnSpPr>
        <p:spPr>
          <a:xfrm flipH="1" rot="10800000">
            <a:off x="3145535" y="1874439"/>
            <a:ext cx="793675" cy="649595"/>
          </a:xfrm>
          <a:prstGeom prst="straightConnector1">
            <a:avLst/>
          </a:prstGeom>
          <a:noFill/>
          <a:ln cap="flat" cmpd="sng" w="28575">
            <a:solidFill>
              <a:schemeClr val="accent1"/>
            </a:solidFill>
            <a:prstDash val="solid"/>
            <a:round/>
            <a:headEnd len="sm" w="sm" type="none"/>
            <a:tailEnd len="med" w="med" type="triangle"/>
          </a:ln>
        </p:spPr>
      </p:cxnSp>
      <p:cxnSp>
        <p:nvCxnSpPr>
          <p:cNvPr id="299" name="Google Shape;299;p4"/>
          <p:cNvCxnSpPr>
            <a:stCxn id="291" idx="2"/>
          </p:cNvCxnSpPr>
          <p:nvPr/>
        </p:nvCxnSpPr>
        <p:spPr>
          <a:xfrm>
            <a:off x="4282338" y="2273383"/>
            <a:ext cx="14400" cy="1251300"/>
          </a:xfrm>
          <a:prstGeom prst="straightConnector1">
            <a:avLst/>
          </a:prstGeom>
          <a:noFill/>
          <a:ln cap="flat" cmpd="sng" w="28575">
            <a:solidFill>
              <a:schemeClr val="accent1"/>
            </a:solidFill>
            <a:prstDash val="solid"/>
            <a:round/>
            <a:headEnd len="sm" w="sm" type="none"/>
            <a:tailEnd len="med" w="med" type="triangle"/>
          </a:ln>
        </p:spPr>
      </p:cxnSp>
      <p:cxnSp>
        <p:nvCxnSpPr>
          <p:cNvPr id="300" name="Google Shape;300;p4"/>
          <p:cNvCxnSpPr/>
          <p:nvPr/>
        </p:nvCxnSpPr>
        <p:spPr>
          <a:xfrm flipH="1">
            <a:off x="4701618" y="2669861"/>
            <a:ext cx="1357906" cy="1113479"/>
          </a:xfrm>
          <a:prstGeom prst="straightConnector1">
            <a:avLst/>
          </a:prstGeom>
          <a:noFill/>
          <a:ln cap="flat" cmpd="sng" w="28575">
            <a:solidFill>
              <a:schemeClr val="accent1"/>
            </a:solidFill>
            <a:prstDash val="solid"/>
            <a:round/>
            <a:headEnd len="sm" w="sm" type="none"/>
            <a:tailEnd len="med" w="med" type="triangle"/>
          </a:ln>
        </p:spPr>
      </p:cxnSp>
      <p:cxnSp>
        <p:nvCxnSpPr>
          <p:cNvPr id="301" name="Google Shape;301;p4"/>
          <p:cNvCxnSpPr/>
          <p:nvPr/>
        </p:nvCxnSpPr>
        <p:spPr>
          <a:xfrm flipH="1" rot="10800000">
            <a:off x="4896339" y="2668239"/>
            <a:ext cx="1316923" cy="1070950"/>
          </a:xfrm>
          <a:prstGeom prst="straightConnector1">
            <a:avLst/>
          </a:prstGeom>
          <a:noFill/>
          <a:ln cap="flat" cmpd="sng" w="28575">
            <a:solidFill>
              <a:schemeClr val="accent1"/>
            </a:solidFill>
            <a:prstDash val="solid"/>
            <a:round/>
            <a:headEnd len="sm" w="sm" type="none"/>
            <a:tailEnd len="med" w="med" type="triangle"/>
          </a:ln>
        </p:spPr>
      </p:cxnSp>
      <p:sp>
        <p:nvSpPr>
          <p:cNvPr id="302" name="Google Shape;302;p4"/>
          <p:cNvSpPr txBox="1"/>
          <p:nvPr/>
        </p:nvSpPr>
        <p:spPr>
          <a:xfrm>
            <a:off x="6322990" y="5450493"/>
            <a:ext cx="1494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Lucida Sans"/>
                <a:ea typeface="Lucida Sans"/>
                <a:cs typeface="Lucida Sans"/>
                <a:sym typeface="Lucida Sans"/>
              </a:rPr>
              <a:t>Let’s party</a:t>
            </a:r>
            <a:endParaRPr/>
          </a:p>
        </p:txBody>
      </p:sp>
      <p:pic>
        <p:nvPicPr>
          <p:cNvPr descr="Bucket, content, delivery, objects, s3, storage, with icon - Free download" id="303" name="Google Shape;303;p4"/>
          <p:cNvPicPr preferRelativeResize="0"/>
          <p:nvPr/>
        </p:nvPicPr>
        <p:blipFill rotWithShape="1">
          <a:blip r:embed="rId10">
            <a:alphaModFix/>
          </a:blip>
          <a:srcRect b="0" l="0" r="0" t="0"/>
          <a:stretch/>
        </p:blipFill>
        <p:spPr>
          <a:xfrm>
            <a:off x="6880586" y="2524034"/>
            <a:ext cx="2294384" cy="2294384"/>
          </a:xfrm>
          <a:prstGeom prst="rect">
            <a:avLst/>
          </a:prstGeom>
          <a:noFill/>
          <a:ln>
            <a:noFill/>
          </a:ln>
        </p:spPr>
      </p:pic>
      <p:cxnSp>
        <p:nvCxnSpPr>
          <p:cNvPr id="304" name="Google Shape;304;p4"/>
          <p:cNvCxnSpPr/>
          <p:nvPr/>
        </p:nvCxnSpPr>
        <p:spPr>
          <a:xfrm>
            <a:off x="7326831" y="2594776"/>
            <a:ext cx="466194" cy="385539"/>
          </a:xfrm>
          <a:prstGeom prst="straightConnector1">
            <a:avLst/>
          </a:prstGeom>
          <a:noFill/>
          <a:ln cap="flat" cmpd="sng" w="28575">
            <a:solidFill>
              <a:schemeClr val="accent1"/>
            </a:solidFill>
            <a:prstDash val="solid"/>
            <a:round/>
            <a:headEnd len="sm" w="sm" type="none"/>
            <a:tailEnd len="med" w="med" type="triangle"/>
          </a:ln>
        </p:spPr>
      </p:cxnSp>
      <p:sp>
        <p:nvSpPr>
          <p:cNvPr id="305" name="Google Shape;305;p4"/>
          <p:cNvSpPr/>
          <p:nvPr/>
        </p:nvSpPr>
        <p:spPr>
          <a:xfrm>
            <a:off x="5677393" y="1075872"/>
            <a:ext cx="2261380" cy="2105462"/>
          </a:xfrm>
          <a:prstGeom prst="mathMultiply">
            <a:avLst>
              <a:gd fmla="val 6054" name="adj1"/>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
          <p:cNvSpPr/>
          <p:nvPr/>
        </p:nvSpPr>
        <p:spPr>
          <a:xfrm>
            <a:off x="0" y="1116941"/>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Lucida Sans"/>
              <a:ea typeface="Lucida Sans"/>
              <a:cs typeface="Lucida Sans"/>
              <a:sym typeface="Lucida Sans"/>
            </a:endParaRPr>
          </a:p>
        </p:txBody>
      </p:sp>
      <p:sp>
        <p:nvSpPr>
          <p:cNvPr id="312" name="Google Shape;312;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Amazon SQS</a:t>
            </a:r>
            <a:endParaRPr/>
          </a:p>
        </p:txBody>
      </p:sp>
      <p:sp>
        <p:nvSpPr>
          <p:cNvPr id="313" name="Google Shape;313;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User, people, man, add icon - Free download on Iconfinder" id="314" name="Google Shape;314;p5"/>
          <p:cNvPicPr preferRelativeResize="0"/>
          <p:nvPr/>
        </p:nvPicPr>
        <p:blipFill rotWithShape="1">
          <a:blip r:embed="rId3">
            <a:alphaModFix/>
          </a:blip>
          <a:srcRect b="0" l="0" r="0" t="0"/>
          <a:stretch/>
        </p:blipFill>
        <p:spPr>
          <a:xfrm>
            <a:off x="72764" y="4161073"/>
            <a:ext cx="1417969" cy="1417969"/>
          </a:xfrm>
          <a:prstGeom prst="rect">
            <a:avLst/>
          </a:prstGeom>
          <a:noFill/>
          <a:ln>
            <a:noFill/>
          </a:ln>
        </p:spPr>
      </p:pic>
      <p:pic>
        <p:nvPicPr>
          <p:cNvPr descr="Amazon SQS - Reviews, Pros &amp; Cons | Companies using Amazon SQS" id="315" name="Google Shape;315;p5"/>
          <p:cNvPicPr preferRelativeResize="0"/>
          <p:nvPr/>
        </p:nvPicPr>
        <p:blipFill rotWithShape="1">
          <a:blip r:embed="rId4">
            <a:alphaModFix/>
          </a:blip>
          <a:srcRect b="0" l="0" r="0" t="0"/>
          <a:stretch/>
        </p:blipFill>
        <p:spPr>
          <a:xfrm>
            <a:off x="1747292" y="1519335"/>
            <a:ext cx="1905000" cy="1905000"/>
          </a:xfrm>
          <a:prstGeom prst="rect">
            <a:avLst/>
          </a:prstGeom>
          <a:noFill/>
          <a:ln>
            <a:noFill/>
          </a:ln>
        </p:spPr>
      </p:pic>
      <p:pic>
        <p:nvPicPr>
          <p:cNvPr descr="Air Ticketing - Airline Ticket Clipart (833x833), Png Download" id="316" name="Google Shape;316;p5"/>
          <p:cNvPicPr preferRelativeResize="0"/>
          <p:nvPr/>
        </p:nvPicPr>
        <p:blipFill rotWithShape="1">
          <a:blip r:embed="rId5">
            <a:alphaModFix/>
          </a:blip>
          <a:srcRect b="0" l="0" r="0" t="0"/>
          <a:stretch/>
        </p:blipFill>
        <p:spPr>
          <a:xfrm>
            <a:off x="277809" y="1700808"/>
            <a:ext cx="1241053" cy="890113"/>
          </a:xfrm>
          <a:prstGeom prst="rect">
            <a:avLst/>
          </a:prstGeom>
          <a:noFill/>
          <a:ln>
            <a:noFill/>
          </a:ln>
        </p:spPr>
      </p:pic>
      <p:pic>
        <p:nvPicPr>
          <p:cNvPr descr="Compute, copy, ec2, instance, networking icon - Free download" id="317" name="Google Shape;317;p5"/>
          <p:cNvPicPr preferRelativeResize="0"/>
          <p:nvPr/>
        </p:nvPicPr>
        <p:blipFill rotWithShape="1">
          <a:blip r:embed="rId6">
            <a:alphaModFix/>
          </a:blip>
          <a:srcRect b="0" l="0" r="0" t="0"/>
          <a:stretch/>
        </p:blipFill>
        <p:spPr>
          <a:xfrm>
            <a:off x="1792669" y="3797622"/>
            <a:ext cx="1888625" cy="1888625"/>
          </a:xfrm>
          <a:prstGeom prst="rect">
            <a:avLst/>
          </a:prstGeom>
          <a:noFill/>
          <a:ln>
            <a:noFill/>
          </a:ln>
        </p:spPr>
      </p:pic>
      <p:pic>
        <p:nvPicPr>
          <p:cNvPr descr="Compute, copy, ec2, instance, networking icon - Free download" id="318" name="Google Shape;318;p5"/>
          <p:cNvPicPr preferRelativeResize="0"/>
          <p:nvPr/>
        </p:nvPicPr>
        <p:blipFill rotWithShape="1">
          <a:blip r:embed="rId6">
            <a:alphaModFix/>
          </a:blip>
          <a:srcRect b="0" l="0" r="0" t="0"/>
          <a:stretch/>
        </p:blipFill>
        <p:spPr>
          <a:xfrm>
            <a:off x="6037454" y="3524773"/>
            <a:ext cx="1888625" cy="1888625"/>
          </a:xfrm>
          <a:prstGeom prst="rect">
            <a:avLst/>
          </a:prstGeom>
          <a:noFill/>
          <a:ln>
            <a:noFill/>
          </a:ln>
        </p:spPr>
      </p:pic>
      <p:pic>
        <p:nvPicPr>
          <p:cNvPr descr="Servers Icon #43911 - Free Icons Library" id="319" name="Google Shape;319;p5"/>
          <p:cNvPicPr preferRelativeResize="0"/>
          <p:nvPr/>
        </p:nvPicPr>
        <p:blipFill rotWithShape="1">
          <a:blip r:embed="rId7">
            <a:alphaModFix/>
          </a:blip>
          <a:srcRect b="0" l="0" r="0" t="0"/>
          <a:stretch/>
        </p:blipFill>
        <p:spPr>
          <a:xfrm>
            <a:off x="4730941" y="2052778"/>
            <a:ext cx="520473" cy="520473"/>
          </a:xfrm>
          <a:prstGeom prst="rect">
            <a:avLst/>
          </a:prstGeom>
          <a:noFill/>
          <a:ln>
            <a:noFill/>
          </a:ln>
        </p:spPr>
      </p:pic>
      <p:pic>
        <p:nvPicPr>
          <p:cNvPr descr="Servers Icon #43911 - Free Icons Library" id="320" name="Google Shape;320;p5"/>
          <p:cNvPicPr preferRelativeResize="0"/>
          <p:nvPr/>
        </p:nvPicPr>
        <p:blipFill rotWithShape="1">
          <a:blip r:embed="rId8">
            <a:alphaModFix/>
          </a:blip>
          <a:srcRect b="0" l="0" r="0" t="0"/>
          <a:stretch/>
        </p:blipFill>
        <p:spPr>
          <a:xfrm>
            <a:off x="6390976" y="2038199"/>
            <a:ext cx="520473" cy="520473"/>
          </a:xfrm>
          <a:prstGeom prst="rect">
            <a:avLst/>
          </a:prstGeom>
          <a:noFill/>
          <a:ln>
            <a:noFill/>
          </a:ln>
        </p:spPr>
      </p:pic>
      <p:pic>
        <p:nvPicPr>
          <p:cNvPr descr="Servers Icon #43911 - Free Icons Library" id="321" name="Google Shape;321;p5"/>
          <p:cNvPicPr preferRelativeResize="0"/>
          <p:nvPr/>
        </p:nvPicPr>
        <p:blipFill rotWithShape="1">
          <a:blip r:embed="rId9">
            <a:alphaModFix/>
          </a:blip>
          <a:srcRect b="0" l="0" r="0" t="0"/>
          <a:stretch/>
        </p:blipFill>
        <p:spPr>
          <a:xfrm>
            <a:off x="7754233" y="2038200"/>
            <a:ext cx="520473" cy="520473"/>
          </a:xfrm>
          <a:prstGeom prst="rect">
            <a:avLst/>
          </a:prstGeom>
          <a:noFill/>
          <a:ln>
            <a:noFill/>
          </a:ln>
        </p:spPr>
      </p:pic>
      <p:cxnSp>
        <p:nvCxnSpPr>
          <p:cNvPr id="322" name="Google Shape;322;p5"/>
          <p:cNvCxnSpPr/>
          <p:nvPr/>
        </p:nvCxnSpPr>
        <p:spPr>
          <a:xfrm flipH="1" rot="10800000">
            <a:off x="1422917" y="4772836"/>
            <a:ext cx="737470" cy="1"/>
          </a:xfrm>
          <a:prstGeom prst="straightConnector1">
            <a:avLst/>
          </a:prstGeom>
          <a:noFill/>
          <a:ln cap="flat" cmpd="sng" w="28575">
            <a:solidFill>
              <a:schemeClr val="accent1"/>
            </a:solidFill>
            <a:prstDash val="solid"/>
            <a:round/>
            <a:headEnd len="sm" w="sm" type="none"/>
            <a:tailEnd len="med" w="med" type="triangle"/>
          </a:ln>
        </p:spPr>
      </p:cxnSp>
      <p:cxnSp>
        <p:nvCxnSpPr>
          <p:cNvPr id="323" name="Google Shape;323;p5"/>
          <p:cNvCxnSpPr>
            <a:endCxn id="315" idx="2"/>
          </p:cNvCxnSpPr>
          <p:nvPr/>
        </p:nvCxnSpPr>
        <p:spPr>
          <a:xfrm rot="10800000">
            <a:off x="2699792" y="3424335"/>
            <a:ext cx="0" cy="724800"/>
          </a:xfrm>
          <a:prstGeom prst="straightConnector1">
            <a:avLst/>
          </a:prstGeom>
          <a:noFill/>
          <a:ln cap="flat" cmpd="sng" w="28575">
            <a:solidFill>
              <a:schemeClr val="accent1"/>
            </a:solidFill>
            <a:prstDash val="solid"/>
            <a:round/>
            <a:headEnd len="sm" w="sm" type="none"/>
            <a:tailEnd len="med" w="med" type="triangle"/>
          </a:ln>
        </p:spPr>
      </p:cxnSp>
      <p:cxnSp>
        <p:nvCxnSpPr>
          <p:cNvPr id="324" name="Google Shape;324;p5"/>
          <p:cNvCxnSpPr/>
          <p:nvPr/>
        </p:nvCxnSpPr>
        <p:spPr>
          <a:xfrm rot="10800000">
            <a:off x="3445810" y="3223888"/>
            <a:ext cx="2665019" cy="1060862"/>
          </a:xfrm>
          <a:prstGeom prst="straightConnector1">
            <a:avLst/>
          </a:prstGeom>
          <a:noFill/>
          <a:ln cap="flat" cmpd="sng" w="57150">
            <a:solidFill>
              <a:schemeClr val="accent1"/>
            </a:solidFill>
            <a:prstDash val="solid"/>
            <a:round/>
            <a:headEnd len="med" w="med" type="triangle"/>
            <a:tailEnd len="med" w="med" type="triangle"/>
          </a:ln>
        </p:spPr>
      </p:cxnSp>
      <p:cxnSp>
        <p:nvCxnSpPr>
          <p:cNvPr id="325" name="Google Shape;325;p5"/>
          <p:cNvCxnSpPr/>
          <p:nvPr/>
        </p:nvCxnSpPr>
        <p:spPr>
          <a:xfrm rot="10800000">
            <a:off x="5394415" y="2829912"/>
            <a:ext cx="898590" cy="812950"/>
          </a:xfrm>
          <a:prstGeom prst="straightConnector1">
            <a:avLst/>
          </a:prstGeom>
          <a:noFill/>
          <a:ln cap="flat" cmpd="sng" w="28575">
            <a:solidFill>
              <a:schemeClr val="accent1"/>
            </a:solidFill>
            <a:prstDash val="solid"/>
            <a:round/>
            <a:headEnd len="med" w="med" type="triangle"/>
            <a:tailEnd len="med" w="med" type="triangle"/>
          </a:ln>
        </p:spPr>
      </p:cxnSp>
      <p:cxnSp>
        <p:nvCxnSpPr>
          <p:cNvPr id="326" name="Google Shape;326;p5"/>
          <p:cNvCxnSpPr/>
          <p:nvPr/>
        </p:nvCxnSpPr>
        <p:spPr>
          <a:xfrm rot="10800000">
            <a:off x="6711759" y="2660186"/>
            <a:ext cx="149655" cy="832754"/>
          </a:xfrm>
          <a:prstGeom prst="straightConnector1">
            <a:avLst/>
          </a:prstGeom>
          <a:noFill/>
          <a:ln cap="flat" cmpd="sng" w="28575">
            <a:solidFill>
              <a:schemeClr val="accent1"/>
            </a:solidFill>
            <a:prstDash val="solid"/>
            <a:round/>
            <a:headEnd len="med" w="med" type="stealth"/>
            <a:tailEnd len="med" w="med" type="stealth"/>
          </a:ln>
        </p:spPr>
      </p:cxnSp>
      <p:cxnSp>
        <p:nvCxnSpPr>
          <p:cNvPr id="327" name="Google Shape;327;p5"/>
          <p:cNvCxnSpPr/>
          <p:nvPr/>
        </p:nvCxnSpPr>
        <p:spPr>
          <a:xfrm flipH="1" rot="10800000">
            <a:off x="7462344" y="2718360"/>
            <a:ext cx="552125" cy="774580"/>
          </a:xfrm>
          <a:prstGeom prst="straightConnector1">
            <a:avLst/>
          </a:prstGeom>
          <a:noFill/>
          <a:ln cap="flat" cmpd="sng" w="28575">
            <a:solidFill>
              <a:schemeClr val="accent1"/>
            </a:solidFill>
            <a:prstDash val="solid"/>
            <a:round/>
            <a:headEnd len="med" w="med" type="stealth"/>
            <a:tailEnd len="med" w="med" type="stealth"/>
          </a:ln>
        </p:spPr>
      </p:cxnSp>
      <p:cxnSp>
        <p:nvCxnSpPr>
          <p:cNvPr id="328" name="Google Shape;328;p5"/>
          <p:cNvCxnSpPr/>
          <p:nvPr/>
        </p:nvCxnSpPr>
        <p:spPr>
          <a:xfrm flipH="1">
            <a:off x="3438282" y="4772837"/>
            <a:ext cx="2854723" cy="32911"/>
          </a:xfrm>
          <a:prstGeom prst="straightConnector1">
            <a:avLst/>
          </a:prstGeom>
          <a:noFill/>
          <a:ln cap="flat" cmpd="sng" w="28575">
            <a:solidFill>
              <a:schemeClr val="accent1"/>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2"/>
                                        </p:tgtEl>
                                        <p:attrNameLst>
                                          <p:attrName>style.visibility</p:attrName>
                                        </p:attrNameLst>
                                      </p:cBhvr>
                                      <p:to>
                                        <p:strVal val="visible"/>
                                      </p:to>
                                    </p:set>
                                    <p:animEffect filter="fade" transition="in">
                                      <p:cBhvr>
                                        <p:cTn dur="2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5" name="Google Shape;335;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Amazon SQS?</a:t>
            </a:r>
            <a:endParaRPr/>
          </a:p>
        </p:txBody>
      </p:sp>
      <p:sp>
        <p:nvSpPr>
          <p:cNvPr id="336" name="Google Shape;336;p6"/>
          <p:cNvSpPr txBox="1"/>
          <p:nvPr/>
        </p:nvSpPr>
        <p:spPr>
          <a:xfrm>
            <a:off x="514136" y="1299766"/>
            <a:ext cx="6964474" cy="270529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Using Amazon SQS, you can decouple the components of an application, so they run independently, easing message management between components.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If you notice that word </a:t>
            </a:r>
            <a:r>
              <a:rPr b="1" lang="en-US" sz="1800">
                <a:solidFill>
                  <a:srgbClr val="3F3F3F"/>
                </a:solidFill>
                <a:latin typeface="Lucida Sans"/>
                <a:ea typeface="Lucida Sans"/>
                <a:cs typeface="Lucida Sans"/>
                <a:sym typeface="Lucida Sans"/>
              </a:rPr>
              <a:t>decouple </a:t>
            </a:r>
            <a:r>
              <a:rPr lang="en-US" sz="1800">
                <a:solidFill>
                  <a:srgbClr val="3F3F3F"/>
                </a:solidFill>
                <a:latin typeface="Lucida Sans"/>
                <a:ea typeface="Lucida Sans"/>
                <a:cs typeface="Lucida Sans"/>
                <a:sym typeface="Lucida Sans"/>
              </a:rPr>
              <a:t>in the exam, just think straight to SQS because that's were SQS comes in picture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Any component of a distributed application can store messages in a fail-safe queue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37" name="Google Shape;337;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SQS - Reviews, Pros &amp; Cons | Companies using Amazon SQS" id="338" name="Google Shape;338;p6"/>
          <p:cNvPicPr preferRelativeResize="0"/>
          <p:nvPr/>
        </p:nvPicPr>
        <p:blipFill rotWithShape="1">
          <a:blip r:embed="rId3">
            <a:alphaModFix/>
          </a:blip>
          <a:srcRect b="0" l="0" r="0" t="0"/>
          <a:stretch/>
        </p:blipFill>
        <p:spPr>
          <a:xfrm>
            <a:off x="7092280" y="89645"/>
            <a:ext cx="1905000" cy="1905000"/>
          </a:xfrm>
          <a:prstGeom prst="rect">
            <a:avLst/>
          </a:prstGeom>
          <a:noFill/>
          <a:ln>
            <a:noFill/>
          </a:ln>
        </p:spPr>
      </p:pic>
      <p:pic>
        <p:nvPicPr>
          <p:cNvPr id="339" name="Google Shape;339;p6"/>
          <p:cNvPicPr preferRelativeResize="0"/>
          <p:nvPr/>
        </p:nvPicPr>
        <p:blipFill rotWithShape="1">
          <a:blip r:embed="rId4">
            <a:alphaModFix/>
          </a:blip>
          <a:srcRect b="0" l="0" r="0" t="0"/>
          <a:stretch/>
        </p:blipFill>
        <p:spPr>
          <a:xfrm>
            <a:off x="4794811" y="4062091"/>
            <a:ext cx="4365619" cy="2795909"/>
          </a:xfrm>
          <a:prstGeom prst="rect">
            <a:avLst/>
          </a:prstGeom>
          <a:noFill/>
          <a:ln>
            <a:noFill/>
          </a:ln>
        </p:spPr>
      </p:pic>
      <p:sp>
        <p:nvSpPr>
          <p:cNvPr id="340" name="Google Shape;340;p6"/>
          <p:cNvSpPr txBox="1"/>
          <p:nvPr/>
        </p:nvSpPr>
        <p:spPr>
          <a:xfrm>
            <a:off x="514744" y="4063057"/>
            <a:ext cx="4234348" cy="270529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Messages can contain up to 256 kilobytes of text in any format.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Any component can later retrieve the messages programmatically using the Amazon SQS API</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5"/>
                                        </p:tgtEl>
                                        <p:attrNameLst>
                                          <p:attrName>style.visibility</p:attrName>
                                        </p:attrNameLst>
                                      </p:cBhvr>
                                      <p:to>
                                        <p:strVal val="visible"/>
                                      </p:to>
                                    </p:set>
                                    <p:animEffect filter="fade" transition="in">
                                      <p:cBhvr>
                                        <p:cTn dur="2000"/>
                                        <p:tgtEl>
                                          <p:spTgt spid="335"/>
                                        </p:tgtEl>
                                      </p:cBhvr>
                                    </p:animEffect>
                                  </p:childTnLst>
                                </p:cTn>
                              </p:par>
                              <p:par>
                                <p:cTn fill="hold" nodeType="withEffect" presetClass="entr" presetID="10" presetSubtype="0">
                                  <p:stCondLst>
                                    <p:cond delay="2000"/>
                                  </p:stCondLst>
                                  <p:childTnLst>
                                    <p:set>
                                      <p:cBhvr>
                                        <p:cTn dur="1" fill="hold">
                                          <p:stCondLst>
                                            <p:cond delay="0"/>
                                          </p:stCondLst>
                                        </p:cTn>
                                        <p:tgtEl>
                                          <p:spTgt spid="336"/>
                                        </p:tgtEl>
                                        <p:attrNameLst>
                                          <p:attrName>style.visibility</p:attrName>
                                        </p:attrNameLst>
                                      </p:cBhvr>
                                      <p:to>
                                        <p:strVal val="visible"/>
                                      </p:to>
                                    </p:set>
                                    <p:animEffect filter="fade" transition="in">
                                      <p:cBhvr>
                                        <p:cTn dur="2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500"/>
                                        <p:tgtEl>
                                          <p:spTgt spid="3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500"/>
                                        <p:tgtEl>
                                          <p:spTgt spid="3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 calcmode="lin" valueType="num">
                                      <p:cBhvr additive="base">
                                        <p:cTn dur="500"/>
                                        <p:tgtEl>
                                          <p:spTgt spid="3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 calcmode="lin" valueType="num">
                                      <p:cBhvr additive="base">
                                        <p:cTn dur="500"/>
                                        <p:tgtEl>
                                          <p:spTgt spid="3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 calcmode="lin" valueType="num">
                                      <p:cBhvr additive="base">
                                        <p:cTn dur="500"/>
                                        <p:tgtEl>
                                          <p:spTgt spid="33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 calcmode="lin" valueType="num">
                                      <p:cBhvr additive="base">
                                        <p:cTn dur="500"/>
                                        <p:tgtEl>
                                          <p:spTgt spid="33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 calcmode="lin" valueType="num">
                                      <p:cBhvr additive="base">
                                        <p:cTn dur="500"/>
                                        <p:tgtEl>
                                          <p:spTgt spid="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 calcmode="lin" valueType="num">
                                      <p:cBhvr additive="base">
                                        <p:cTn dur="500"/>
                                        <p:tgtEl>
                                          <p:spTgt spid="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 calcmode="lin" valueType="num">
                                      <p:cBhvr additive="base">
                                        <p:cTn dur="500"/>
                                        <p:tgtEl>
                                          <p:spTgt spid="3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7" name="Google Shape;347;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Amazon SQS?</a:t>
            </a:r>
            <a:endParaRPr/>
          </a:p>
        </p:txBody>
      </p:sp>
      <p:sp>
        <p:nvSpPr>
          <p:cNvPr id="348" name="Google Shape;348;p7"/>
          <p:cNvSpPr txBox="1"/>
          <p:nvPr/>
        </p:nvSpPr>
        <p:spPr>
          <a:xfrm>
            <a:off x="514136" y="1299766"/>
            <a:ext cx="6964474" cy="270529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The queue acts as a buffer between components producing and saving data and the component receiving the data for processing.</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This means that the queue resolves issues that arise if the producer is producing work faster than the consumer can process it or if the producer or consumer are only intermittently connected to the network</a:t>
            </a:r>
            <a:endParaRPr/>
          </a:p>
        </p:txBody>
      </p:sp>
      <p:sp>
        <p:nvSpPr>
          <p:cNvPr id="349" name="Google Shape;349;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SQS - Reviews, Pros &amp; Cons | Companies using Amazon SQS" id="350" name="Google Shape;350;p7"/>
          <p:cNvPicPr preferRelativeResize="0"/>
          <p:nvPr/>
        </p:nvPicPr>
        <p:blipFill rotWithShape="1">
          <a:blip r:embed="rId3">
            <a:alphaModFix/>
          </a:blip>
          <a:srcRect b="0" l="0" r="0" t="0"/>
          <a:stretch/>
        </p:blipFill>
        <p:spPr>
          <a:xfrm>
            <a:off x="7092280" y="89645"/>
            <a:ext cx="1905000" cy="1905000"/>
          </a:xfrm>
          <a:prstGeom prst="rect">
            <a:avLst/>
          </a:prstGeom>
          <a:noFill/>
          <a:ln>
            <a:noFill/>
          </a:ln>
        </p:spPr>
      </p:pic>
      <p:pic>
        <p:nvPicPr>
          <p:cNvPr id="351" name="Google Shape;351;p7"/>
          <p:cNvPicPr preferRelativeResize="0"/>
          <p:nvPr/>
        </p:nvPicPr>
        <p:blipFill rotWithShape="1">
          <a:blip r:embed="rId4">
            <a:alphaModFix/>
          </a:blip>
          <a:srcRect b="0" l="0" r="0" t="0"/>
          <a:stretch/>
        </p:blipFill>
        <p:spPr>
          <a:xfrm>
            <a:off x="4794811" y="4062091"/>
            <a:ext cx="4365619" cy="2795909"/>
          </a:xfrm>
          <a:prstGeom prst="rect">
            <a:avLst/>
          </a:prstGeom>
          <a:noFill/>
          <a:ln>
            <a:noFill/>
          </a:ln>
        </p:spPr>
      </p:pic>
      <p:sp>
        <p:nvSpPr>
          <p:cNvPr id="352" name="Google Shape;352;p7"/>
          <p:cNvSpPr txBox="1"/>
          <p:nvPr/>
        </p:nvSpPr>
        <p:spPr>
          <a:xfrm>
            <a:off x="514136" y="3992112"/>
            <a:ext cx="4234348" cy="270529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There are two types of queue: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Standard queues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FIFO queues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200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 calcmode="lin" valueType="num">
                                      <p:cBhvr additive="base">
                                        <p:cTn dur="500"/>
                                        <p:tgtEl>
                                          <p:spTgt spid="3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 calcmode="lin" valueType="num">
                                      <p:cBhvr additive="base">
                                        <p:cTn dur="500"/>
                                        <p:tgtEl>
                                          <p:spTgt spid="3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 calcmode="lin" valueType="num">
                                      <p:cBhvr additive="base">
                                        <p:cTn dur="500"/>
                                        <p:tgtEl>
                                          <p:spTgt spid="3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52"/>
                                        </p:tgtEl>
                                        <p:attrNameLst>
                                          <p:attrName>style.visibility</p:attrName>
                                        </p:attrNameLst>
                                      </p:cBhvr>
                                      <p:to>
                                        <p:strVal val="visible"/>
                                      </p:to>
                                    </p:set>
                                    <p:animEffect filter="fade" transition="in">
                                      <p:cBhvr>
                                        <p:cTn dur="2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 calcmode="lin" valueType="num">
                                      <p:cBhvr additive="base">
                                        <p:cTn dur="500"/>
                                        <p:tgtEl>
                                          <p:spTgt spid="3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 calcmode="lin" valueType="num">
                                      <p:cBhvr additive="base">
                                        <p:cTn dur="500"/>
                                        <p:tgtEl>
                                          <p:spTgt spid="35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 calcmode="lin" valueType="num">
                                      <p:cBhvr additive="base">
                                        <p:cTn dur="500"/>
                                        <p:tgtEl>
                                          <p:spTgt spid="35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8"/>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9" name="Google Shape;359;p8"/>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Standard queues</a:t>
            </a:r>
            <a:endParaRPr/>
          </a:p>
        </p:txBody>
      </p:sp>
      <p:sp>
        <p:nvSpPr>
          <p:cNvPr id="360" name="Google Shape;360;p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61" name="Google Shape;361;p8"/>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62" name="Google Shape;362;p8"/>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Standard queue are default queue type. A standard queue lets you have nearly-unlimited number of transactions per second.</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Standard queues guarantee that a message is delivered at least once.</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Occasionally because of the highly distributed architecture that allows the high throughput more than one copy of the message might be delivered out of order.</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However, standard queue provide  best-effort ordering which ensures that messages are generally delivered in the same order that they're sent.</a:t>
            </a:r>
            <a:endParaRPr/>
          </a:p>
        </p:txBody>
      </p:sp>
      <p:pic>
        <p:nvPicPr>
          <p:cNvPr id="363" name="Google Shape;363;p8"/>
          <p:cNvPicPr preferRelativeResize="0"/>
          <p:nvPr/>
        </p:nvPicPr>
        <p:blipFill rotWithShape="1">
          <a:blip r:embed="rId3">
            <a:alphaModFix/>
          </a:blip>
          <a:srcRect b="0" l="0" r="0" t="0"/>
          <a:stretch/>
        </p:blipFill>
        <p:spPr>
          <a:xfrm>
            <a:off x="827328" y="4637631"/>
            <a:ext cx="7164288" cy="21937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9"/>
                                        </p:tgtEl>
                                        <p:attrNameLst>
                                          <p:attrName>style.visibility</p:attrName>
                                        </p:attrNameLst>
                                      </p:cBhvr>
                                      <p:to>
                                        <p:strVal val="visible"/>
                                      </p:to>
                                    </p:set>
                                    <p:animEffect filter="fade" transition="in">
                                      <p:cBhvr>
                                        <p:cTn dur="2000"/>
                                        <p:tgtEl>
                                          <p:spTgt spid="359"/>
                                        </p:tgtEl>
                                      </p:cBhvr>
                                    </p:animEffect>
                                  </p:childTnLst>
                                </p:cTn>
                              </p:par>
                              <p:par>
                                <p:cTn fill="hold" nodeType="withEffect" presetClass="entr" presetID="10" presetSubtype="0">
                                  <p:stCondLst>
                                    <p:cond delay="2000"/>
                                  </p:stCondLst>
                                  <p:childTnLst>
                                    <p:set>
                                      <p:cBhvr>
                                        <p:cTn dur="1" fill="hold">
                                          <p:stCondLst>
                                            <p:cond delay="0"/>
                                          </p:stCondLst>
                                        </p:cTn>
                                        <p:tgtEl>
                                          <p:spTgt spid="362"/>
                                        </p:tgtEl>
                                        <p:attrNameLst>
                                          <p:attrName>style.visibility</p:attrName>
                                        </p:attrNameLst>
                                      </p:cBhvr>
                                      <p:to>
                                        <p:strVal val="visible"/>
                                      </p:to>
                                    </p:set>
                                    <p:animEffect filter="fade" transition="in">
                                      <p:cBhvr>
                                        <p:cTn dur="2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 calcmode="lin" valueType="num">
                                      <p:cBhvr additive="base">
                                        <p:cTn dur="500"/>
                                        <p:tgtEl>
                                          <p:spTgt spid="3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 calcmode="lin" valueType="num">
                                      <p:cBhvr additive="base">
                                        <p:cTn dur="500"/>
                                        <p:tgtEl>
                                          <p:spTgt spid="3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 calcmode="lin" valueType="num">
                                      <p:cBhvr additive="base">
                                        <p:cTn dur="500"/>
                                        <p:tgtEl>
                                          <p:spTgt spid="3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 calcmode="lin" valueType="num">
                                      <p:cBhvr additive="base">
                                        <p:cTn dur="500"/>
                                        <p:tgtEl>
                                          <p:spTgt spid="3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 calcmode="lin" valueType="num">
                                      <p:cBhvr additive="base">
                                        <p:cTn dur="500"/>
                                        <p:tgtEl>
                                          <p:spTgt spid="3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 calcmode="lin" valueType="num">
                                      <p:cBhvr additive="base">
                                        <p:cTn dur="500"/>
                                        <p:tgtEl>
                                          <p:spTgt spid="3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 calcmode="lin" valueType="num">
                                      <p:cBhvr additive="base">
                                        <p:cTn dur="500"/>
                                        <p:tgtEl>
                                          <p:spTgt spid="3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0" name="Google Shape;370;p9"/>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FIFO queue</a:t>
            </a:r>
            <a:endParaRPr/>
          </a:p>
        </p:txBody>
      </p:sp>
      <p:sp>
        <p:nvSpPr>
          <p:cNvPr id="371" name="Google Shape;371;p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72" name="Google Shape;372;p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3" name="Google Shape;373;p9"/>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The most important feature of this queue type are </a:t>
            </a:r>
            <a:r>
              <a:rPr b="1" lang="en-US" sz="1700">
                <a:solidFill>
                  <a:srgbClr val="3F3F3F"/>
                </a:solidFill>
                <a:latin typeface="Lucida Sans"/>
                <a:ea typeface="Lucida Sans"/>
                <a:cs typeface="Lucida Sans"/>
                <a:sym typeface="Lucida Sans"/>
              </a:rPr>
              <a:t>FIFO(first-in-first-out)</a:t>
            </a:r>
            <a:r>
              <a:rPr lang="en-US" sz="1700">
                <a:solidFill>
                  <a:srgbClr val="3F3F3F"/>
                </a:solidFill>
                <a:latin typeface="Lucida Sans"/>
                <a:ea typeface="Lucida Sans"/>
                <a:cs typeface="Lucida Sans"/>
                <a:sym typeface="Lucida Sans"/>
              </a:rPr>
              <a:t> </a:t>
            </a:r>
            <a:r>
              <a:rPr b="1" lang="en-US" sz="1700">
                <a:solidFill>
                  <a:srgbClr val="3F3F3F"/>
                </a:solidFill>
                <a:latin typeface="Lucida Sans"/>
                <a:ea typeface="Lucida Sans"/>
                <a:cs typeface="Lucida Sans"/>
                <a:sym typeface="Lucida Sans"/>
              </a:rPr>
              <a:t>delivery </a:t>
            </a:r>
            <a:r>
              <a:rPr lang="en-US" sz="1700">
                <a:solidFill>
                  <a:srgbClr val="3F3F3F"/>
                </a:solidFill>
                <a:latin typeface="Lucida Sans"/>
                <a:ea typeface="Lucida Sans"/>
                <a:cs typeface="Lucida Sans"/>
                <a:sym typeface="Lucida Sans"/>
              </a:rPr>
              <a:t>and </a:t>
            </a:r>
            <a:r>
              <a:rPr b="1" lang="en-US" sz="1700">
                <a:solidFill>
                  <a:srgbClr val="3F3F3F"/>
                </a:solidFill>
                <a:latin typeface="Lucida Sans"/>
                <a:ea typeface="Lucida Sans"/>
                <a:cs typeface="Lucida Sans"/>
                <a:sym typeface="Lucida Sans"/>
              </a:rPr>
              <a:t>exactly-once processing </a:t>
            </a:r>
            <a:r>
              <a:rPr lang="en-US" sz="1700">
                <a:solidFill>
                  <a:srgbClr val="3F3F3F"/>
                </a:solidFill>
                <a:latin typeface="Lucida Sans"/>
                <a:ea typeface="Lucida Sans"/>
                <a:cs typeface="Lucida Sans"/>
                <a:sym typeface="Lucida Sans"/>
              </a:rPr>
              <a:t>,the order in which the messages is sent and received is strictly preserved and a message is delivered once and remains available until a consumer processes and deletes it. </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Duplicates are not introduced into the queue.</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FIFO queues also support message groups that allow multiple ordered message groups within a single queue.</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FIFO queues are limited to 300 transactions per second (TPS) but have all the capabilities of standard queues.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pic>
        <p:nvPicPr>
          <p:cNvPr id="374" name="Google Shape;374;p9"/>
          <p:cNvPicPr preferRelativeResize="0"/>
          <p:nvPr/>
        </p:nvPicPr>
        <p:blipFill rotWithShape="1">
          <a:blip r:embed="rId3">
            <a:alphaModFix/>
          </a:blip>
          <a:srcRect b="0" l="0" r="0" t="0"/>
          <a:stretch/>
        </p:blipFill>
        <p:spPr>
          <a:xfrm>
            <a:off x="1647825" y="4677810"/>
            <a:ext cx="5848350" cy="98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0"/>
                                        </p:tgtEl>
                                        <p:attrNameLst>
                                          <p:attrName>style.visibility</p:attrName>
                                        </p:attrNameLst>
                                      </p:cBhvr>
                                      <p:to>
                                        <p:strVal val="visible"/>
                                      </p:to>
                                    </p:set>
                                    <p:animEffect filter="fade" transition="in">
                                      <p:cBhvr>
                                        <p:cTn dur="2000"/>
                                        <p:tgtEl>
                                          <p:spTgt spid="370"/>
                                        </p:tgtEl>
                                      </p:cBhvr>
                                    </p:animEffect>
                                  </p:childTnLst>
                                </p:cTn>
                              </p:par>
                              <p:par>
                                <p:cTn fill="hold" nodeType="withEffect" presetClass="entr" presetID="10" presetSubtype="0">
                                  <p:stCondLst>
                                    <p:cond delay="2000"/>
                                  </p:stCondLst>
                                  <p:childTnLst>
                                    <p:set>
                                      <p:cBhvr>
                                        <p:cTn dur="1" fill="hold">
                                          <p:stCondLst>
                                            <p:cond delay="0"/>
                                          </p:stCondLst>
                                        </p:cTn>
                                        <p:tgtEl>
                                          <p:spTgt spid="373"/>
                                        </p:tgtEl>
                                        <p:attrNameLst>
                                          <p:attrName>style.visibility</p:attrName>
                                        </p:attrNameLst>
                                      </p:cBhvr>
                                      <p:to>
                                        <p:strVal val="visible"/>
                                      </p:to>
                                    </p:set>
                                    <p:animEffect filter="fade" transition="in">
                                      <p:cBhvr>
                                        <p:cTn dur="2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