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3" r:id="rId1"/>
    <p:sldMasterId id="2147483747" r:id="rId2"/>
  </p:sldMasterIdLst>
  <p:notesMasterIdLst>
    <p:notesMasterId r:id="rId17"/>
  </p:notesMasterIdLst>
  <p:sldIdLst>
    <p:sldId id="326" r:id="rId3"/>
    <p:sldId id="308" r:id="rId4"/>
    <p:sldId id="324" r:id="rId5"/>
    <p:sldId id="353" r:id="rId6"/>
    <p:sldId id="360" r:id="rId7"/>
    <p:sldId id="359" r:id="rId8"/>
    <p:sldId id="354" r:id="rId9"/>
    <p:sldId id="355" r:id="rId10"/>
    <p:sldId id="356" r:id="rId11"/>
    <p:sldId id="361" r:id="rId12"/>
    <p:sldId id="357" r:id="rId13"/>
    <p:sldId id="358" r:id="rId14"/>
    <p:sldId id="352"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uthor Your Presentation" id="{16378913-E5ED-4281-BAF5-F1F938CB0BED}">
          <p14:sldIdLst>
            <p14:sldId id="326"/>
            <p14:sldId id="308"/>
            <p14:sldId id="324"/>
            <p14:sldId id="353"/>
            <p14:sldId id="360"/>
            <p14:sldId id="359"/>
            <p14:sldId id="354"/>
            <p14:sldId id="355"/>
            <p14:sldId id="356"/>
            <p14:sldId id="361"/>
            <p14:sldId id="357"/>
            <p14:sldId id="358"/>
            <p14:sldId id="352"/>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6DD"/>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89802" autoAdjust="0"/>
  </p:normalViewPr>
  <p:slideViewPr>
    <p:cSldViewPr>
      <p:cViewPr varScale="1">
        <p:scale>
          <a:sx n="77" d="100"/>
          <a:sy n="77" d="100"/>
        </p:scale>
        <p:origin x="1728" y="6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8803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9015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843929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677367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26296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198666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59870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9502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5525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88739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223908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89048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56441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17265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8908178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40D5ECE-8B49-45CD-BE81-EF81920D1969}"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Rectangle 13"/>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extLst>
      <p:ext uri="{BB962C8B-B14F-4D97-AF65-F5344CB8AC3E}">
        <p14:creationId xmlns:p14="http://schemas.microsoft.com/office/powerpoint/2010/main" val="166738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62C8-8CE7-41B0-AF24-3943757E88B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779A69-1F2D-4EF5-B9CE-6EBF9504B73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60B04A-73D3-49B4-AA45-844388D7B61A}"/>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E195C66B-49FD-4C0E-B214-87EDB9FB8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416BF-1835-47FB-A454-3B6B454B2FD0}"/>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63822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A359-34AE-4974-A161-A47A5F1B0E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11946-C6BA-4ABA-938D-C25475657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77591-14A0-443D-A145-A20E6E199E44}"/>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AB537368-544B-47EF-8CC9-ACB0BF9BA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9B2B2-14EF-4C1F-A7AA-78B801229279}"/>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202356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5843-2F4C-4166-92CB-98E1D775FA5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D35F7F-55CE-498D-A17C-8755C07DE97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8001D-DD38-465E-85E9-BA047F3856FD}"/>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28F5C1C6-5524-416C-9FBA-5ADAC6170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06DF6-E06C-43CE-8382-065832FC6456}"/>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129514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B6C7-59EF-4FAC-96EA-546998F8D8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E1CC22-ACBC-4D3E-B392-110CB9F1530B}"/>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76A49B-7E67-46D4-9FDA-5AE639693E4B}"/>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858ABF-CACE-451E-857F-F92FEC5AE49F}"/>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46EEAAB0-EE2E-4EE7-A046-42F9430FA8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838E1-0738-4D3D-976C-768DCB6A8285}"/>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621398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FCE3-9487-4518-A09F-922F6B762B56}"/>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9A721-E688-4EE6-A73D-649C1A0B7D4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9394C-A392-42ED-9A38-A14AD717B21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2CAE3-760E-4F79-B18F-543AB5EC8AB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CA4918-7B0D-4DC1-B750-11F51ED25CA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522ECF-4F1A-4704-9ECF-FD6EB2852673}"/>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8" name="Footer Placeholder 7">
            <a:extLst>
              <a:ext uri="{FF2B5EF4-FFF2-40B4-BE49-F238E27FC236}">
                <a16:creationId xmlns:a16="http://schemas.microsoft.com/office/drawing/2014/main" id="{6B61BE93-7DFB-4D06-82F3-427576AD4B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B61438-A32B-4BF4-8185-D04182CAC56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989499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102-FEBC-4AA4-BD65-23E18B1879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8E4AD9-0EF2-4AA8-8DB0-8DDAA32A3CB9}"/>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4" name="Footer Placeholder 3">
            <a:extLst>
              <a:ext uri="{FF2B5EF4-FFF2-40B4-BE49-F238E27FC236}">
                <a16:creationId xmlns:a16="http://schemas.microsoft.com/office/drawing/2014/main" id="{49AE3917-D82F-40A2-9254-69AC2BBA3F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75FC5F-00C0-4789-8632-18218475BD0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78644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D5025-6172-40EB-8E3A-3A17AAF20580}"/>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3" name="Footer Placeholder 2">
            <a:extLst>
              <a:ext uri="{FF2B5EF4-FFF2-40B4-BE49-F238E27FC236}">
                <a16:creationId xmlns:a16="http://schemas.microsoft.com/office/drawing/2014/main" id="{A52A8198-2854-455D-8AB5-4492364CAD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DCC45A-2A5B-40D6-9BAC-F3DD4AB65B82}"/>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4228595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3327-4694-420F-942A-870B03EC70D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E0D831-9659-4D48-BB7E-4216A9A0DCE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970F93-FE6D-4E2C-9E82-C0644F2FED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04B8F-48C0-4E33-91BA-5670924EBED0}"/>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7679B8AA-5CBA-4013-AF8E-B81B09131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74589-AE0C-4FF6-A719-9FBE6225A5C2}"/>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30679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5B2A-EA23-44F3-9D14-4858C6634A5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BAF040-2432-45A8-B873-393CB9C551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67EC7C-75D0-40D2-8FDE-432F119E2C0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A6007-20F8-41B3-9F04-BA34D48DF35C}"/>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46E074DB-2EB7-49C9-B31C-BE103325D7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23FC05-58FB-45D1-9944-1296DC06EC0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323166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023E-782A-4227-BC76-566E9CBFB1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B70396-5D7B-4D46-B4A1-1EDA1F07D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63A4E-AE54-4782-80B7-0AC27D654813}"/>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3CC100AF-C0F7-4F34-920C-AED36CDB8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A8B25-AFEF-4237-9D97-E8AECC2F94C1}"/>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9152724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01CAF-731C-4CF4-8801-8FF1DA5E06D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4A942-9202-4AA4-B144-8892A723AAC1}"/>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75554-1957-4F0C-991B-E34DEE36AAEE}"/>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874BBB23-D56E-4C63-937B-62835E494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0D9D4-7496-4413-BE61-5B7182DF272D}"/>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58705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58050E-B668-4FA7-85AD-C750C80A6E9B}" type="datetimeFigureOut">
              <a:rPr lang="en-US" smtClean="0"/>
              <a:pPr/>
              <a:t>4/6/2021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40D5ECE-8B49-45CD-BE81-EF81920D1969}" type="slidenum">
              <a:rPr lang="en-US" smtClean="0"/>
              <a:pPr/>
              <a:t>‹#›</a:t>
            </a:fld>
            <a:endParaRPr lang="en-US" dirty="0"/>
          </a:p>
        </p:txBody>
      </p:sp>
      <p:pic>
        <p:nvPicPr>
          <p:cNvPr id="13" name="Picture 12"/>
          <p:cNvPicPr>
            <a:picLocks noChangeAspect="1"/>
          </p:cNvPicPr>
          <p:nvPr userDrawn="1"/>
        </p:nvPicPr>
        <p:blipFill>
          <a:blip r:embed="rId3" cstate="print"/>
          <a:stretch>
            <a:fillRect/>
          </a:stretch>
        </p:blipFill>
        <p:spPr>
          <a:xfrm>
            <a:off x="20548" y="20547"/>
            <a:ext cx="3498527" cy="2825393"/>
          </a:xfrm>
          <a:prstGeom prst="rect">
            <a:avLst/>
          </a:prstGeom>
        </p:spPr>
      </p:pic>
      <p:pic>
        <p:nvPicPr>
          <p:cNvPr id="14" name="Picture 13"/>
          <p:cNvPicPr>
            <a:picLocks noChangeAspect="1"/>
          </p:cNvPicPr>
          <p:nvPr userDrawn="1"/>
        </p:nvPicPr>
        <p:blipFill>
          <a:blip r:embed="rId4" cstate="print"/>
          <a:stretch>
            <a:fillRect/>
          </a:stretch>
        </p:blipFill>
        <p:spPr>
          <a:xfrm>
            <a:off x="3503486" y="20548"/>
            <a:ext cx="5624418" cy="2825496"/>
          </a:xfrm>
          <a:prstGeom prst="rect">
            <a:avLst/>
          </a:prstGeom>
        </p:spPr>
      </p:pic>
      <p:pic>
        <p:nvPicPr>
          <p:cNvPr id="15" name="Picture 14"/>
          <p:cNvPicPr>
            <a:picLocks noChangeAspect="1"/>
          </p:cNvPicPr>
          <p:nvPr userDrawn="1"/>
        </p:nvPicPr>
        <p:blipFill>
          <a:blip r:embed="rId5" cstate="print"/>
          <a:stretch>
            <a:fillRect/>
          </a:stretch>
        </p:blipFill>
        <p:spPr>
          <a:xfrm>
            <a:off x="20923" y="2818500"/>
            <a:ext cx="7668994" cy="2296266"/>
          </a:xfrm>
          <a:prstGeom prst="rect">
            <a:avLst/>
          </a:prstGeom>
        </p:spPr>
      </p:pic>
      <p:pic>
        <p:nvPicPr>
          <p:cNvPr id="16" name="Picture 15"/>
          <p:cNvPicPr>
            <a:picLocks noChangeAspect="1"/>
          </p:cNvPicPr>
          <p:nvPr userDrawn="1"/>
        </p:nvPicPr>
        <p:blipFill>
          <a:blip r:embed="rId6" cstate="print"/>
          <a:stretch>
            <a:fillRect/>
          </a:stretch>
        </p:blipFill>
        <p:spPr>
          <a:xfrm>
            <a:off x="7662119" y="2819400"/>
            <a:ext cx="1461333" cy="2293850"/>
          </a:xfrm>
          <a:prstGeom prst="rect">
            <a:avLst/>
          </a:prstGeom>
        </p:spPr>
      </p:pic>
      <p:pic>
        <p:nvPicPr>
          <p:cNvPr id="18" name="Picture 17"/>
          <p:cNvPicPr>
            <a:picLocks/>
          </p:cNvPicPr>
          <p:nvPr userDrawn="1"/>
        </p:nvPicPr>
        <p:blipFill>
          <a:blip r:embed="rId7" cstate="print"/>
          <a:stretch>
            <a:fillRect/>
          </a:stretch>
        </p:blipFill>
        <p:spPr>
          <a:xfrm>
            <a:off x="20548" y="5089818"/>
            <a:ext cx="9098280" cy="1737360"/>
          </a:xfrm>
          <a:prstGeom prst="rect">
            <a:avLst/>
          </a:prstGeom>
        </p:spPr>
      </p:pic>
      <p:sp>
        <p:nvSpPr>
          <p:cNvPr id="20" name="Rectangle 19"/>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1+#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pic>
        <p:nvPicPr>
          <p:cNvPr id="8" name="Picture 7"/>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Oval 8"/>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ectangle 9"/>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11" name="Oval 10"/>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20">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58050E-B668-4FA7-85AD-C750C80A6E9B}" type="datetimeFigureOut">
              <a:rPr lang="en-US" smtClean="0"/>
              <a:pPr/>
              <a:t>4/6/2021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40D5ECE-8B49-45CD-BE81-EF81920D19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9" r:id="rId1"/>
    <p:sldLayoutId id="2147483739" r:id="rId2"/>
    <p:sldLayoutId id="2147483734" r:id="rId3"/>
    <p:sldLayoutId id="2147483735" r:id="rId4"/>
    <p:sldLayoutId id="2147483736" r:id="rId5"/>
    <p:sldLayoutId id="2147483737" r:id="rId6"/>
    <p:sldLayoutId id="2147483738" r:id="rId7"/>
    <p:sldLayoutId id="2147483740" r:id="rId8"/>
    <p:sldLayoutId id="2147483741" r:id="rId9"/>
    <p:sldLayoutId id="2147483742" r:id="rId10"/>
    <p:sldLayoutId id="2147483743" r:id="rId11"/>
    <p:sldLayoutId id="2147483744" r:id="rId12"/>
    <p:sldLayoutId id="2147483649" r:id="rId13"/>
    <p:sldLayoutId id="2147483661" r:id="rId14"/>
    <p:sldLayoutId id="2147483676" r:id="rId15"/>
    <p:sldLayoutId id="2147483658" r:id="rId16"/>
    <p:sldLayoutId id="2147483663" r:id="rId17"/>
    <p:sldLayoutId id="2147483760" r:id="rId18"/>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5AE62-BDB3-4FBD-BBD5-584C1456EB66}"/>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6EB429-0BAC-4C71-B757-8FC3EDAB775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402A4D-5E27-4C83-9377-EB639A85B37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81785EF9-DDD3-4DF1-ADF5-630C958C6E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A6C8A-C90B-4D63-9D57-86466969D1B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45954-E65D-452C-BC2D-9F700A629AAF}" type="slidenum">
              <a:rPr lang="en-IN" smtClean="0"/>
              <a:t>‹#›</a:t>
            </a:fld>
            <a:endParaRPr lang="en-IN"/>
          </a:p>
        </p:txBody>
      </p:sp>
    </p:spTree>
    <p:extLst>
      <p:ext uri="{BB962C8B-B14F-4D97-AF65-F5344CB8AC3E}">
        <p14:creationId xmlns:p14="http://schemas.microsoft.com/office/powerpoint/2010/main" val="338701448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5.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9A632A-CF2F-43E3-B754-2701F7F17B87}"/>
              </a:ext>
            </a:extLst>
          </p:cNvPr>
          <p:cNvSpPr/>
          <p:nvPr/>
        </p:nvSpPr>
        <p:spPr>
          <a:xfrm>
            <a:off x="0" y="1092483"/>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inus 1"/>
          <p:cNvSpPr/>
          <p:nvPr/>
        </p:nvSpPr>
        <p:spPr>
          <a:xfrm flipH="1">
            <a:off x="8892480"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AWS API Gateway - PROLIM">
            <a:extLst>
              <a:ext uri="{FF2B5EF4-FFF2-40B4-BE49-F238E27FC236}">
                <a16:creationId xmlns:a16="http://schemas.microsoft.com/office/drawing/2014/main" id="{DD7301E6-626F-47E7-BCE8-4052AEF70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604" y="1071388"/>
            <a:ext cx="5996700" cy="467303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4948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API Gateway Caching</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3074" name="Picture 2" descr="AWS Lambda &amp; Amazon API Gateway — Not as daunting as they sound | by  Shirish Gupta | Towards Data Science">
            <a:extLst>
              <a:ext uri="{FF2B5EF4-FFF2-40B4-BE49-F238E27FC236}">
                <a16:creationId xmlns:a16="http://schemas.microsoft.com/office/drawing/2014/main" id="{5A130AFE-C735-4822-BDFE-71378CFCE485}"/>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3914" y="1326175"/>
            <a:ext cx="6976175" cy="438554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142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Same origin policy</a:t>
            </a:r>
          </a:p>
        </p:txBody>
      </p:sp>
      <p:sp>
        <p:nvSpPr>
          <p:cNvPr id="5" name="TextBox 4"/>
          <p:cNvSpPr txBox="1"/>
          <p:nvPr/>
        </p:nvSpPr>
        <p:spPr>
          <a:xfrm>
            <a:off x="565331" y="1323538"/>
            <a:ext cx="8364442" cy="4001442"/>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In computing, the same-origin policy is an important concept in web application security model. Under the policy, a web browser permit scripts contained in a first web page to access data in a second web page but only if they both have the same origin.</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This is done to prevent Cross-Site Scripting (XSS) attacks</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Enforced by web browsers </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Ignored by tools like postmen and curl</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378965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CORS </a:t>
            </a:r>
          </a:p>
        </p:txBody>
      </p:sp>
      <p:sp>
        <p:nvSpPr>
          <p:cNvPr id="5" name="TextBox 4"/>
          <p:cNvSpPr txBox="1"/>
          <p:nvPr/>
        </p:nvSpPr>
        <p:spPr>
          <a:xfrm>
            <a:off x="383772" y="1227388"/>
            <a:ext cx="8534237" cy="4001442"/>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CORS stands for cross origin resource sharing and CORS is one way the server at the other end (not the client code in the browser) can relax the same-origin policy </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Cross-origin resource sharing (CORS) is a mechanism that allows restricted resources (e.g. fonts) on a Web page to be requested from another domain outside the domain from which the first resource was served.</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Browser makes a HTTP OPTIONS call for a URL (OPTIONS is HTTP method like GET/PUT/POST)</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Server returns a response that says "These are the other domains are approved to get this URL"</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Error - "Origin policy cannot be read at the remote resource" You need to enable CORS on your API gateway.</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08561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a:t>
            </a:r>
          </a:p>
        </p:txBody>
      </p:sp>
      <p:sp>
        <p:nvSpPr>
          <p:cNvPr id="5" name="TextBox 4"/>
          <p:cNvSpPr txBox="1"/>
          <p:nvPr/>
        </p:nvSpPr>
        <p:spPr>
          <a:xfrm>
            <a:off x="514136" y="1299766"/>
            <a:ext cx="8364442" cy="3785418"/>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API Gateway has caching capabilities to increase performance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The API Gateway is low cost and scales automatically.</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 throttle API gateway to prevent attacks.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 log results to cloud watch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If you're using JavaScript or Ajax that uses multiple domain names with API Gateway, enable or ensure that you have enabled CORS on the API gateways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CORS is enforced by the client.</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62762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3513731"/>
            <a:ext cx="3679305" cy="964031"/>
          </a:xfrm>
        </p:spPr>
        <p:txBody>
          <a:bodyPr>
            <a:noAutofit/>
          </a:bodyPr>
          <a:lstStyle/>
          <a:p>
            <a:pPr lvl="0">
              <a:spcBef>
                <a:spcPts val="0"/>
              </a:spcBef>
            </a:pPr>
            <a:br>
              <a:rPr lang="en-US" dirty="0">
                <a:solidFill>
                  <a:prstClr val="white"/>
                </a:solidFill>
              </a:rPr>
            </a:br>
            <a:br>
              <a:rPr lang="en-US" dirty="0">
                <a:solidFill>
                  <a:prstClr val="white"/>
                </a:solidFill>
              </a:rPr>
            </a:br>
            <a:r>
              <a:rPr lang="en-US" dirty="0">
                <a:solidFill>
                  <a:prstClr val="white"/>
                </a:solidFill>
              </a:rPr>
              <a:t>Thank you</a:t>
            </a:r>
            <a:br>
              <a:rPr lang="en-US" dirty="0">
                <a:solidFill>
                  <a:prstClr val="white"/>
                </a:solidFill>
              </a:rPr>
            </a:br>
            <a:endParaRPr lang="en-US" sz="6600" dirty="0"/>
          </a:p>
        </p:txBody>
      </p:sp>
      <p:sp>
        <p:nvSpPr>
          <p:cNvPr id="4" name="TextBox 3"/>
          <p:cNvSpPr txBox="1"/>
          <p:nvPr/>
        </p:nvSpPr>
        <p:spPr>
          <a:xfrm>
            <a:off x="1835696" y="4293096"/>
            <a:ext cx="5274528" cy="369332"/>
          </a:xfrm>
          <a:prstGeom prst="rect">
            <a:avLst/>
          </a:prstGeom>
          <a:noFill/>
        </p:spPr>
        <p:txBody>
          <a:bodyPr wrap="square" rtlCol="0">
            <a:normAutofit/>
          </a:bodyPr>
          <a:lstStyle/>
          <a:p>
            <a:pPr algn="r"/>
            <a:endParaRPr lang="en-US"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6" name="Picture 2" descr="Managed Services | TSIC Solutions Inc"/>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596336" y="4221088"/>
            <a:ext cx="1567061" cy="156706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Topics</a:t>
            </a:r>
          </a:p>
        </p:txBody>
      </p:sp>
      <p:sp>
        <p:nvSpPr>
          <p:cNvPr id="5" name="TextBox 4"/>
          <p:cNvSpPr txBox="1"/>
          <p:nvPr/>
        </p:nvSpPr>
        <p:spPr>
          <a:xfrm>
            <a:off x="703151" y="1552734"/>
            <a:ext cx="6893185" cy="4176465"/>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API Gateway</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What it can do</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Exam Tips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87696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What is API Gateway</a:t>
            </a:r>
          </a:p>
        </p:txBody>
      </p:sp>
      <p:sp>
        <p:nvSpPr>
          <p:cNvPr id="5" name="TextBox 4"/>
          <p:cNvSpPr txBox="1"/>
          <p:nvPr/>
        </p:nvSpPr>
        <p:spPr>
          <a:xfrm>
            <a:off x="389779" y="1741443"/>
            <a:ext cx="8364442" cy="4001442"/>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API Gateway is a fully managed service that makes it easy for developers to publish, maintain, monitor and secure APIs at any scale.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With a few clicks of AWS management console, you can create an API that acts as a "front door" for applications to access data, business logic or functionality from your backend services such as applications running on Amazon EC2, code running on AWS lambda or any web application.</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8" name="Graphic 7">
            <a:extLst>
              <a:ext uri="{FF2B5EF4-FFF2-40B4-BE49-F238E27FC236}">
                <a16:creationId xmlns:a16="http://schemas.microsoft.com/office/drawing/2014/main" id="{4A4FA634-903B-44FB-A2B7-250F311DE7B0}"/>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6336" y="3423"/>
            <a:ext cx="1220063" cy="1477074"/>
          </a:xfrm>
          <a:prstGeom prst="rect">
            <a:avLst/>
          </a:prstGeom>
        </p:spPr>
      </p:pic>
    </p:spTree>
    <p:custDataLst>
      <p:tags r:id="rId1"/>
    </p:custDataLst>
    <p:extLst>
      <p:ext uri="{BB962C8B-B14F-4D97-AF65-F5344CB8AC3E}">
        <p14:creationId xmlns:p14="http://schemas.microsoft.com/office/powerpoint/2010/main" val="427193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API Gateway</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6" name="Graphic 5">
            <a:extLst>
              <a:ext uri="{FF2B5EF4-FFF2-40B4-BE49-F238E27FC236}">
                <a16:creationId xmlns:a16="http://schemas.microsoft.com/office/drawing/2014/main" id="{6B43D320-1F6E-4EC7-8DDA-92FB69CA3270}"/>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30087" y="0"/>
            <a:ext cx="878562" cy="1063634"/>
          </a:xfrm>
          <a:prstGeom prst="rect">
            <a:avLst/>
          </a:prstGeom>
        </p:spPr>
      </p:pic>
      <p:pic>
        <p:nvPicPr>
          <p:cNvPr id="1026" name="Picture 2" descr="Using HAProxy as an API Gateway, Part 1 [Introduction] - HAProxy  Technologies">
            <a:extLst>
              <a:ext uri="{FF2B5EF4-FFF2-40B4-BE49-F238E27FC236}">
                <a16:creationId xmlns:a16="http://schemas.microsoft.com/office/drawing/2014/main" id="{D10674A0-D948-40CF-BAAB-97EEEF6404B5}"/>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910" y="1115115"/>
            <a:ext cx="9136089" cy="46277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6912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API Gateway</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6" name="Graphic 5">
            <a:extLst>
              <a:ext uri="{FF2B5EF4-FFF2-40B4-BE49-F238E27FC236}">
                <a16:creationId xmlns:a16="http://schemas.microsoft.com/office/drawing/2014/main" id="{6B43D320-1F6E-4EC7-8DDA-92FB69CA3270}"/>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30087" y="0"/>
            <a:ext cx="878562" cy="1063634"/>
          </a:xfrm>
          <a:prstGeom prst="rect">
            <a:avLst/>
          </a:prstGeom>
        </p:spPr>
      </p:pic>
      <p:pic>
        <p:nvPicPr>
          <p:cNvPr id="2050" name="Picture 2" descr="Introducing Oracle API Gateway">
            <a:extLst>
              <a:ext uri="{FF2B5EF4-FFF2-40B4-BE49-F238E27FC236}">
                <a16:creationId xmlns:a16="http://schemas.microsoft.com/office/drawing/2014/main" id="{2A220C19-F9CB-4A14-9B26-75EEDA04152A}"/>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0" y="1161967"/>
            <a:ext cx="9144000" cy="462618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1889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What it can do</a:t>
            </a:r>
          </a:p>
        </p:txBody>
      </p:sp>
      <p:sp>
        <p:nvSpPr>
          <p:cNvPr id="5" name="TextBox 4"/>
          <p:cNvSpPr txBox="1"/>
          <p:nvPr/>
        </p:nvSpPr>
        <p:spPr>
          <a:xfrm>
            <a:off x="730904" y="1130531"/>
            <a:ext cx="8364442" cy="4001442"/>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Expose HTTPS endpoints to define a RESTful API.</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Serverless-</a:t>
            </a:r>
            <a:r>
              <a:rPr lang="en-US" dirty="0" err="1">
                <a:solidFill>
                  <a:prstClr val="black">
                    <a:lumMod val="75000"/>
                    <a:lumOff val="25000"/>
                  </a:prstClr>
                </a:solidFill>
              </a:rPr>
              <a:t>ly</a:t>
            </a:r>
            <a:r>
              <a:rPr lang="en-US" dirty="0">
                <a:solidFill>
                  <a:prstClr val="black">
                    <a:lumMod val="75000"/>
                    <a:lumOff val="25000"/>
                  </a:prstClr>
                </a:solidFill>
              </a:rPr>
              <a:t> connect to services like lambda and DynamoDB.</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Send each API endpoint to a different target</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Run efficiently with very low cost.</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Scales effortlessly</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Track and control usage by API key</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Throttle requests to prevent attacks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Connect to CloudWatch to log all requests for monitoring</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Maintain multiple versions of your API </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6" name="Graphic 5">
            <a:extLst>
              <a:ext uri="{FF2B5EF4-FFF2-40B4-BE49-F238E27FC236}">
                <a16:creationId xmlns:a16="http://schemas.microsoft.com/office/drawing/2014/main" id="{6B43D320-1F6E-4EC7-8DDA-92FB69CA3270}"/>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6336" y="3423"/>
            <a:ext cx="1220063" cy="1477074"/>
          </a:xfrm>
          <a:prstGeom prst="rect">
            <a:avLst/>
          </a:prstGeom>
        </p:spPr>
      </p:pic>
    </p:spTree>
    <p:custDataLst>
      <p:tags r:id="rId1"/>
    </p:custDataLst>
    <p:extLst>
      <p:ext uri="{BB962C8B-B14F-4D97-AF65-F5344CB8AC3E}">
        <p14:creationId xmlns:p14="http://schemas.microsoft.com/office/powerpoint/2010/main" val="12686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 calcmode="lin" valueType="num">
                                      <p:cBhvr additive="base">
                                        <p:cTn id="5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
                                            <p:txEl>
                                              <p:pRg st="16" end="16"/>
                                            </p:txEl>
                                          </p:spTgt>
                                        </p:tgtEl>
                                        <p:attrNameLst>
                                          <p:attrName>style.visibility</p:attrName>
                                        </p:attrNameLst>
                                      </p:cBhvr>
                                      <p:to>
                                        <p:strVal val="visible"/>
                                      </p:to>
                                    </p:set>
                                    <p:anim calcmode="lin" valueType="num">
                                      <p:cBhvr additive="base">
                                        <p:cTn id="6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How you configure it.?</a:t>
            </a:r>
          </a:p>
        </p:txBody>
      </p:sp>
      <p:sp>
        <p:nvSpPr>
          <p:cNvPr id="5" name="TextBox 4"/>
          <p:cNvSpPr txBox="1"/>
          <p:nvPr/>
        </p:nvSpPr>
        <p:spPr>
          <a:xfrm>
            <a:off x="596289" y="1198168"/>
            <a:ext cx="8364442" cy="4001442"/>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Define an API (container)</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Define the Resources and nested Resources (URL paths)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For each resource:</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Select the supported HTTP method.</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Set security </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Choose targets(such as EC2, Lambda, DynamoDB, </a:t>
            </a:r>
            <a:r>
              <a:rPr lang="en-US" dirty="0" err="1">
                <a:solidFill>
                  <a:prstClr val="black">
                    <a:lumMod val="75000"/>
                    <a:lumOff val="25000"/>
                  </a:prstClr>
                </a:solidFill>
              </a:rPr>
              <a:t>etc</a:t>
            </a:r>
            <a:r>
              <a:rPr lang="en-US" dirty="0">
                <a:solidFill>
                  <a:prstClr val="black">
                    <a:lumMod val="75000"/>
                    <a:lumOff val="25000"/>
                  </a:prstClr>
                </a:solidFill>
              </a:rPr>
              <a:t>)</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Set requests and response transformations.</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6" name="Graphic 5">
            <a:extLst>
              <a:ext uri="{FF2B5EF4-FFF2-40B4-BE49-F238E27FC236}">
                <a16:creationId xmlns:a16="http://schemas.microsoft.com/office/drawing/2014/main" id="{6C1581D4-CE4B-4A71-AE83-7BF866175927}"/>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6336" y="3423"/>
            <a:ext cx="1220063" cy="1477074"/>
          </a:xfrm>
          <a:prstGeom prst="rect">
            <a:avLst/>
          </a:prstGeom>
        </p:spPr>
      </p:pic>
    </p:spTree>
    <p:custDataLst>
      <p:tags r:id="rId1"/>
    </p:custDataLst>
    <p:extLst>
      <p:ext uri="{BB962C8B-B14F-4D97-AF65-F5344CB8AC3E}">
        <p14:creationId xmlns:p14="http://schemas.microsoft.com/office/powerpoint/2010/main" val="394091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How to deploy API Gateway?</a:t>
            </a:r>
          </a:p>
        </p:txBody>
      </p:sp>
      <p:sp>
        <p:nvSpPr>
          <p:cNvPr id="5" name="TextBox 4"/>
          <p:cNvSpPr txBox="1"/>
          <p:nvPr/>
        </p:nvSpPr>
        <p:spPr>
          <a:xfrm>
            <a:off x="565331" y="1323538"/>
            <a:ext cx="8364442" cy="4001442"/>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Deploy API gateway to a stage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Uses the API Gateway domain by default</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Can use a custom domain name </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Now supports AWB Certificate Manager: free SSL /TLS certificates </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69616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API Gateway Caching</a:t>
            </a:r>
          </a:p>
        </p:txBody>
      </p:sp>
      <p:sp>
        <p:nvSpPr>
          <p:cNvPr id="5" name="TextBox 4"/>
          <p:cNvSpPr txBox="1"/>
          <p:nvPr/>
        </p:nvSpPr>
        <p:spPr>
          <a:xfrm>
            <a:off x="565331" y="1323538"/>
            <a:ext cx="8364442" cy="4001442"/>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 enable API caching in  API gateway to cache your endpoints response. With caching you can reduce the number of calls made to your endpoints and improve the latency of request to your API.</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When you enable caching for a stage, API Gateway caches responses from your endpoints for a specified time-to-leave (TTL) period, in seconds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API Gateway then responds to the request by looking up the endpoint response from the cache instead of making the request to your endpoint.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0071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0.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9.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647</Words>
  <Application>Microsoft Office PowerPoint</Application>
  <PresentationFormat>On-screen Show (4:3)</PresentationFormat>
  <Paragraphs>102</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Adobe Gothic Std B</vt:lpstr>
      <vt:lpstr>Arial</vt:lpstr>
      <vt:lpstr>Calibri</vt:lpstr>
      <vt:lpstr>Calibri Light</vt:lpstr>
      <vt:lpstr>Georgia</vt:lpstr>
      <vt:lpstr>Lucida Sans Unicode</vt:lpstr>
      <vt:lpstr>Verdana</vt:lpstr>
      <vt:lpstr>Wingdings 2</vt:lpstr>
      <vt:lpstr>Wingdings 3</vt:lpstr>
      <vt:lpstr>Concourse</vt:lpstr>
      <vt:lpstr>Custom Design</vt:lpstr>
      <vt:lpstr>PowerPoint Presentation</vt:lpstr>
      <vt:lpstr>Topics</vt:lpstr>
      <vt:lpstr>What is API Gateway</vt:lpstr>
      <vt:lpstr>API Gateway</vt:lpstr>
      <vt:lpstr>API Gateway</vt:lpstr>
      <vt:lpstr>What it can do</vt:lpstr>
      <vt:lpstr>How you configure it.?</vt:lpstr>
      <vt:lpstr>How to deploy API Gateway?</vt:lpstr>
      <vt:lpstr>API Gateway Caching</vt:lpstr>
      <vt:lpstr>API Gateway Caching</vt:lpstr>
      <vt:lpstr>Same origin policy</vt:lpstr>
      <vt:lpstr>CORS </vt:lpstr>
      <vt:lpstr>Exam Tip</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2020-04-01T11:06:19Z</dcterms:created>
  <dcterms:modified xsi:type="dcterms:W3CDTF">2021-04-05T19:27:30Z</dcterms:modified>
</cp:coreProperties>
</file>