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iEH+QvPtvAba99ViJt3KniSHjj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4" name="Google Shape;28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4" name="Google Shape;30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4" name="Google Shape;33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jpg"/><Relationship Id="rId4"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3.jpg"/><Relationship Id="rId7"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23"/>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24"/>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24"/>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25"/>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25"/>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8" name="Google Shape;118;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5"/>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5"/>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25"/>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25"/>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25"/>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25"/>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25"/>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25"/>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6"/>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7"/>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7"/>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28"/>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28"/>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28"/>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28"/>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28"/>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28"/>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28"/>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28"/>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30"/>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30"/>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0"/>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30"/>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1"/>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1"/>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32"/>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6"/>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16"/>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3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3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3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3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7"/>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37"/>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38"/>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3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3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3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4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2"/>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7" name="Google Shape;237;p4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4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4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4"/>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18"/>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18"/>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18"/>
          <p:cNvGrpSpPr/>
          <p:nvPr/>
        </p:nvGrpSpPr>
        <p:grpSpPr>
          <a:xfrm>
            <a:off x="-3765" y="4953000"/>
            <a:ext cx="9147765" cy="1912088"/>
            <a:chOff x="-3765" y="4832896"/>
            <a:chExt cx="9147765" cy="2032192"/>
          </a:xfrm>
        </p:grpSpPr>
        <p:sp>
          <p:nvSpPr>
            <p:cNvPr id="56" name="Google Shape;56;p18"/>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18"/>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18"/>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18"/>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18"/>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18"/>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18"/>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18"/>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18"/>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18"/>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19"/>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20"/>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20"/>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20"/>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20"/>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20"/>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20"/>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1"/>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1"/>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22"/>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22"/>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2"/>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2"/>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4.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1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1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1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1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EC2 Instance Types Comparison (and how to remember them) - ParkMyCloud" id="259" name="Google Shape;259;p1"/>
          <p:cNvPicPr preferRelativeResize="0"/>
          <p:nvPr/>
        </p:nvPicPr>
        <p:blipFill rotWithShape="1">
          <a:blip r:embed="rId3">
            <a:alphaModFix/>
          </a:blip>
          <a:srcRect b="0" l="0" r="0" t="0"/>
          <a:stretch/>
        </p:blipFill>
        <p:spPr>
          <a:xfrm>
            <a:off x="-1" y="1080313"/>
            <a:ext cx="9144001" cy="4762500"/>
          </a:xfrm>
          <a:prstGeom prst="rect">
            <a:avLst/>
          </a:prstGeom>
          <a:noFill/>
          <a:ln>
            <a:noFill/>
          </a:ln>
        </p:spPr>
      </p:pic>
      <p:sp>
        <p:nvSpPr>
          <p:cNvPr id="260" name="Google Shape;260;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7" name="Google Shape;347;p10"/>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EC2 Instance Meta Data :</a:t>
            </a:r>
            <a:endParaRPr/>
          </a:p>
        </p:txBody>
      </p:sp>
      <p:sp>
        <p:nvSpPr>
          <p:cNvPr id="348" name="Google Shape;348;p10"/>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49" name="Google Shape;349;p10"/>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0" name="Google Shape;350;p10"/>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Used to get information about an instance(such as public ip)</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curl http://169.254.169.254/latest/meta-data/</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curl http://169.254.169.254/latest/user-data/</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curl http://169.254.169.254/latest/meta-data/ami-id</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curl http://169.254.169.254/latest/meta-data/local-ipv4</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curl http://169.254.169.254/latest/meta-data/public-ipv4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par>
                                <p:cTn fill="hold" nodeType="withEffect" presetClass="entr" presetID="10" presetSubtype="0">
                                  <p:stCondLst>
                                    <p:cond delay="200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 calcmode="lin" valueType="num">
                                      <p:cBhvr additive="base">
                                        <p:cTn dur="500"/>
                                        <p:tgtEl>
                                          <p:spTgt spid="3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 calcmode="lin" valueType="num">
                                      <p:cBhvr additive="base">
                                        <p:cTn dur="500"/>
                                        <p:tgtEl>
                                          <p:spTgt spid="3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 calcmode="lin" valueType="num">
                                      <p:cBhvr additive="base">
                                        <p:cTn dur="500"/>
                                        <p:tgtEl>
                                          <p:spTgt spid="3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 calcmode="lin" valueType="num">
                                      <p:cBhvr additive="base">
                                        <p:cTn dur="500"/>
                                        <p:tgtEl>
                                          <p:spTgt spid="3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 calcmode="lin" valueType="num">
                                      <p:cBhvr additive="base">
                                        <p:cTn dur="500"/>
                                        <p:tgtEl>
                                          <p:spTgt spid="3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 calcmode="lin" valueType="num">
                                      <p:cBhvr additive="base">
                                        <p:cTn dur="500"/>
                                        <p:tgtEl>
                                          <p:spTgt spid="3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anim calcmode="lin" valueType="num">
                                      <p:cBhvr additive="base">
                                        <p:cTn dur="500"/>
                                        <p:tgtEl>
                                          <p:spTgt spid="35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7" st="7"/>
                                            </p:txEl>
                                          </p:spTgt>
                                        </p:tgtEl>
                                        <p:attrNameLst>
                                          <p:attrName>style.visibility</p:attrName>
                                        </p:attrNameLst>
                                      </p:cBhvr>
                                      <p:to>
                                        <p:strVal val="visible"/>
                                      </p:to>
                                    </p:set>
                                    <p:anim calcmode="lin" valueType="num">
                                      <p:cBhvr additive="base">
                                        <p:cTn dur="500"/>
                                        <p:tgtEl>
                                          <p:spTgt spid="35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8" st="8"/>
                                            </p:txEl>
                                          </p:spTgt>
                                        </p:tgtEl>
                                        <p:attrNameLst>
                                          <p:attrName>style.visibility</p:attrName>
                                        </p:attrNameLst>
                                      </p:cBhvr>
                                      <p:to>
                                        <p:strVal val="visible"/>
                                      </p:to>
                                    </p:set>
                                    <p:anim calcmode="lin" valueType="num">
                                      <p:cBhvr additive="base">
                                        <p:cTn dur="500"/>
                                        <p:tgtEl>
                                          <p:spTgt spid="35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9" st="9"/>
                                            </p:txEl>
                                          </p:spTgt>
                                        </p:tgtEl>
                                        <p:attrNameLst>
                                          <p:attrName>style.visibility</p:attrName>
                                        </p:attrNameLst>
                                      </p:cBhvr>
                                      <p:to>
                                        <p:strVal val="visible"/>
                                      </p:to>
                                    </p:set>
                                    <p:anim calcmode="lin" valueType="num">
                                      <p:cBhvr additive="base">
                                        <p:cTn dur="500"/>
                                        <p:tgtEl>
                                          <p:spTgt spid="35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0">
                                            <p:txEl>
                                              <p:pRg end="10" st="10"/>
                                            </p:txEl>
                                          </p:spTgt>
                                        </p:tgtEl>
                                        <p:attrNameLst>
                                          <p:attrName>style.visibility</p:attrName>
                                        </p:attrNameLst>
                                      </p:cBhvr>
                                      <p:to>
                                        <p:strVal val="visible"/>
                                      </p:to>
                                    </p:set>
                                    <p:anim calcmode="lin" valueType="num">
                                      <p:cBhvr additive="base">
                                        <p:cTn dur="500"/>
                                        <p:tgtEl>
                                          <p:spTgt spid="35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1"/>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357" name="Google Shape;357;p11"/>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67" name="Google Shape;267;p2"/>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 do</a:t>
            </a:r>
            <a:endParaRPr/>
          </a:p>
        </p:txBody>
      </p:sp>
      <p:sp>
        <p:nvSpPr>
          <p:cNvPr id="268" name="Google Shape;268;p2"/>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69" name="Google Shape;269;p2"/>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0" name="Google Shape;270;p2"/>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EC2 – Linux</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Security Group</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EBS – Volume &amp; Snapshot</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AMI</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7"/>
                                        </p:tgtEl>
                                        <p:attrNameLst>
                                          <p:attrName>style.visibility</p:attrName>
                                        </p:attrNameLst>
                                      </p:cBhvr>
                                      <p:to>
                                        <p:strVal val="visible"/>
                                      </p:to>
                                    </p:set>
                                    <p:animEffect filter="fade" transition="in">
                                      <p:cBhvr>
                                        <p:cTn dur="2000"/>
                                        <p:tgtEl>
                                          <p:spTgt spid="267"/>
                                        </p:tgtEl>
                                      </p:cBhvr>
                                    </p:animEffect>
                                  </p:childTnLst>
                                </p:cTn>
                              </p:par>
                              <p:par>
                                <p:cTn fill="hold" nodeType="withEffect" presetClass="entr" presetID="10" presetSubtype="0">
                                  <p:stCondLst>
                                    <p:cond delay="200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9" st="9"/>
                                            </p:txEl>
                                          </p:spTgt>
                                        </p:tgtEl>
                                        <p:attrNameLst>
                                          <p:attrName>style.visibility</p:attrName>
                                        </p:attrNameLst>
                                      </p:cBhvr>
                                      <p:to>
                                        <p:strVal val="visible"/>
                                      </p:to>
                                    </p:set>
                                    <p:anim calcmode="lin" valueType="num">
                                      <p:cBhvr additive="base">
                                        <p:cTn dur="500"/>
                                        <p:tgtEl>
                                          <p:spTgt spid="27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0" st="10"/>
                                            </p:txEl>
                                          </p:spTgt>
                                        </p:tgtEl>
                                        <p:attrNameLst>
                                          <p:attrName>style.visibility</p:attrName>
                                        </p:attrNameLst>
                                      </p:cBhvr>
                                      <p:to>
                                        <p:strVal val="visible"/>
                                      </p:to>
                                    </p:set>
                                    <p:anim calcmode="lin" valueType="num">
                                      <p:cBhvr additive="base">
                                        <p:cTn dur="500"/>
                                        <p:tgtEl>
                                          <p:spTgt spid="27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 (EC2):</a:t>
            </a:r>
            <a:endParaRPr/>
          </a:p>
        </p:txBody>
      </p:sp>
      <p:sp>
        <p:nvSpPr>
          <p:cNvPr id="278" name="Google Shape;278;p3"/>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79" name="Google Shape;279;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0" name="Google Shape;280;p3"/>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Termination Protection is turned off by default, you must turn it on</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On an EBS-backed instance, the default action is for the root EBS volume to be deleted when the instance is terminated.</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EBS Root Volumes of your DEFAULT AMI's CAN be encrypted. You can also use a third-party tool (such as bit locker etc) to encrypt the root volume or this can be done when creating AMI's (lab to follow) in the AWS console or using the API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80"/>
                                        </p:tgtEl>
                                        <p:attrNameLst>
                                          <p:attrName>style.visibility</p:attrName>
                                        </p:attrNameLst>
                                      </p:cBhvr>
                                      <p:to>
                                        <p:strVal val="visible"/>
                                      </p:to>
                                    </p:set>
                                    <p:animEffect filter="fade" transition="in">
                                      <p:cBhvr>
                                        <p:cTn dur="2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 calcmode="lin" valueType="num">
                                      <p:cBhvr additive="base">
                                        <p:cTn dur="500"/>
                                        <p:tgtEl>
                                          <p:spTgt spid="2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 calcmode="lin" valueType="num">
                                      <p:cBhvr additive="base">
                                        <p:cTn dur="500"/>
                                        <p:tgtEl>
                                          <p:spTgt spid="2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 calcmode="lin" valueType="num">
                                      <p:cBhvr additive="base">
                                        <p:cTn dur="500"/>
                                        <p:tgtEl>
                                          <p:spTgt spid="2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 calcmode="lin" valueType="num">
                                      <p:cBhvr additive="base">
                                        <p:cTn dur="500"/>
                                        <p:tgtEl>
                                          <p:spTgt spid="2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 calcmode="lin" valueType="num">
                                      <p:cBhvr additive="base">
                                        <p:cTn dur="500"/>
                                        <p:tgtEl>
                                          <p:spTgt spid="2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7" name="Google Shape;287;p4"/>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remember(Security Group):</a:t>
            </a:r>
            <a:endParaRPr sz="2400">
              <a:solidFill>
                <a:srgbClr val="0070C0"/>
              </a:solidFill>
              <a:latin typeface="Arial"/>
              <a:ea typeface="Arial"/>
              <a:cs typeface="Arial"/>
              <a:sym typeface="Arial"/>
            </a:endParaRPr>
          </a:p>
        </p:txBody>
      </p:sp>
      <p:sp>
        <p:nvSpPr>
          <p:cNvPr id="288" name="Google Shape;288;p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89" name="Google Shape;289;p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0" name="Google Shape;290;p4"/>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All inbound traffic is blocked by default</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All outbound traffic is allowed</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Security Group are </a:t>
            </a:r>
            <a:r>
              <a:rPr b="1" lang="en-US" sz="1400">
                <a:solidFill>
                  <a:srgbClr val="3F3F3F"/>
                </a:solidFill>
                <a:latin typeface="Lucida Sans"/>
                <a:ea typeface="Lucida Sans"/>
                <a:cs typeface="Lucida Sans"/>
                <a:sym typeface="Lucida Sans"/>
              </a:rPr>
              <a:t>STATEFULL</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If you create an inbound rule allowing traffic in, that traffic is automatically allowed back out again</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Changes to Security group take place immediately</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You can have any number of EC2 instances within a Security Group</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You can have multiple security groups attached to EC2 instances.</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You cannot block specific IP addresses using Security Groups, instead use Network Access Control Lists</a:t>
            </a:r>
            <a:endParaRPr/>
          </a:p>
          <a:p>
            <a:pPr indent="-91059" lvl="0" marL="174625" marR="0" rtl="0" algn="l">
              <a:spcBef>
                <a:spcPts val="0"/>
              </a:spcBef>
              <a:spcAft>
                <a:spcPts val="0"/>
              </a:spcAft>
              <a:buClr>
                <a:srgbClr val="7F7F7F"/>
              </a:buClr>
              <a:buSzPts val="1316"/>
              <a:buFont typeface="Calibri"/>
              <a:buNone/>
            </a:pPr>
            <a:r>
              <a:t/>
            </a:r>
            <a:endParaRPr sz="1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316"/>
              <a:buFont typeface="Calibri"/>
              <a:buChar char="»"/>
            </a:pPr>
            <a:r>
              <a:rPr lang="en-US" sz="1400">
                <a:solidFill>
                  <a:srgbClr val="3F3F3F"/>
                </a:solidFill>
                <a:latin typeface="Lucida Sans"/>
                <a:ea typeface="Lucida Sans"/>
                <a:cs typeface="Lucida Sans"/>
                <a:sym typeface="Lucida Sans"/>
              </a:rPr>
              <a:t>You can specify allow rules, but not deny rules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2000"/>
                                  </p:stCondLst>
                                  <p:childTnLst>
                                    <p:set>
                                      <p:cBhvr>
                                        <p:cTn dur="1" fill="hold">
                                          <p:stCondLst>
                                            <p:cond delay="0"/>
                                          </p:stCondLst>
                                        </p:cTn>
                                        <p:tgtEl>
                                          <p:spTgt spid="290"/>
                                        </p:tgtEl>
                                        <p:attrNameLst>
                                          <p:attrName>style.visibility</p:attrName>
                                        </p:attrNameLst>
                                      </p:cBhvr>
                                      <p:to>
                                        <p:strVal val="visible"/>
                                      </p:to>
                                    </p:set>
                                    <p:animEffect filter="fade" transition="in">
                                      <p:cBhvr>
                                        <p:cTn dur="2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 calcmode="lin" valueType="num">
                                      <p:cBhvr additive="base">
                                        <p:cTn dur="500"/>
                                        <p:tgtEl>
                                          <p:spTgt spid="2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 calcmode="lin" valueType="num">
                                      <p:cBhvr additive="base">
                                        <p:cTn dur="500"/>
                                        <p:tgtEl>
                                          <p:spTgt spid="2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 calcmode="lin" valueType="num">
                                      <p:cBhvr additive="base">
                                        <p:cTn dur="500"/>
                                        <p:tgtEl>
                                          <p:spTgt spid="2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 calcmode="lin" valueType="num">
                                      <p:cBhvr additive="base">
                                        <p:cTn dur="500"/>
                                        <p:tgtEl>
                                          <p:spTgt spid="29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 calcmode="lin" valueType="num">
                                      <p:cBhvr additive="base">
                                        <p:cTn dur="500"/>
                                        <p:tgtEl>
                                          <p:spTgt spid="29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 calcmode="lin" valueType="num">
                                      <p:cBhvr additive="base">
                                        <p:cTn dur="500"/>
                                        <p:tgtEl>
                                          <p:spTgt spid="29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 calcmode="lin" valueType="num">
                                      <p:cBhvr additive="base">
                                        <p:cTn dur="500"/>
                                        <p:tgtEl>
                                          <p:spTgt spid="29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 calcmode="lin" valueType="num">
                                      <p:cBhvr additive="base">
                                        <p:cTn dur="500"/>
                                        <p:tgtEl>
                                          <p:spTgt spid="29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 calcmode="lin" valueType="num">
                                      <p:cBhvr additive="base">
                                        <p:cTn dur="500"/>
                                        <p:tgtEl>
                                          <p:spTgt spid="29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 calcmode="lin" valueType="num">
                                      <p:cBhvr additive="base">
                                        <p:cTn dur="500"/>
                                        <p:tgtEl>
                                          <p:spTgt spid="29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anim calcmode="lin" valueType="num">
                                      <p:cBhvr additive="base">
                                        <p:cTn dur="500"/>
                                        <p:tgtEl>
                                          <p:spTgt spid="29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1" st="11"/>
                                            </p:txEl>
                                          </p:spTgt>
                                        </p:tgtEl>
                                        <p:attrNameLst>
                                          <p:attrName>style.visibility</p:attrName>
                                        </p:attrNameLst>
                                      </p:cBhvr>
                                      <p:to>
                                        <p:strVal val="visible"/>
                                      </p:to>
                                    </p:set>
                                    <p:anim calcmode="lin" valueType="num">
                                      <p:cBhvr additive="base">
                                        <p:cTn dur="500"/>
                                        <p:tgtEl>
                                          <p:spTgt spid="29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2" st="12"/>
                                            </p:txEl>
                                          </p:spTgt>
                                        </p:tgtEl>
                                        <p:attrNameLst>
                                          <p:attrName>style.visibility</p:attrName>
                                        </p:attrNameLst>
                                      </p:cBhvr>
                                      <p:to>
                                        <p:strVal val="visible"/>
                                      </p:to>
                                    </p:set>
                                    <p:anim calcmode="lin" valueType="num">
                                      <p:cBhvr additive="base">
                                        <p:cTn dur="500"/>
                                        <p:tgtEl>
                                          <p:spTgt spid="29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3" st="13"/>
                                            </p:txEl>
                                          </p:spTgt>
                                        </p:tgtEl>
                                        <p:attrNameLst>
                                          <p:attrName>style.visibility</p:attrName>
                                        </p:attrNameLst>
                                      </p:cBhvr>
                                      <p:to>
                                        <p:strVal val="visible"/>
                                      </p:to>
                                    </p:set>
                                    <p:anim calcmode="lin" valueType="num">
                                      <p:cBhvr additive="base">
                                        <p:cTn dur="500"/>
                                        <p:tgtEl>
                                          <p:spTgt spid="29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4" st="14"/>
                                            </p:txEl>
                                          </p:spTgt>
                                        </p:tgtEl>
                                        <p:attrNameLst>
                                          <p:attrName>style.visibility</p:attrName>
                                        </p:attrNameLst>
                                      </p:cBhvr>
                                      <p:to>
                                        <p:strVal val="visible"/>
                                      </p:to>
                                    </p:set>
                                    <p:anim calcmode="lin" valueType="num">
                                      <p:cBhvr additive="base">
                                        <p:cTn dur="500"/>
                                        <p:tgtEl>
                                          <p:spTgt spid="29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5" st="15"/>
                                            </p:txEl>
                                          </p:spTgt>
                                        </p:tgtEl>
                                        <p:attrNameLst>
                                          <p:attrName>style.visibility</p:attrName>
                                        </p:attrNameLst>
                                      </p:cBhvr>
                                      <p:to>
                                        <p:strVal val="visible"/>
                                      </p:to>
                                    </p:set>
                                    <p:anim calcmode="lin" valueType="num">
                                      <p:cBhvr additive="base">
                                        <p:cTn dur="500"/>
                                        <p:tgtEl>
                                          <p:spTgt spid="29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6" st="16"/>
                                            </p:txEl>
                                          </p:spTgt>
                                        </p:tgtEl>
                                        <p:attrNameLst>
                                          <p:attrName>style.visibility</p:attrName>
                                        </p:attrNameLst>
                                      </p:cBhvr>
                                      <p:to>
                                        <p:strVal val="visible"/>
                                      </p:to>
                                    </p:set>
                                    <p:anim calcmode="lin" valueType="num">
                                      <p:cBhvr additive="base">
                                        <p:cTn dur="500"/>
                                        <p:tgtEl>
                                          <p:spTgt spid="290">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7" name="Google Shape;297;p5"/>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remember(Volume and snapshots):</a:t>
            </a:r>
            <a:endParaRPr/>
          </a:p>
        </p:txBody>
      </p:sp>
      <p:sp>
        <p:nvSpPr>
          <p:cNvPr id="298" name="Google Shape;298;p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99" name="Google Shape;299;p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0" name="Google Shape;300;p5"/>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Volumes exist on EBS. Think of EBS as Virtual hard disk</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Snapshots exits on S3. Think of snapshots as a photograph of disk.</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Snapshots are point in time copies of volume.</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Snapshots are incremental - this means that only the blocks that have changed since your last snapshot are moved to s3</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If this is your first snapshot, it may take some time to create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7"/>
                                        </p:tgtEl>
                                        <p:attrNameLst>
                                          <p:attrName>style.visibility</p:attrName>
                                        </p:attrNameLst>
                                      </p:cBhvr>
                                      <p:to>
                                        <p:strVal val="visible"/>
                                      </p:to>
                                    </p:set>
                                    <p:animEffect filter="fade" transition="in">
                                      <p:cBhvr>
                                        <p:cTn dur="2000"/>
                                        <p:tgtEl>
                                          <p:spTgt spid="297"/>
                                        </p:tgtEl>
                                      </p:cBhvr>
                                    </p:animEffect>
                                  </p:childTnLst>
                                </p:cTn>
                              </p:par>
                              <p:par>
                                <p:cTn fill="hold" nodeType="withEffect" presetClass="entr" presetID="10" presetSubtype="0">
                                  <p:stCondLst>
                                    <p:cond delay="2000"/>
                                  </p:stCondLst>
                                  <p:childTnLst>
                                    <p:set>
                                      <p:cBhvr>
                                        <p:cTn dur="1" fill="hold">
                                          <p:stCondLst>
                                            <p:cond delay="0"/>
                                          </p:stCondLst>
                                        </p:cTn>
                                        <p:tgtEl>
                                          <p:spTgt spid="300"/>
                                        </p:tgtEl>
                                        <p:attrNameLst>
                                          <p:attrName>style.visibility</p:attrName>
                                        </p:attrNameLst>
                                      </p:cBhvr>
                                      <p:to>
                                        <p:strVal val="visible"/>
                                      </p:to>
                                    </p:set>
                                    <p:animEffect filter="fade" transition="in">
                                      <p:cBhvr>
                                        <p:cTn dur="2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 calcmode="lin" valueType="num">
                                      <p:cBhvr additive="base">
                                        <p:cTn dur="500"/>
                                        <p:tgtEl>
                                          <p:spTgt spid="3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 calcmode="lin" valueType="num">
                                      <p:cBhvr additive="base">
                                        <p:cTn dur="500"/>
                                        <p:tgtEl>
                                          <p:spTgt spid="3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 calcmode="lin" valueType="num">
                                      <p:cBhvr additive="base">
                                        <p:cTn dur="500"/>
                                        <p:tgtEl>
                                          <p:spTgt spid="30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 calcmode="lin" valueType="num">
                                      <p:cBhvr additive="base">
                                        <p:cTn dur="500"/>
                                        <p:tgtEl>
                                          <p:spTgt spid="30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 calcmode="lin" valueType="num">
                                      <p:cBhvr additive="base">
                                        <p:cTn dur="500"/>
                                        <p:tgtEl>
                                          <p:spTgt spid="30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 calcmode="lin" valueType="num">
                                      <p:cBhvr additive="base">
                                        <p:cTn dur="500"/>
                                        <p:tgtEl>
                                          <p:spTgt spid="30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 calcmode="lin" valueType="num">
                                      <p:cBhvr additive="base">
                                        <p:cTn dur="500"/>
                                        <p:tgtEl>
                                          <p:spTgt spid="30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anim calcmode="lin" valueType="num">
                                      <p:cBhvr additive="base">
                                        <p:cTn dur="500"/>
                                        <p:tgtEl>
                                          <p:spTgt spid="30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8" st="8"/>
                                            </p:txEl>
                                          </p:spTgt>
                                        </p:tgtEl>
                                        <p:attrNameLst>
                                          <p:attrName>style.visibility</p:attrName>
                                        </p:attrNameLst>
                                      </p:cBhvr>
                                      <p:to>
                                        <p:strVal val="visible"/>
                                      </p:to>
                                    </p:set>
                                    <p:anim calcmode="lin" valueType="num">
                                      <p:cBhvr additive="base">
                                        <p:cTn dur="500"/>
                                        <p:tgtEl>
                                          <p:spTgt spid="30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7" name="Google Shape;307;p6"/>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remember(Volume and snapshots):</a:t>
            </a:r>
            <a:endParaRPr/>
          </a:p>
        </p:txBody>
      </p:sp>
      <p:sp>
        <p:nvSpPr>
          <p:cNvPr id="308" name="Google Shape;308;p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09" name="Google Shape;309;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0" name="Google Shape;310;p6"/>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To create a snapshot for Amazon EBS volumes that serve as root devices, you should stop the instance before taking the snapshot</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However, you can take a snap while the instance is running</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You can create AMI's from Snapshots</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You can change EBS volume sizes on the fly, including changing the size and storage type.</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Volumes will ALWAYS be in the same availability zone as the EC2</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07"/>
                                        </p:tgtEl>
                                        <p:attrNameLst>
                                          <p:attrName>style.visibility</p:attrName>
                                        </p:attrNameLst>
                                      </p:cBhvr>
                                      <p:to>
                                        <p:strVal val="visible"/>
                                      </p:to>
                                    </p:set>
                                    <p:animEffect filter="fade" transition="in">
                                      <p:cBhvr>
                                        <p:cTn dur="2000"/>
                                        <p:tgtEl>
                                          <p:spTgt spid="307"/>
                                        </p:tgtEl>
                                      </p:cBhvr>
                                    </p:animEffect>
                                  </p:childTnLst>
                                </p:cTn>
                              </p:par>
                              <p:par>
                                <p:cTn fill="hold" nodeType="withEffect" presetClass="entr" presetID="10" presetSubtype="0">
                                  <p:stCondLst>
                                    <p:cond delay="2000"/>
                                  </p:stCondLst>
                                  <p:childTnLst>
                                    <p:set>
                                      <p:cBhvr>
                                        <p:cTn dur="1" fill="hold">
                                          <p:stCondLst>
                                            <p:cond delay="0"/>
                                          </p:stCondLst>
                                        </p:cTn>
                                        <p:tgtEl>
                                          <p:spTgt spid="310"/>
                                        </p:tgtEl>
                                        <p:attrNameLst>
                                          <p:attrName>style.visibility</p:attrName>
                                        </p:attrNameLst>
                                      </p:cBhvr>
                                      <p:to>
                                        <p:strVal val="visible"/>
                                      </p:to>
                                    </p:set>
                                    <p:animEffect filter="fade" transition="in">
                                      <p:cBhvr>
                                        <p:cTn dur="2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 calcmode="lin" valueType="num">
                                      <p:cBhvr additive="base">
                                        <p:cTn dur="500"/>
                                        <p:tgtEl>
                                          <p:spTgt spid="31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 calcmode="lin" valueType="num">
                                      <p:cBhvr additive="base">
                                        <p:cTn dur="500"/>
                                        <p:tgtEl>
                                          <p:spTgt spid="31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 calcmode="lin" valueType="num">
                                      <p:cBhvr additive="base">
                                        <p:cTn dur="500"/>
                                        <p:tgtEl>
                                          <p:spTgt spid="31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 calcmode="lin" valueType="num">
                                      <p:cBhvr additive="base">
                                        <p:cTn dur="500"/>
                                        <p:tgtEl>
                                          <p:spTgt spid="31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 calcmode="lin" valueType="num">
                                      <p:cBhvr additive="base">
                                        <p:cTn dur="500"/>
                                        <p:tgtEl>
                                          <p:spTgt spid="31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anim calcmode="lin" valueType="num">
                                      <p:cBhvr additive="base">
                                        <p:cTn dur="500"/>
                                        <p:tgtEl>
                                          <p:spTgt spid="31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anim calcmode="lin" valueType="num">
                                      <p:cBhvr additive="base">
                                        <p:cTn dur="500"/>
                                        <p:tgtEl>
                                          <p:spTgt spid="31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7" st="7"/>
                                            </p:txEl>
                                          </p:spTgt>
                                        </p:tgtEl>
                                        <p:attrNameLst>
                                          <p:attrName>style.visibility</p:attrName>
                                        </p:attrNameLst>
                                      </p:cBhvr>
                                      <p:to>
                                        <p:strVal val="visible"/>
                                      </p:to>
                                    </p:set>
                                    <p:anim calcmode="lin" valueType="num">
                                      <p:cBhvr additive="base">
                                        <p:cTn dur="500"/>
                                        <p:tgtEl>
                                          <p:spTgt spid="31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8" st="8"/>
                                            </p:txEl>
                                          </p:spTgt>
                                        </p:tgtEl>
                                        <p:attrNameLst>
                                          <p:attrName>style.visibility</p:attrName>
                                        </p:attrNameLst>
                                      </p:cBhvr>
                                      <p:to>
                                        <p:strVal val="visible"/>
                                      </p:to>
                                    </p:set>
                                    <p:anim calcmode="lin" valueType="num">
                                      <p:cBhvr additive="base">
                                        <p:cTn dur="500"/>
                                        <p:tgtEl>
                                          <p:spTgt spid="31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9" st="9"/>
                                            </p:txEl>
                                          </p:spTgt>
                                        </p:tgtEl>
                                        <p:attrNameLst>
                                          <p:attrName>style.visibility</p:attrName>
                                        </p:attrNameLst>
                                      </p:cBhvr>
                                      <p:to>
                                        <p:strVal val="visible"/>
                                      </p:to>
                                    </p:set>
                                    <p:anim calcmode="lin" valueType="num">
                                      <p:cBhvr additive="base">
                                        <p:cTn dur="500"/>
                                        <p:tgtEl>
                                          <p:spTgt spid="31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10" st="10"/>
                                            </p:txEl>
                                          </p:spTgt>
                                        </p:tgtEl>
                                        <p:attrNameLst>
                                          <p:attrName>style.visibility</p:attrName>
                                        </p:attrNameLst>
                                      </p:cBhvr>
                                      <p:to>
                                        <p:strVal val="visible"/>
                                      </p:to>
                                    </p:set>
                                    <p:anim calcmode="lin" valueType="num">
                                      <p:cBhvr additive="base">
                                        <p:cTn dur="500"/>
                                        <p:tgtEl>
                                          <p:spTgt spid="31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7" name="Google Shape;317;p7"/>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remember(Volume and snapshots):</a:t>
            </a:r>
            <a:endParaRPr/>
          </a:p>
        </p:txBody>
      </p:sp>
      <p:sp>
        <p:nvSpPr>
          <p:cNvPr id="318" name="Google Shape;318;p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9" name="Google Shape;319;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0" name="Google Shape;320;p7"/>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To move an Ec2 Volume from one AZ to another, take a snapshot of it, create AMI from the snapshot and then use the AMI to launch the Ec2 instance in a new AZ</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To move an EC2 volume from one region to another, take a snapshot of it, create an AMI from the snapshot and then copy the AMI from one region to the other. Then use the copied AMI to launch the new Ec2 instance in the new region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7"/>
                                        </p:tgtEl>
                                        <p:attrNameLst>
                                          <p:attrName>style.visibility</p:attrName>
                                        </p:attrNameLst>
                                      </p:cBhvr>
                                      <p:to>
                                        <p:strVal val="visible"/>
                                      </p:to>
                                    </p:set>
                                    <p:animEffect filter="fade" transition="in">
                                      <p:cBhvr>
                                        <p:cTn dur="2000"/>
                                        <p:tgtEl>
                                          <p:spTgt spid="317"/>
                                        </p:tgtEl>
                                      </p:cBhvr>
                                    </p:animEffect>
                                  </p:childTnLst>
                                </p:cTn>
                              </p:par>
                              <p:par>
                                <p:cTn fill="hold" nodeType="withEffect" presetClass="entr" presetID="10" presetSubtype="0">
                                  <p:stCondLst>
                                    <p:cond delay="2000"/>
                                  </p:stCondLst>
                                  <p:childTnLst>
                                    <p:set>
                                      <p:cBhvr>
                                        <p:cTn dur="1" fill="hold">
                                          <p:stCondLst>
                                            <p:cond delay="0"/>
                                          </p:stCondLst>
                                        </p:cTn>
                                        <p:tgtEl>
                                          <p:spTgt spid="320"/>
                                        </p:tgtEl>
                                        <p:attrNameLst>
                                          <p:attrName>style.visibility</p:attrName>
                                        </p:attrNameLst>
                                      </p:cBhvr>
                                      <p:to>
                                        <p:strVal val="visible"/>
                                      </p:to>
                                    </p:set>
                                    <p:animEffect filter="fade" transition="in">
                                      <p:cBhvr>
                                        <p:cTn dur="2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 calcmode="lin" valueType="num">
                                      <p:cBhvr additive="base">
                                        <p:cTn dur="500"/>
                                        <p:tgtEl>
                                          <p:spTgt spid="3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 calcmode="lin" valueType="num">
                                      <p:cBhvr additive="base">
                                        <p:cTn dur="500"/>
                                        <p:tgtEl>
                                          <p:spTgt spid="32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 calcmode="lin" valueType="num">
                                      <p:cBhvr additive="base">
                                        <p:cTn dur="500"/>
                                        <p:tgtEl>
                                          <p:spTgt spid="32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8"/>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7" name="Google Shape;327;p8"/>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remember(CLI):</a:t>
            </a:r>
            <a:endParaRPr/>
          </a:p>
        </p:txBody>
      </p:sp>
      <p:sp>
        <p:nvSpPr>
          <p:cNvPr id="328" name="Google Shape;328;p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29" name="Google Shape;329;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0" name="Google Shape;330;p8"/>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You can interact with AWS from anywhere in the world, just using the command line(CLI)</a:t>
            </a:r>
            <a:endParaRPr/>
          </a:p>
          <a:p>
            <a:pPr indent="-31369" lvl="0" marL="174625" marR="0" rtl="0" algn="l">
              <a:spcBef>
                <a:spcPts val="0"/>
              </a:spcBef>
              <a:spcAft>
                <a:spcPts val="0"/>
              </a:spcAft>
              <a:buClr>
                <a:srgbClr val="7F7F7F"/>
              </a:buClr>
              <a:buSzPts val="2256"/>
              <a:buFont typeface="Calibri"/>
              <a:buNone/>
            </a:pPr>
            <a:r>
              <a:t/>
            </a:r>
            <a:endParaRPr sz="2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You will need to set up access in IAM</a:t>
            </a:r>
            <a:endParaRPr/>
          </a:p>
          <a:p>
            <a:pPr indent="-31369" lvl="0" marL="174625" marR="0" rtl="0" algn="l">
              <a:spcBef>
                <a:spcPts val="0"/>
              </a:spcBef>
              <a:spcAft>
                <a:spcPts val="0"/>
              </a:spcAft>
              <a:buClr>
                <a:srgbClr val="7F7F7F"/>
              </a:buClr>
              <a:buSzPts val="2256"/>
              <a:buFont typeface="Calibri"/>
              <a:buNone/>
            </a:pPr>
            <a:r>
              <a:t/>
            </a:r>
            <a:endParaRPr sz="2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Commands themselves are not in the exam, but some basic commands will be useful to know for real life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7"/>
                                        </p:tgtEl>
                                        <p:attrNameLst>
                                          <p:attrName>style.visibility</p:attrName>
                                        </p:attrNameLst>
                                      </p:cBhvr>
                                      <p:to>
                                        <p:strVal val="visible"/>
                                      </p:to>
                                    </p:set>
                                    <p:animEffect filter="fade" transition="in">
                                      <p:cBhvr>
                                        <p:cTn dur="2000"/>
                                        <p:tgtEl>
                                          <p:spTgt spid="327"/>
                                        </p:tgtEl>
                                      </p:cBhvr>
                                    </p:animEffect>
                                  </p:childTnLst>
                                </p:cTn>
                              </p:par>
                              <p:par>
                                <p:cTn fill="hold" nodeType="withEffect" presetClass="entr" presetID="10" presetSubtype="0">
                                  <p:stCondLst>
                                    <p:cond delay="2000"/>
                                  </p:stCondLst>
                                  <p:childTnLst>
                                    <p:set>
                                      <p:cBhvr>
                                        <p:cTn dur="1" fill="hold">
                                          <p:stCondLst>
                                            <p:cond delay="0"/>
                                          </p:stCondLst>
                                        </p:cTn>
                                        <p:tgtEl>
                                          <p:spTgt spid="330"/>
                                        </p:tgtEl>
                                        <p:attrNameLst>
                                          <p:attrName>style.visibility</p:attrName>
                                        </p:attrNameLst>
                                      </p:cBhvr>
                                      <p:to>
                                        <p:strVal val="visible"/>
                                      </p:to>
                                    </p:set>
                                    <p:animEffect filter="fade" transition="in">
                                      <p:cBhvr>
                                        <p:cTn dur="2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 calcmode="lin" valueType="num">
                                      <p:cBhvr additive="base">
                                        <p:cTn dur="500"/>
                                        <p:tgtEl>
                                          <p:spTgt spid="3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 calcmode="lin" valueType="num">
                                      <p:cBhvr additive="base">
                                        <p:cTn dur="500"/>
                                        <p:tgtEl>
                                          <p:spTgt spid="3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 calcmode="lin" valueType="num">
                                      <p:cBhvr additive="base">
                                        <p:cTn dur="500"/>
                                        <p:tgtEl>
                                          <p:spTgt spid="3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 calcmode="lin" valueType="num">
                                      <p:cBhvr additive="base">
                                        <p:cTn dur="500"/>
                                        <p:tgtEl>
                                          <p:spTgt spid="3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 calcmode="lin" valueType="num">
                                      <p:cBhvr additive="base">
                                        <p:cTn dur="500"/>
                                        <p:tgtEl>
                                          <p:spTgt spid="3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7" name="Google Shape;337;p9"/>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Identity access Management Roles :</a:t>
            </a:r>
            <a:endParaRPr/>
          </a:p>
        </p:txBody>
      </p:sp>
      <p:sp>
        <p:nvSpPr>
          <p:cNvPr id="338" name="Google Shape;338;p9"/>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39" name="Google Shape;339;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0" name="Google Shape;340;p9"/>
          <p:cNvSpPr txBox="1"/>
          <p:nvPr/>
        </p:nvSpPr>
        <p:spPr>
          <a:xfrm>
            <a:off x="683754" y="1484784"/>
            <a:ext cx="8352742" cy="374441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Roles are more secure than storing your access key and secret access key on individual EC2 instances.</a:t>
            </a:r>
            <a:endParaRPr/>
          </a:p>
          <a:p>
            <a:pPr indent="-31369" lvl="0" marL="174625" marR="0" rtl="0" algn="l">
              <a:spcBef>
                <a:spcPts val="0"/>
              </a:spcBef>
              <a:spcAft>
                <a:spcPts val="0"/>
              </a:spcAft>
              <a:buClr>
                <a:srgbClr val="7F7F7F"/>
              </a:buClr>
              <a:buSzPts val="2256"/>
              <a:buFont typeface="Calibri"/>
              <a:buNone/>
            </a:pPr>
            <a:r>
              <a:t/>
            </a:r>
            <a:endParaRPr sz="2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Roles are easier to manage.</a:t>
            </a:r>
            <a:endParaRPr/>
          </a:p>
          <a:p>
            <a:pPr indent="-31369" lvl="0" marL="174625" marR="0" rtl="0" algn="l">
              <a:spcBef>
                <a:spcPts val="0"/>
              </a:spcBef>
              <a:spcAft>
                <a:spcPts val="0"/>
              </a:spcAft>
              <a:buClr>
                <a:srgbClr val="7F7F7F"/>
              </a:buClr>
              <a:buSzPts val="2256"/>
              <a:buFont typeface="Calibri"/>
              <a:buNone/>
            </a:pPr>
            <a:r>
              <a:t/>
            </a:r>
            <a:endParaRPr sz="2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Roles can be assigned to an EC2 instance after it is created using both the console &amp; command line</a:t>
            </a:r>
            <a:endParaRPr/>
          </a:p>
          <a:p>
            <a:pPr indent="-31369" lvl="0" marL="174625" marR="0" rtl="0" algn="l">
              <a:spcBef>
                <a:spcPts val="0"/>
              </a:spcBef>
              <a:spcAft>
                <a:spcPts val="0"/>
              </a:spcAft>
              <a:buClr>
                <a:srgbClr val="7F7F7F"/>
              </a:buClr>
              <a:buSzPts val="2256"/>
              <a:buFont typeface="Calibri"/>
              <a:buNone/>
            </a:pPr>
            <a:r>
              <a:t/>
            </a:r>
            <a:endParaRPr sz="24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2256"/>
              <a:buFont typeface="Calibri"/>
              <a:buChar char="»"/>
            </a:pPr>
            <a:r>
              <a:rPr lang="en-US" sz="2400">
                <a:solidFill>
                  <a:srgbClr val="3F3F3F"/>
                </a:solidFill>
                <a:latin typeface="Lucida Sans"/>
                <a:ea typeface="Lucida Sans"/>
                <a:cs typeface="Lucida Sans"/>
                <a:sym typeface="Lucida Sans"/>
              </a:rPr>
              <a:t>Roles are universal - you can use them in any region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200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 calcmode="lin" valueType="num">
                                      <p:cBhvr additive="base">
                                        <p:cTn dur="500"/>
                                        <p:tgtEl>
                                          <p:spTgt spid="3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 calcmode="lin" valueType="num">
                                      <p:cBhvr additive="base">
                                        <p:cTn dur="500"/>
                                        <p:tgtEl>
                                          <p:spTgt spid="3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 calcmode="lin" valueType="num">
                                      <p:cBhvr additive="base">
                                        <p:cTn dur="500"/>
                                        <p:tgtEl>
                                          <p:spTgt spid="3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 calcmode="lin" valueType="num">
                                      <p:cBhvr additive="base">
                                        <p:cTn dur="500"/>
                                        <p:tgtEl>
                                          <p:spTgt spid="34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 calcmode="lin" valueType="num">
                                      <p:cBhvr additive="base">
                                        <p:cTn dur="500"/>
                                        <p:tgtEl>
                                          <p:spTgt spid="34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anim calcmode="lin" valueType="num">
                                      <p:cBhvr additive="base">
                                        <p:cTn dur="500"/>
                                        <p:tgtEl>
                                          <p:spTgt spid="34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anim calcmode="lin" valueType="num">
                                      <p:cBhvr additive="base">
                                        <p:cTn dur="500"/>
                                        <p:tgtEl>
                                          <p:spTgt spid="34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