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g73moR+h1T4r6miE3omsz0zBU5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4" name="Google Shape;34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4" name="Google Shape;35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5" name="Google Shape;36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6" name="Google Shape;37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7" name="Google Shape;38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7" name="Google Shape;39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8" name="Google Shape;40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8" name="Google Shape;41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9" name="Google Shape;42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4" name="Google Shape;28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4" name="Google Shape;30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4" name="Google Shape;32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4" name="Google Shape;33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31"/>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32"/>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2"/>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32"/>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33"/>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33"/>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8" name="Google Shape;118;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33"/>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3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33"/>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3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33"/>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33"/>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33"/>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4"/>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35"/>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5"/>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3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36"/>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36"/>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36"/>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36"/>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36"/>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36"/>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3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36"/>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36"/>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3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38"/>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38"/>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8"/>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38"/>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9"/>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3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9"/>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40"/>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4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4"/>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24"/>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4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4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4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4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45"/>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45"/>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4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4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4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4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4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4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4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4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5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50"/>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7" name="Google Shape;237;p5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5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5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5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5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5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5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5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5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5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52"/>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5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5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5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26"/>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26"/>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6"/>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26"/>
          <p:cNvGrpSpPr/>
          <p:nvPr/>
        </p:nvGrpSpPr>
        <p:grpSpPr>
          <a:xfrm>
            <a:off x="-3765" y="4953000"/>
            <a:ext cx="9147765" cy="1912088"/>
            <a:chOff x="-3765" y="4832896"/>
            <a:chExt cx="9147765" cy="2032192"/>
          </a:xfrm>
        </p:grpSpPr>
        <p:sp>
          <p:nvSpPr>
            <p:cNvPr id="56" name="Google Shape;56;p26"/>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26"/>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26"/>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26"/>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26"/>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26"/>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26"/>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26"/>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26"/>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26"/>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2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27"/>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28"/>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28"/>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28"/>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28"/>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28"/>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28"/>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29"/>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9"/>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30"/>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30"/>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30"/>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30"/>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4.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1"/>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21"/>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2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2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2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2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2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2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4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4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EC2 Instance Types Comparison (and how to remember them) - ParkMyCloud" id="259" name="Google Shape;259;p1"/>
          <p:cNvPicPr preferRelativeResize="0"/>
          <p:nvPr/>
        </p:nvPicPr>
        <p:blipFill rotWithShape="1">
          <a:blip r:embed="rId3">
            <a:alphaModFix/>
          </a:blip>
          <a:srcRect b="0" l="0" r="0" t="0"/>
          <a:stretch/>
        </p:blipFill>
        <p:spPr>
          <a:xfrm>
            <a:off x="-1" y="1080313"/>
            <a:ext cx="9144001" cy="4762500"/>
          </a:xfrm>
          <a:prstGeom prst="rect">
            <a:avLst/>
          </a:prstGeom>
          <a:noFill/>
          <a:ln>
            <a:noFill/>
          </a:ln>
        </p:spPr>
      </p:pic>
      <p:sp>
        <p:nvSpPr>
          <p:cNvPr id="260" name="Google Shape;260;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0"/>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7" name="Google Shape;347;p10"/>
          <p:cNvSpPr txBox="1"/>
          <p:nvPr>
            <p:ph type="title"/>
          </p:nvPr>
        </p:nvSpPr>
        <p:spPr>
          <a:xfrm>
            <a:off x="395536" y="430039"/>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EC2 Instance Type</a:t>
            </a:r>
            <a:endParaRPr/>
          </a:p>
        </p:txBody>
      </p:sp>
      <p:sp>
        <p:nvSpPr>
          <p:cNvPr id="348" name="Google Shape;348;p10"/>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49" name="Google Shape;349;p10"/>
          <p:cNvSpPr/>
          <p:nvPr/>
        </p:nvSpPr>
        <p:spPr>
          <a:xfrm>
            <a:off x="0" y="1085297"/>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Table&#10;&#10;Description automatically generated" id="350" name="Google Shape;350;p10"/>
          <p:cNvPicPr preferRelativeResize="0"/>
          <p:nvPr/>
        </p:nvPicPr>
        <p:blipFill rotWithShape="1">
          <a:blip r:embed="rId3">
            <a:alphaModFix/>
          </a:blip>
          <a:srcRect b="0" l="0" r="0" t="0"/>
          <a:stretch/>
        </p:blipFill>
        <p:spPr>
          <a:xfrm>
            <a:off x="935685" y="1061246"/>
            <a:ext cx="7272630" cy="57448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7"/>
                                        </p:tgtEl>
                                        <p:attrNameLst>
                                          <p:attrName>style.visibility</p:attrName>
                                        </p:attrNameLst>
                                      </p:cBhvr>
                                      <p:to>
                                        <p:strVal val="visible"/>
                                      </p:to>
                                    </p:set>
                                    <p:animEffect filter="fade" transition="in">
                                      <p:cBhvr>
                                        <p:cTn dur="2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57" name="Google Shape;357;p11"/>
          <p:cNvSpPr txBox="1"/>
          <p:nvPr>
            <p:ph type="title"/>
          </p:nvPr>
        </p:nvSpPr>
        <p:spPr>
          <a:xfrm>
            <a:off x="395536" y="430039"/>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EC2 Instance Type</a:t>
            </a:r>
            <a:endParaRPr/>
          </a:p>
        </p:txBody>
      </p:sp>
      <p:sp>
        <p:nvSpPr>
          <p:cNvPr id="358" name="Google Shape;358;p11"/>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59" name="Google Shape;359;p11"/>
          <p:cNvSpPr/>
          <p:nvPr/>
        </p:nvSpPr>
        <p:spPr>
          <a:xfrm>
            <a:off x="0" y="1085297"/>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id="360" name="Google Shape;360;p11"/>
          <p:cNvPicPr preferRelativeResize="0"/>
          <p:nvPr/>
        </p:nvPicPr>
        <p:blipFill rotWithShape="1">
          <a:blip r:embed="rId3">
            <a:alphaModFix/>
          </a:blip>
          <a:srcRect b="0" l="0" r="0" t="0"/>
          <a:stretch/>
        </p:blipFill>
        <p:spPr>
          <a:xfrm>
            <a:off x="5826562" y="1629080"/>
            <a:ext cx="3347864" cy="2977403"/>
          </a:xfrm>
          <a:prstGeom prst="rect">
            <a:avLst/>
          </a:prstGeom>
          <a:noFill/>
          <a:ln>
            <a:noFill/>
          </a:ln>
        </p:spPr>
      </p:pic>
      <p:sp>
        <p:nvSpPr>
          <p:cNvPr id="361" name="Google Shape;361;p11"/>
          <p:cNvSpPr txBox="1"/>
          <p:nvPr/>
        </p:nvSpPr>
        <p:spPr>
          <a:xfrm>
            <a:off x="406416" y="1256107"/>
            <a:ext cx="5557027" cy="4032448"/>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80000"/>
              </a:lnSpc>
              <a:spcBef>
                <a:spcPts val="0"/>
              </a:spcBef>
              <a:spcAft>
                <a:spcPts val="0"/>
              </a:spcAft>
              <a:buNone/>
            </a:pPr>
            <a:r>
              <a:rPr lang="en-US" sz="1800">
                <a:solidFill>
                  <a:srgbClr val="3F3F3F"/>
                </a:solidFill>
                <a:latin typeface="Lucida Sans"/>
                <a:ea typeface="Lucida Sans"/>
                <a:cs typeface="Lucida Sans"/>
                <a:sym typeface="Lucida Sans"/>
              </a:rPr>
              <a:t>How to Remember FIGHT DR MCPXZ AU</a:t>
            </a:r>
            <a:endParaRPr/>
          </a:p>
          <a:p>
            <a:pPr indent="0" lvl="0" marL="0" marR="0" rtl="0" algn="just">
              <a:lnSpc>
                <a:spcPct val="80000"/>
              </a:lnSpc>
              <a:spcBef>
                <a:spcPts val="0"/>
              </a:spcBef>
              <a:spcAft>
                <a:spcPts val="0"/>
              </a:spcAft>
              <a:buNone/>
            </a:pPr>
            <a:r>
              <a:t/>
            </a:r>
            <a:endParaRPr sz="1800">
              <a:solidFill>
                <a:srgbClr val="3F3F3F"/>
              </a:solidFill>
              <a:latin typeface="Lucida Sans"/>
              <a:ea typeface="Lucida Sans"/>
              <a:cs typeface="Lucida Sans"/>
              <a:sym typeface="Lucida Sans"/>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F – FPGA</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I – IOPS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G – Graphics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H – High disk throughput</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T – cheap general purpose</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D – Density</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R – RAM</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M – Main choice general purpose apps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C – Compute</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P – Picture (graphics)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X – Extreme memory</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Z – Z-factor. Extreme memory and CPU</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A – ARM based instances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U – Bare metal</a:t>
            </a:r>
            <a:endParaRPr b="0" i="0" sz="2800" u="none" cap="none" strike="noStrike">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57"/>
                                        </p:tgtEl>
                                        <p:attrNameLst>
                                          <p:attrName>style.visibility</p:attrName>
                                        </p:attrNameLst>
                                      </p:cBhvr>
                                      <p:to>
                                        <p:strVal val="visible"/>
                                      </p:to>
                                    </p:set>
                                    <p:animEffect filter="fade" transition="in">
                                      <p:cBhvr>
                                        <p:cTn dur="2000"/>
                                        <p:tgtEl>
                                          <p:spTgt spid="357"/>
                                        </p:tgtEl>
                                      </p:cBhvr>
                                    </p:animEffect>
                                  </p:childTnLst>
                                </p:cTn>
                              </p:par>
                              <p:par>
                                <p:cTn fill="hold" nodeType="withEffect" presetClass="entr" presetID="10" presetSubtype="0">
                                  <p:stCondLst>
                                    <p:cond delay="2000"/>
                                  </p:stCondLst>
                                  <p:childTnLst>
                                    <p:set>
                                      <p:cBhvr>
                                        <p:cTn dur="1" fill="hold">
                                          <p:stCondLst>
                                            <p:cond delay="0"/>
                                          </p:stCondLst>
                                        </p:cTn>
                                        <p:tgtEl>
                                          <p:spTgt spid="361"/>
                                        </p:tgtEl>
                                        <p:attrNameLst>
                                          <p:attrName>style.visibility</p:attrName>
                                        </p:attrNameLst>
                                      </p:cBhvr>
                                      <p:to>
                                        <p:strVal val="visible"/>
                                      </p:to>
                                    </p:set>
                                    <p:animEffect filter="fade" transition="in">
                                      <p:cBhvr>
                                        <p:cTn dur="2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 calcmode="lin" valueType="num">
                                      <p:cBhvr additive="base">
                                        <p:cTn dur="500"/>
                                        <p:tgtEl>
                                          <p:spTgt spid="36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 calcmode="lin" valueType="num">
                                      <p:cBhvr additive="base">
                                        <p:cTn dur="500"/>
                                        <p:tgtEl>
                                          <p:spTgt spid="36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 calcmode="lin" valueType="num">
                                      <p:cBhvr additive="base">
                                        <p:cTn dur="500"/>
                                        <p:tgtEl>
                                          <p:spTgt spid="36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 calcmode="lin" valueType="num">
                                      <p:cBhvr additive="base">
                                        <p:cTn dur="500"/>
                                        <p:tgtEl>
                                          <p:spTgt spid="36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 calcmode="lin" valueType="num">
                                      <p:cBhvr additive="base">
                                        <p:cTn dur="500"/>
                                        <p:tgtEl>
                                          <p:spTgt spid="36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anim calcmode="lin" valueType="num">
                                      <p:cBhvr additive="base">
                                        <p:cTn dur="500"/>
                                        <p:tgtEl>
                                          <p:spTgt spid="36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anim calcmode="lin" valueType="num">
                                      <p:cBhvr additive="base">
                                        <p:cTn dur="500"/>
                                        <p:tgtEl>
                                          <p:spTgt spid="36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anim calcmode="lin" valueType="num">
                                      <p:cBhvr additive="base">
                                        <p:cTn dur="500"/>
                                        <p:tgtEl>
                                          <p:spTgt spid="36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anim calcmode="lin" valueType="num">
                                      <p:cBhvr additive="base">
                                        <p:cTn dur="500"/>
                                        <p:tgtEl>
                                          <p:spTgt spid="36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9" st="9"/>
                                            </p:txEl>
                                          </p:spTgt>
                                        </p:tgtEl>
                                        <p:attrNameLst>
                                          <p:attrName>style.visibility</p:attrName>
                                        </p:attrNameLst>
                                      </p:cBhvr>
                                      <p:to>
                                        <p:strVal val="visible"/>
                                      </p:to>
                                    </p:set>
                                    <p:anim calcmode="lin" valueType="num">
                                      <p:cBhvr additive="base">
                                        <p:cTn dur="500"/>
                                        <p:tgtEl>
                                          <p:spTgt spid="36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0" st="10"/>
                                            </p:txEl>
                                          </p:spTgt>
                                        </p:tgtEl>
                                        <p:attrNameLst>
                                          <p:attrName>style.visibility</p:attrName>
                                        </p:attrNameLst>
                                      </p:cBhvr>
                                      <p:to>
                                        <p:strVal val="visible"/>
                                      </p:to>
                                    </p:set>
                                    <p:anim calcmode="lin" valueType="num">
                                      <p:cBhvr additive="base">
                                        <p:cTn dur="500"/>
                                        <p:tgtEl>
                                          <p:spTgt spid="36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1" st="11"/>
                                            </p:txEl>
                                          </p:spTgt>
                                        </p:tgtEl>
                                        <p:attrNameLst>
                                          <p:attrName>style.visibility</p:attrName>
                                        </p:attrNameLst>
                                      </p:cBhvr>
                                      <p:to>
                                        <p:strVal val="visible"/>
                                      </p:to>
                                    </p:set>
                                    <p:anim calcmode="lin" valueType="num">
                                      <p:cBhvr additive="base">
                                        <p:cTn dur="500"/>
                                        <p:tgtEl>
                                          <p:spTgt spid="36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2" st="12"/>
                                            </p:txEl>
                                          </p:spTgt>
                                        </p:tgtEl>
                                        <p:attrNameLst>
                                          <p:attrName>style.visibility</p:attrName>
                                        </p:attrNameLst>
                                      </p:cBhvr>
                                      <p:to>
                                        <p:strVal val="visible"/>
                                      </p:to>
                                    </p:set>
                                    <p:anim calcmode="lin" valueType="num">
                                      <p:cBhvr additive="base">
                                        <p:cTn dur="500"/>
                                        <p:tgtEl>
                                          <p:spTgt spid="361">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3" st="13"/>
                                            </p:txEl>
                                          </p:spTgt>
                                        </p:tgtEl>
                                        <p:attrNameLst>
                                          <p:attrName>style.visibility</p:attrName>
                                        </p:attrNameLst>
                                      </p:cBhvr>
                                      <p:to>
                                        <p:strVal val="visible"/>
                                      </p:to>
                                    </p:set>
                                    <p:anim calcmode="lin" valueType="num">
                                      <p:cBhvr additive="base">
                                        <p:cTn dur="500"/>
                                        <p:tgtEl>
                                          <p:spTgt spid="361">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4" st="14"/>
                                            </p:txEl>
                                          </p:spTgt>
                                        </p:tgtEl>
                                        <p:attrNameLst>
                                          <p:attrName>style.visibility</p:attrName>
                                        </p:attrNameLst>
                                      </p:cBhvr>
                                      <p:to>
                                        <p:strVal val="visible"/>
                                      </p:to>
                                    </p:set>
                                    <p:anim calcmode="lin" valueType="num">
                                      <p:cBhvr additive="base">
                                        <p:cTn dur="500"/>
                                        <p:tgtEl>
                                          <p:spTgt spid="361">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5" st="15"/>
                                            </p:txEl>
                                          </p:spTgt>
                                        </p:tgtEl>
                                        <p:attrNameLst>
                                          <p:attrName>style.visibility</p:attrName>
                                        </p:attrNameLst>
                                      </p:cBhvr>
                                      <p:to>
                                        <p:strVal val="visible"/>
                                      </p:to>
                                    </p:set>
                                    <p:anim calcmode="lin" valueType="num">
                                      <p:cBhvr additive="base">
                                        <p:cTn dur="500"/>
                                        <p:tgtEl>
                                          <p:spTgt spid="361">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2"/>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68" name="Google Shape;368;p12"/>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What is EBS?</a:t>
            </a:r>
            <a:endParaRPr/>
          </a:p>
        </p:txBody>
      </p:sp>
      <p:sp>
        <p:nvSpPr>
          <p:cNvPr id="369" name="Google Shape;369;p12"/>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70" name="Google Shape;370;p12"/>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71" name="Google Shape;371;p12"/>
          <p:cNvSpPr txBox="1"/>
          <p:nvPr/>
        </p:nvSpPr>
        <p:spPr>
          <a:xfrm>
            <a:off x="683754" y="1484784"/>
            <a:ext cx="8352742" cy="4032448"/>
          </a:xfrm>
          <a:prstGeom prst="rect">
            <a:avLst/>
          </a:prstGeom>
          <a:noFill/>
          <a:ln>
            <a:noFill/>
          </a:ln>
        </p:spPr>
        <p:txBody>
          <a:bodyPr anchorCtr="0" anchor="t" bIns="45700" lIns="91425" spcFirstLastPara="1" rIns="91425" wrap="square" tIns="45700">
            <a:norm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EBS (Elastic Block Service) allows you to create storage volumes and attach them to EC2 instances. Once attached, you create a file system on top of these volumes, you can run a database, you can install application, or you could store files or use it any way that you would use a block device.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EBS volume are placed in a specific Availability Zone, where they are automatically replicated to protect you from the failure of a single component.</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pic>
        <p:nvPicPr>
          <p:cNvPr descr="A picture containing hard disc, electronics, drive&#10;&#10;Description automatically generated" id="372" name="Google Shape;372;p12"/>
          <p:cNvPicPr preferRelativeResize="0"/>
          <p:nvPr/>
        </p:nvPicPr>
        <p:blipFill rotWithShape="1">
          <a:blip r:embed="rId3">
            <a:alphaModFix/>
          </a:blip>
          <a:srcRect b="0" l="0" r="0" t="0"/>
          <a:stretch/>
        </p:blipFill>
        <p:spPr>
          <a:xfrm>
            <a:off x="6286500" y="4165317"/>
            <a:ext cx="2857500"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68"/>
                                        </p:tgtEl>
                                        <p:attrNameLst>
                                          <p:attrName>style.visibility</p:attrName>
                                        </p:attrNameLst>
                                      </p:cBhvr>
                                      <p:to>
                                        <p:strVal val="visible"/>
                                      </p:to>
                                    </p:set>
                                    <p:animEffect filter="fade" transition="in">
                                      <p:cBhvr>
                                        <p:cTn dur="2000"/>
                                        <p:tgtEl>
                                          <p:spTgt spid="368"/>
                                        </p:tgtEl>
                                      </p:cBhvr>
                                    </p:animEffect>
                                  </p:childTnLst>
                                </p:cTn>
                              </p:par>
                              <p:par>
                                <p:cTn fill="hold" nodeType="withEffect" presetClass="entr" presetID="10" presetSubtype="0">
                                  <p:stCondLst>
                                    <p:cond delay="2000"/>
                                  </p:stCondLst>
                                  <p:childTnLst>
                                    <p:set>
                                      <p:cBhvr>
                                        <p:cTn dur="1" fill="hold">
                                          <p:stCondLst>
                                            <p:cond delay="0"/>
                                          </p:stCondLst>
                                        </p:cTn>
                                        <p:tgtEl>
                                          <p:spTgt spid="371"/>
                                        </p:tgtEl>
                                        <p:attrNameLst>
                                          <p:attrName>style.visibility</p:attrName>
                                        </p:attrNameLst>
                                      </p:cBhvr>
                                      <p:to>
                                        <p:strVal val="visible"/>
                                      </p:to>
                                    </p:set>
                                    <p:animEffect filter="fade" transition="in">
                                      <p:cBhvr>
                                        <p:cTn dur="2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 calcmode="lin" valueType="num">
                                      <p:cBhvr additive="base">
                                        <p:cTn dur="500"/>
                                        <p:tgtEl>
                                          <p:spTgt spid="3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 calcmode="lin" valueType="num">
                                      <p:cBhvr additive="base">
                                        <p:cTn dur="500"/>
                                        <p:tgtEl>
                                          <p:spTgt spid="37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 calcmode="lin" valueType="num">
                                      <p:cBhvr additive="base">
                                        <p:cTn dur="500"/>
                                        <p:tgtEl>
                                          <p:spTgt spid="37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3" st="3"/>
                                            </p:txEl>
                                          </p:spTgt>
                                        </p:tgtEl>
                                        <p:attrNameLst>
                                          <p:attrName>style.visibility</p:attrName>
                                        </p:attrNameLst>
                                      </p:cBhvr>
                                      <p:to>
                                        <p:strVal val="visible"/>
                                      </p:to>
                                    </p:set>
                                    <p:anim calcmode="lin" valueType="num">
                                      <p:cBhvr additive="base">
                                        <p:cTn dur="500"/>
                                        <p:tgtEl>
                                          <p:spTgt spid="37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1B1B1"/>
            </a:gs>
            <a:gs pos="40000">
              <a:srgbClr val="9E9E9E"/>
            </a:gs>
            <a:gs pos="100000">
              <a:schemeClr val="dk1"/>
            </a:gs>
          </a:gsLst>
          <a:path path="circle">
            <a:fillToRect b="100%" l="100%"/>
          </a:path>
          <a:tileRect r="-100%" t="-100%"/>
        </a:gradFill>
      </p:bgPr>
    </p:bg>
    <p:spTree>
      <p:nvGrpSpPr>
        <p:cNvPr id="377" name="Shape 377"/>
        <p:cNvGrpSpPr/>
        <p:nvPr/>
      </p:nvGrpSpPr>
      <p:grpSpPr>
        <a:xfrm>
          <a:off x="0" y="0"/>
          <a:ext cx="0" cy="0"/>
          <a:chOff x="0" y="0"/>
          <a:chExt cx="0" cy="0"/>
        </a:xfrm>
      </p:grpSpPr>
      <p:sp>
        <p:nvSpPr>
          <p:cNvPr id="378" name="Google Shape;378;p13"/>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79" name="Google Shape;379;p13"/>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EBS Volumes Types</a:t>
            </a:r>
            <a:endParaRPr/>
          </a:p>
        </p:txBody>
      </p:sp>
      <p:sp>
        <p:nvSpPr>
          <p:cNvPr id="380" name="Google Shape;380;p13"/>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81" name="Google Shape;381;p1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A picture containing hard disc, electronics, drive&#10;&#10;Description automatically generated" id="382" name="Google Shape;382;p13"/>
          <p:cNvPicPr preferRelativeResize="0"/>
          <p:nvPr/>
        </p:nvPicPr>
        <p:blipFill rotWithShape="1">
          <a:blip r:embed="rId3">
            <a:alphaModFix/>
          </a:blip>
          <a:srcRect b="0" l="0" r="0" t="0"/>
          <a:stretch/>
        </p:blipFill>
        <p:spPr>
          <a:xfrm>
            <a:off x="6286500" y="4165317"/>
            <a:ext cx="2857500" cy="1600200"/>
          </a:xfrm>
          <a:prstGeom prst="rect">
            <a:avLst/>
          </a:prstGeom>
          <a:noFill/>
          <a:ln>
            <a:noFill/>
          </a:ln>
        </p:spPr>
      </p:pic>
      <p:sp>
        <p:nvSpPr>
          <p:cNvPr id="383" name="Google Shape;383;p13"/>
          <p:cNvSpPr txBox="1"/>
          <p:nvPr/>
        </p:nvSpPr>
        <p:spPr>
          <a:xfrm>
            <a:off x="545186" y="1365443"/>
            <a:ext cx="8352742" cy="4032448"/>
          </a:xfrm>
          <a:prstGeom prst="rect">
            <a:avLst/>
          </a:prstGeom>
          <a:noFill/>
          <a:ln>
            <a:noFill/>
          </a:ln>
        </p:spPr>
        <p:txBody>
          <a:bodyPr anchorCtr="0" anchor="t" bIns="45700" lIns="91425" spcFirstLastPara="1" rIns="91425" wrap="square" tIns="45700">
            <a:normAutofit lnSpcReduction="10000"/>
          </a:bodyPr>
          <a:lstStyle/>
          <a:p>
            <a:pPr indent="-174625" lvl="0" marL="174625" marR="0" rtl="0" algn="just">
              <a:lnSpc>
                <a:spcPct val="150000"/>
              </a:lnSpc>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General purpose SSD(GP2)</a:t>
            </a:r>
            <a:endParaRPr/>
          </a:p>
          <a:p>
            <a:pPr indent="-285750" lvl="1" marL="742950" marR="0" rtl="0" algn="just">
              <a:lnSpc>
                <a:spcPct val="15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General purpose, balances both price and performance.</a:t>
            </a:r>
            <a:endParaRPr/>
          </a:p>
          <a:p>
            <a:pPr indent="-285750" lvl="1" marL="742950" marR="0" rtl="0" algn="just">
              <a:lnSpc>
                <a:spcPct val="15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Ratio of 3 IOPS per gig with up to 13,000 IOPS and the ability to burst up to 3000 IOPS for extended periods of time for volumes at 3334 GiB and above.</a:t>
            </a:r>
            <a:endParaRPr/>
          </a:p>
          <a:p>
            <a:pPr indent="-174625" lvl="0" marL="174625" marR="0" rtl="0" algn="just">
              <a:lnSpc>
                <a:spcPct val="160000"/>
              </a:lnSpc>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Provisioned IOPS SSD (IO1)</a:t>
            </a:r>
            <a:endParaRPr/>
          </a:p>
          <a:p>
            <a:pPr indent="-285750" lvl="1" marL="742950" marR="0" rtl="0" algn="just">
              <a:lnSpc>
                <a:spcPct val="15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Designed for I/O intensive applications such as large relational or NoSQL databases</a:t>
            </a:r>
            <a:endParaRPr/>
          </a:p>
          <a:p>
            <a:pPr indent="-285750" lvl="1" marL="742950" marR="0" rtl="0" algn="just">
              <a:lnSpc>
                <a:spcPct val="15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Use this if you need more than 16,000 IOPS.</a:t>
            </a:r>
            <a:endParaRPr/>
          </a:p>
          <a:p>
            <a:pPr indent="-285750" lvl="1" marL="742950" marR="0" rtl="0" algn="just">
              <a:lnSpc>
                <a:spcPct val="15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Can provision up to 64,000 IOPS per volume.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79"/>
                                        </p:tgtEl>
                                        <p:attrNameLst>
                                          <p:attrName>style.visibility</p:attrName>
                                        </p:attrNameLst>
                                      </p:cBhvr>
                                      <p:to>
                                        <p:strVal val="visible"/>
                                      </p:to>
                                    </p:set>
                                    <p:animEffect filter="fade" transition="in">
                                      <p:cBhvr>
                                        <p:cTn dur="2000"/>
                                        <p:tgtEl>
                                          <p:spTgt spid="379"/>
                                        </p:tgtEl>
                                      </p:cBhvr>
                                    </p:animEffect>
                                  </p:childTnLst>
                                </p:cTn>
                              </p:par>
                              <p:par>
                                <p:cTn fill="hold" nodeType="withEffect" presetClass="entr" presetID="10" presetSubtype="0">
                                  <p:stCondLst>
                                    <p:cond delay="2000"/>
                                  </p:stCondLst>
                                  <p:childTnLst>
                                    <p:set>
                                      <p:cBhvr>
                                        <p:cTn dur="1" fill="hold">
                                          <p:stCondLst>
                                            <p:cond delay="0"/>
                                          </p:stCondLst>
                                        </p:cTn>
                                        <p:tgtEl>
                                          <p:spTgt spid="383"/>
                                        </p:tgtEl>
                                        <p:attrNameLst>
                                          <p:attrName>style.visibility</p:attrName>
                                        </p:attrNameLst>
                                      </p:cBhvr>
                                      <p:to>
                                        <p:strVal val="visible"/>
                                      </p:to>
                                    </p:set>
                                    <p:animEffect filter="fade" transition="in">
                                      <p:cBhvr>
                                        <p:cTn dur="2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 calcmode="lin" valueType="num">
                                      <p:cBhvr additive="base">
                                        <p:cTn dur="500"/>
                                        <p:tgtEl>
                                          <p:spTgt spid="38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 calcmode="lin" valueType="num">
                                      <p:cBhvr additive="base">
                                        <p:cTn dur="500"/>
                                        <p:tgtEl>
                                          <p:spTgt spid="38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 calcmode="lin" valueType="num">
                                      <p:cBhvr additive="base">
                                        <p:cTn dur="500"/>
                                        <p:tgtEl>
                                          <p:spTgt spid="38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 calcmode="lin" valueType="num">
                                      <p:cBhvr additive="base">
                                        <p:cTn dur="500"/>
                                        <p:tgtEl>
                                          <p:spTgt spid="38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 calcmode="lin" valueType="num">
                                      <p:cBhvr additive="base">
                                        <p:cTn dur="500"/>
                                        <p:tgtEl>
                                          <p:spTgt spid="38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5" st="5"/>
                                            </p:txEl>
                                          </p:spTgt>
                                        </p:tgtEl>
                                        <p:attrNameLst>
                                          <p:attrName>style.visibility</p:attrName>
                                        </p:attrNameLst>
                                      </p:cBhvr>
                                      <p:to>
                                        <p:strVal val="visible"/>
                                      </p:to>
                                    </p:set>
                                    <p:anim calcmode="lin" valueType="num">
                                      <p:cBhvr additive="base">
                                        <p:cTn dur="500"/>
                                        <p:tgtEl>
                                          <p:spTgt spid="38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6" st="6"/>
                                            </p:txEl>
                                          </p:spTgt>
                                        </p:tgtEl>
                                        <p:attrNameLst>
                                          <p:attrName>style.visibility</p:attrName>
                                        </p:attrNameLst>
                                      </p:cBhvr>
                                      <p:to>
                                        <p:strVal val="visible"/>
                                      </p:to>
                                    </p:set>
                                    <p:anim calcmode="lin" valueType="num">
                                      <p:cBhvr additive="base">
                                        <p:cTn dur="500"/>
                                        <p:tgtEl>
                                          <p:spTgt spid="38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4"/>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90" name="Google Shape;390;p14"/>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EBS Volumes Types</a:t>
            </a:r>
            <a:endParaRPr/>
          </a:p>
        </p:txBody>
      </p:sp>
      <p:sp>
        <p:nvSpPr>
          <p:cNvPr id="391" name="Google Shape;391;p14"/>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2" name="Google Shape;392;p1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93" name="Google Shape;393;p14"/>
          <p:cNvSpPr txBox="1"/>
          <p:nvPr/>
        </p:nvSpPr>
        <p:spPr>
          <a:xfrm>
            <a:off x="545186" y="1365443"/>
            <a:ext cx="8352742" cy="4032448"/>
          </a:xfrm>
          <a:prstGeom prst="rect">
            <a:avLst/>
          </a:prstGeom>
          <a:noFill/>
          <a:ln>
            <a:noFill/>
          </a:ln>
        </p:spPr>
        <p:txBody>
          <a:bodyPr anchorCtr="0" anchor="t" bIns="45700" lIns="91425" spcFirstLastPara="1" rIns="91425" wrap="square" tIns="45700">
            <a:normAutofit fontScale="92500" lnSpcReduction="20000"/>
          </a:bodyPr>
          <a:lstStyle/>
          <a:p>
            <a:pPr indent="-174625" lvl="0" marL="174625" marR="0" rtl="0" algn="just">
              <a:lnSpc>
                <a:spcPct val="120000"/>
              </a:lnSpc>
              <a:spcBef>
                <a:spcPts val="0"/>
              </a:spcBef>
              <a:spcAft>
                <a:spcPts val="0"/>
              </a:spcAft>
              <a:buClr>
                <a:srgbClr val="7F7F7F"/>
              </a:buClr>
              <a:buSzPct val="94000"/>
              <a:buFont typeface="Calibri"/>
              <a:buChar char="»"/>
            </a:pPr>
            <a:r>
              <a:rPr b="1" lang="en-US" sz="2200" u="sng">
                <a:solidFill>
                  <a:srgbClr val="FFC000"/>
                </a:solidFill>
                <a:latin typeface="Lucida Sans"/>
                <a:ea typeface="Lucida Sans"/>
                <a:cs typeface="Lucida Sans"/>
                <a:sym typeface="Lucida Sans"/>
              </a:rPr>
              <a:t>Magnetic disks</a:t>
            </a:r>
            <a:endParaRPr/>
          </a:p>
          <a:p>
            <a:pPr indent="-285779" lvl="1" marL="742950" marR="0" rtl="0" algn="just">
              <a:lnSpc>
                <a:spcPct val="120000"/>
              </a:lnSpc>
              <a:spcBef>
                <a:spcPts val="0"/>
              </a:spcBef>
              <a:spcAft>
                <a:spcPts val="0"/>
              </a:spcAft>
              <a:buClr>
                <a:srgbClr val="7F7F7F"/>
              </a:buClr>
              <a:buSzPct val="94000"/>
              <a:buFont typeface="Noto Sans Symbols"/>
              <a:buChar char="❖"/>
            </a:pPr>
            <a:r>
              <a:rPr b="1" i="0" lang="en-US" sz="1900" u="none" cap="none" strike="noStrike">
                <a:solidFill>
                  <a:srgbClr val="FFC000"/>
                </a:solidFill>
                <a:latin typeface="Lucida Sans"/>
                <a:ea typeface="Lucida Sans"/>
                <a:cs typeface="Lucida Sans"/>
                <a:sym typeface="Lucida Sans"/>
              </a:rPr>
              <a:t>Throughput Optimized HDD(ST1)</a:t>
            </a:r>
            <a:endParaRPr b="0" i="0" sz="1700" u="none" cap="none" strike="noStrike">
              <a:solidFill>
                <a:srgbClr val="3F3F3F"/>
              </a:solidFill>
              <a:latin typeface="Lucida Sans"/>
              <a:ea typeface="Lucida Sans"/>
              <a:cs typeface="Lucida Sans"/>
              <a:sym typeface="Lucida Sans"/>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Big data </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Data warehouses </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Load processing</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Cannot be a boot volume</a:t>
            </a:r>
            <a:endParaRPr/>
          </a:p>
          <a:p>
            <a:pPr indent="-285779" lvl="1" marL="742950" marR="0" rtl="0" algn="just">
              <a:lnSpc>
                <a:spcPct val="110000"/>
              </a:lnSpc>
              <a:spcBef>
                <a:spcPts val="0"/>
              </a:spcBef>
              <a:spcAft>
                <a:spcPts val="0"/>
              </a:spcAft>
              <a:buClr>
                <a:srgbClr val="7F7F7F"/>
              </a:buClr>
              <a:buSzPct val="94000"/>
              <a:buFont typeface="Noto Sans Symbols"/>
              <a:buChar char="❖"/>
            </a:pPr>
            <a:r>
              <a:rPr b="1" i="0" lang="en-US" sz="1900" u="none" cap="none" strike="noStrike">
                <a:solidFill>
                  <a:srgbClr val="FFC000"/>
                </a:solidFill>
                <a:latin typeface="Lucida Sans"/>
                <a:ea typeface="Lucida Sans"/>
                <a:cs typeface="Lucida Sans"/>
                <a:sym typeface="Lucida Sans"/>
              </a:rPr>
              <a:t>Cold HDD(SC1)</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 Lowest cost storage for infrequently access workloads </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file server</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Cannot be a boot volume</a:t>
            </a:r>
            <a:endParaRPr/>
          </a:p>
          <a:p>
            <a:pPr indent="-285779" lvl="1" marL="742950" marR="0" rtl="0" algn="just">
              <a:lnSpc>
                <a:spcPct val="110000"/>
              </a:lnSpc>
              <a:spcBef>
                <a:spcPts val="0"/>
              </a:spcBef>
              <a:spcAft>
                <a:spcPts val="0"/>
              </a:spcAft>
              <a:buClr>
                <a:srgbClr val="7F7F7F"/>
              </a:buClr>
              <a:buSzPct val="94000"/>
              <a:buFont typeface="Noto Sans Symbols"/>
              <a:buChar char="❖"/>
            </a:pPr>
            <a:r>
              <a:rPr b="1" i="0" lang="en-US" sz="1900" u="none" cap="none" strike="noStrike">
                <a:solidFill>
                  <a:srgbClr val="FFC000"/>
                </a:solidFill>
                <a:latin typeface="Lucida Sans"/>
                <a:ea typeface="Lucida Sans"/>
                <a:cs typeface="Lucida Sans"/>
                <a:sym typeface="Lucida Sans"/>
              </a:rPr>
              <a:t>Magnetic(Standard)</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Lowest cost per gigabyte of all EBS volume types that is bootable.</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Only magnetic volume that is bootable.</a:t>
            </a:r>
            <a:endParaRPr/>
          </a:p>
          <a:p>
            <a:pPr indent="-285750" lvl="2" marL="1200150" marR="0" rtl="0" algn="just">
              <a:lnSpc>
                <a:spcPct val="11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Magnetic volumes are basically ideal for workloads where data is accessed infrequently and applications where the lowest storage cost is important.</a:t>
            </a:r>
            <a:endParaRPr/>
          </a:p>
          <a:p>
            <a:pPr indent="-186366" lvl="2" marL="1200150" marR="0" rtl="0" algn="just">
              <a:lnSpc>
                <a:spcPct val="110000"/>
              </a:lnSpc>
              <a:spcBef>
                <a:spcPts val="0"/>
              </a:spcBef>
              <a:spcAft>
                <a:spcPts val="0"/>
              </a:spcAft>
              <a:buClr>
                <a:srgbClr val="7F7F7F"/>
              </a:buClr>
              <a:buSzPct val="94000"/>
              <a:buFont typeface="Arial"/>
              <a:buNone/>
            </a:pPr>
            <a:r>
              <a:t/>
            </a:r>
            <a:endParaRPr b="0" i="0" sz="1800" u="none" cap="none" strike="noStrike">
              <a:solidFill>
                <a:srgbClr val="3F3F3F"/>
              </a:solidFill>
              <a:latin typeface="Lucida Sans"/>
              <a:ea typeface="Lucida Sans"/>
              <a:cs typeface="Lucida Sans"/>
              <a:sym typeface="Lucida Sans"/>
            </a:endParaRPr>
          </a:p>
          <a:p>
            <a:pPr indent="-186366" lvl="1" marL="742950" marR="0" rtl="0" algn="just">
              <a:lnSpc>
                <a:spcPct val="110000"/>
              </a:lnSpc>
              <a:spcBef>
                <a:spcPts val="0"/>
              </a:spcBef>
              <a:spcAft>
                <a:spcPts val="0"/>
              </a:spcAft>
              <a:buClr>
                <a:srgbClr val="7F7F7F"/>
              </a:buClr>
              <a:buSzPct val="94000"/>
              <a:buFont typeface="Arial"/>
              <a:buNone/>
            </a:pPr>
            <a:r>
              <a:t/>
            </a:r>
            <a:endParaRPr b="0" i="0" sz="1800" u="none" cap="none" strike="noStrike">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90"/>
                                        </p:tgtEl>
                                        <p:attrNameLst>
                                          <p:attrName>style.visibility</p:attrName>
                                        </p:attrNameLst>
                                      </p:cBhvr>
                                      <p:to>
                                        <p:strVal val="visible"/>
                                      </p:to>
                                    </p:set>
                                    <p:animEffect filter="fade" transition="in">
                                      <p:cBhvr>
                                        <p:cTn dur="2000"/>
                                        <p:tgtEl>
                                          <p:spTgt spid="390"/>
                                        </p:tgtEl>
                                      </p:cBhvr>
                                    </p:animEffect>
                                  </p:childTnLst>
                                </p:cTn>
                              </p:par>
                              <p:par>
                                <p:cTn fill="hold" nodeType="withEffect" presetClass="entr" presetID="10" presetSubtype="0">
                                  <p:stCondLst>
                                    <p:cond delay="2000"/>
                                  </p:stCondLst>
                                  <p:childTnLst>
                                    <p:set>
                                      <p:cBhvr>
                                        <p:cTn dur="1" fill="hold">
                                          <p:stCondLst>
                                            <p:cond delay="0"/>
                                          </p:stCondLst>
                                        </p:cTn>
                                        <p:tgtEl>
                                          <p:spTgt spid="393"/>
                                        </p:tgtEl>
                                        <p:attrNameLst>
                                          <p:attrName>style.visibility</p:attrName>
                                        </p:attrNameLst>
                                      </p:cBhvr>
                                      <p:to>
                                        <p:strVal val="visible"/>
                                      </p:to>
                                    </p:set>
                                    <p:animEffect filter="fade" transition="in">
                                      <p:cBhvr>
                                        <p:cTn dur="2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 calcmode="lin" valueType="num">
                                      <p:cBhvr additive="base">
                                        <p:cTn dur="500"/>
                                        <p:tgtEl>
                                          <p:spTgt spid="3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 calcmode="lin" valueType="num">
                                      <p:cBhvr additive="base">
                                        <p:cTn dur="500"/>
                                        <p:tgtEl>
                                          <p:spTgt spid="39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 calcmode="lin" valueType="num">
                                      <p:cBhvr additive="base">
                                        <p:cTn dur="500"/>
                                        <p:tgtEl>
                                          <p:spTgt spid="39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 calcmode="lin" valueType="num">
                                      <p:cBhvr additive="base">
                                        <p:cTn dur="500"/>
                                        <p:tgtEl>
                                          <p:spTgt spid="39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anim calcmode="lin" valueType="num">
                                      <p:cBhvr additive="base">
                                        <p:cTn dur="500"/>
                                        <p:tgtEl>
                                          <p:spTgt spid="39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anim calcmode="lin" valueType="num">
                                      <p:cBhvr additive="base">
                                        <p:cTn dur="500"/>
                                        <p:tgtEl>
                                          <p:spTgt spid="3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anim calcmode="lin" valueType="num">
                                      <p:cBhvr additive="base">
                                        <p:cTn dur="500"/>
                                        <p:tgtEl>
                                          <p:spTgt spid="39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7" st="7"/>
                                            </p:txEl>
                                          </p:spTgt>
                                        </p:tgtEl>
                                        <p:attrNameLst>
                                          <p:attrName>style.visibility</p:attrName>
                                        </p:attrNameLst>
                                      </p:cBhvr>
                                      <p:to>
                                        <p:strVal val="visible"/>
                                      </p:to>
                                    </p:set>
                                    <p:anim calcmode="lin" valueType="num">
                                      <p:cBhvr additive="base">
                                        <p:cTn dur="500"/>
                                        <p:tgtEl>
                                          <p:spTgt spid="39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8" st="8"/>
                                            </p:txEl>
                                          </p:spTgt>
                                        </p:tgtEl>
                                        <p:attrNameLst>
                                          <p:attrName>style.visibility</p:attrName>
                                        </p:attrNameLst>
                                      </p:cBhvr>
                                      <p:to>
                                        <p:strVal val="visible"/>
                                      </p:to>
                                    </p:set>
                                    <p:anim calcmode="lin" valueType="num">
                                      <p:cBhvr additive="base">
                                        <p:cTn dur="500"/>
                                        <p:tgtEl>
                                          <p:spTgt spid="39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9" st="9"/>
                                            </p:txEl>
                                          </p:spTgt>
                                        </p:tgtEl>
                                        <p:attrNameLst>
                                          <p:attrName>style.visibility</p:attrName>
                                        </p:attrNameLst>
                                      </p:cBhvr>
                                      <p:to>
                                        <p:strVal val="visible"/>
                                      </p:to>
                                    </p:set>
                                    <p:anim calcmode="lin" valueType="num">
                                      <p:cBhvr additive="base">
                                        <p:cTn dur="500"/>
                                        <p:tgtEl>
                                          <p:spTgt spid="39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0" st="10"/>
                                            </p:txEl>
                                          </p:spTgt>
                                        </p:tgtEl>
                                        <p:attrNameLst>
                                          <p:attrName>style.visibility</p:attrName>
                                        </p:attrNameLst>
                                      </p:cBhvr>
                                      <p:to>
                                        <p:strVal val="visible"/>
                                      </p:to>
                                    </p:set>
                                    <p:anim calcmode="lin" valueType="num">
                                      <p:cBhvr additive="base">
                                        <p:cTn dur="500"/>
                                        <p:tgtEl>
                                          <p:spTgt spid="39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1" st="11"/>
                                            </p:txEl>
                                          </p:spTgt>
                                        </p:tgtEl>
                                        <p:attrNameLst>
                                          <p:attrName>style.visibility</p:attrName>
                                        </p:attrNameLst>
                                      </p:cBhvr>
                                      <p:to>
                                        <p:strVal val="visible"/>
                                      </p:to>
                                    </p:set>
                                    <p:anim calcmode="lin" valueType="num">
                                      <p:cBhvr additive="base">
                                        <p:cTn dur="500"/>
                                        <p:tgtEl>
                                          <p:spTgt spid="393">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2" st="12"/>
                                            </p:txEl>
                                          </p:spTgt>
                                        </p:tgtEl>
                                        <p:attrNameLst>
                                          <p:attrName>style.visibility</p:attrName>
                                        </p:attrNameLst>
                                      </p:cBhvr>
                                      <p:to>
                                        <p:strVal val="visible"/>
                                      </p:to>
                                    </p:set>
                                    <p:anim calcmode="lin" valueType="num">
                                      <p:cBhvr additive="base">
                                        <p:cTn dur="500"/>
                                        <p:tgtEl>
                                          <p:spTgt spid="393">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3" st="13"/>
                                            </p:txEl>
                                          </p:spTgt>
                                        </p:tgtEl>
                                        <p:attrNameLst>
                                          <p:attrName>style.visibility</p:attrName>
                                        </p:attrNameLst>
                                      </p:cBhvr>
                                      <p:to>
                                        <p:strVal val="visible"/>
                                      </p:to>
                                    </p:set>
                                    <p:anim calcmode="lin" valueType="num">
                                      <p:cBhvr additive="base">
                                        <p:cTn dur="500"/>
                                        <p:tgtEl>
                                          <p:spTgt spid="393">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4" st="14"/>
                                            </p:txEl>
                                          </p:spTgt>
                                        </p:tgtEl>
                                        <p:attrNameLst>
                                          <p:attrName>style.visibility</p:attrName>
                                        </p:attrNameLst>
                                      </p:cBhvr>
                                      <p:to>
                                        <p:strVal val="visible"/>
                                      </p:to>
                                    </p:set>
                                    <p:anim calcmode="lin" valueType="num">
                                      <p:cBhvr additive="base">
                                        <p:cTn dur="500"/>
                                        <p:tgtEl>
                                          <p:spTgt spid="393">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5" st="15"/>
                                            </p:txEl>
                                          </p:spTgt>
                                        </p:tgtEl>
                                        <p:attrNameLst>
                                          <p:attrName>style.visibility</p:attrName>
                                        </p:attrNameLst>
                                      </p:cBhvr>
                                      <p:to>
                                        <p:strVal val="visible"/>
                                      </p:to>
                                    </p:set>
                                    <p:anim calcmode="lin" valueType="num">
                                      <p:cBhvr additive="base">
                                        <p:cTn dur="500"/>
                                        <p:tgtEl>
                                          <p:spTgt spid="393">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5"/>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00" name="Google Shape;400;p15"/>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EBS Volumes Types</a:t>
            </a:r>
            <a:endParaRPr/>
          </a:p>
        </p:txBody>
      </p:sp>
      <p:sp>
        <p:nvSpPr>
          <p:cNvPr id="401" name="Google Shape;401;p15"/>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02" name="Google Shape;402;p1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03" name="Google Shape;403;p15"/>
          <p:cNvSpPr txBox="1"/>
          <p:nvPr/>
        </p:nvSpPr>
        <p:spPr>
          <a:xfrm>
            <a:off x="545186" y="1365443"/>
            <a:ext cx="8352742" cy="4032448"/>
          </a:xfrm>
          <a:prstGeom prst="rect">
            <a:avLst/>
          </a:prstGeom>
          <a:noFill/>
          <a:ln>
            <a:noFill/>
          </a:ln>
        </p:spPr>
        <p:txBody>
          <a:bodyPr anchorCtr="0" anchor="t" bIns="45700" lIns="91425" spcFirstLastPara="1" rIns="91425" wrap="square" tIns="45700">
            <a:normAutofit/>
          </a:bodyPr>
          <a:lstStyle/>
          <a:p>
            <a:pPr indent="-178308" lvl="1" marL="742950" marR="0" rtl="0" algn="just">
              <a:lnSpc>
                <a:spcPct val="110000"/>
              </a:lnSpc>
              <a:spcBef>
                <a:spcPts val="0"/>
              </a:spcBef>
              <a:spcAft>
                <a:spcPts val="0"/>
              </a:spcAft>
              <a:buClr>
                <a:srgbClr val="7F7F7F"/>
              </a:buClr>
              <a:buSzPts val="1692"/>
              <a:buFont typeface="Arial"/>
              <a:buNone/>
            </a:pPr>
            <a:r>
              <a:t/>
            </a:r>
            <a:endParaRPr b="0" i="0" sz="1800" u="none" cap="none" strike="noStrike">
              <a:solidFill>
                <a:srgbClr val="3F3F3F"/>
              </a:solidFill>
              <a:latin typeface="Lucida Sans"/>
              <a:ea typeface="Lucida Sans"/>
              <a:cs typeface="Lucida Sans"/>
              <a:sym typeface="Lucida Sans"/>
            </a:endParaRPr>
          </a:p>
        </p:txBody>
      </p:sp>
      <p:pic>
        <p:nvPicPr>
          <p:cNvPr id="404" name="Google Shape;404;p15"/>
          <p:cNvPicPr preferRelativeResize="0"/>
          <p:nvPr/>
        </p:nvPicPr>
        <p:blipFill rotWithShape="1">
          <a:blip r:embed="rId3">
            <a:alphaModFix/>
          </a:blip>
          <a:srcRect b="0" l="0" r="0" t="0"/>
          <a:stretch/>
        </p:blipFill>
        <p:spPr>
          <a:xfrm>
            <a:off x="0" y="1092483"/>
            <a:ext cx="9144000" cy="46956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00"/>
                                        </p:tgtEl>
                                        <p:attrNameLst>
                                          <p:attrName>style.visibility</p:attrName>
                                        </p:attrNameLst>
                                      </p:cBhvr>
                                      <p:to>
                                        <p:strVal val="visible"/>
                                      </p:to>
                                    </p:set>
                                    <p:animEffect filter="fade" transition="in">
                                      <p:cBhvr>
                                        <p:cTn dur="2000"/>
                                        <p:tgtEl>
                                          <p:spTgt spid="400"/>
                                        </p:tgtEl>
                                      </p:cBhvr>
                                    </p:animEffect>
                                  </p:childTnLst>
                                </p:cTn>
                              </p:par>
                              <p:par>
                                <p:cTn fill="hold" nodeType="withEffect" presetClass="entr" presetID="10" presetSubtype="0">
                                  <p:stCondLst>
                                    <p:cond delay="2000"/>
                                  </p:stCondLst>
                                  <p:childTnLst>
                                    <p:set>
                                      <p:cBhvr>
                                        <p:cTn dur="1" fill="hold">
                                          <p:stCondLst>
                                            <p:cond delay="0"/>
                                          </p:stCondLst>
                                        </p:cTn>
                                        <p:tgtEl>
                                          <p:spTgt spid="403"/>
                                        </p:tgtEl>
                                        <p:attrNameLst>
                                          <p:attrName>style.visibility</p:attrName>
                                        </p:attrNameLst>
                                      </p:cBhvr>
                                      <p:to>
                                        <p:strVal val="visible"/>
                                      </p:to>
                                    </p:set>
                                    <p:animEffect filter="fade" transition="in">
                                      <p:cBhvr>
                                        <p:cTn dur="2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3">
                                            <p:txEl>
                                              <p:pRg end="0" st="0"/>
                                            </p:txEl>
                                          </p:spTgt>
                                        </p:tgtEl>
                                        <p:attrNameLst>
                                          <p:attrName>style.visibility</p:attrName>
                                        </p:attrNameLst>
                                      </p:cBhvr>
                                      <p:to>
                                        <p:strVal val="visible"/>
                                      </p:to>
                                    </p:set>
                                    <p:anim calcmode="lin" valueType="num">
                                      <p:cBhvr additive="base">
                                        <p:cTn dur="500"/>
                                        <p:tgtEl>
                                          <p:spTgt spid="40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6"/>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11" name="Google Shape;411;p16"/>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412" name="Google Shape;412;p16"/>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13" name="Google Shape;413;p1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14" name="Google Shape;414;p16"/>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On-Demand </a:t>
            </a:r>
            <a:r>
              <a:rPr lang="en-US" sz="1700">
                <a:solidFill>
                  <a:srgbClr val="3F3F3F"/>
                </a:solidFill>
                <a:latin typeface="Lucida Sans"/>
                <a:ea typeface="Lucida Sans"/>
                <a:cs typeface="Lucida Sans"/>
                <a:sym typeface="Lucida Sans"/>
              </a:rPr>
              <a:t>:- Allows you to pay a fixed rate by the hour or even by the second with no commitment.</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Reserved</a:t>
            </a:r>
            <a:r>
              <a:rPr b="1" lang="en-US" sz="1700">
                <a:solidFill>
                  <a:srgbClr val="A3171E"/>
                </a:solidFill>
                <a:latin typeface="Lucida Sans"/>
                <a:ea typeface="Lucida Sans"/>
                <a:cs typeface="Lucida Sans"/>
                <a:sym typeface="Lucida Sans"/>
              </a:rPr>
              <a:t> </a:t>
            </a:r>
            <a:r>
              <a:rPr lang="en-US" sz="1700">
                <a:solidFill>
                  <a:srgbClr val="3F3F3F"/>
                </a:solidFill>
                <a:latin typeface="Lucida Sans"/>
                <a:ea typeface="Lucida Sans"/>
                <a:cs typeface="Lucida Sans"/>
                <a:sym typeface="Lucida Sans"/>
              </a:rPr>
              <a:t>:- Provide you with a capacity reservation and offer a significant discount on the hourly charge for an instance, 1 year or 3-year terms</a:t>
            </a:r>
            <a:endParaRPr sz="1700">
              <a:solidFill>
                <a:srgbClr val="3F3F3F"/>
              </a:solidFill>
              <a:latin typeface="Lucida Sans"/>
              <a:ea typeface="Lucida Sans"/>
              <a:cs typeface="Lucida Sans"/>
              <a:sym typeface="Lucida Sans"/>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Spot</a:t>
            </a:r>
            <a:r>
              <a:rPr b="1" lang="en-US" sz="1700">
                <a:solidFill>
                  <a:srgbClr val="A3171E"/>
                </a:solidFill>
                <a:latin typeface="Lucida Sans"/>
                <a:ea typeface="Lucida Sans"/>
                <a:cs typeface="Lucida Sans"/>
                <a:sym typeface="Lucida Sans"/>
              </a:rPr>
              <a:t> </a:t>
            </a:r>
            <a:r>
              <a:rPr lang="en-US" sz="1700">
                <a:solidFill>
                  <a:srgbClr val="3F3F3F"/>
                </a:solidFill>
                <a:latin typeface="Lucida Sans"/>
                <a:ea typeface="Lucida Sans"/>
                <a:cs typeface="Lucida Sans"/>
                <a:sym typeface="Lucida Sans"/>
              </a:rPr>
              <a:t>:- Enables you to bid a price and you can choose whatever price that you want for instance capacity, providing for even greater savings if your application have flexible start and end times.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Dedicated</a:t>
            </a:r>
            <a:r>
              <a:rPr b="1" lang="en-US" sz="1700" u="sng">
                <a:solidFill>
                  <a:srgbClr val="A3171E"/>
                </a:solidFill>
                <a:latin typeface="Lucida Sans"/>
                <a:ea typeface="Lucida Sans"/>
                <a:cs typeface="Lucida Sans"/>
                <a:sym typeface="Lucida Sans"/>
              </a:rPr>
              <a:t> </a:t>
            </a:r>
            <a:r>
              <a:rPr b="1" lang="en-US" sz="2000">
                <a:solidFill>
                  <a:srgbClr val="FFC000"/>
                </a:solidFill>
                <a:latin typeface="Lucida Sans"/>
                <a:ea typeface="Lucida Sans"/>
                <a:cs typeface="Lucida Sans"/>
                <a:sym typeface="Lucida Sans"/>
              </a:rPr>
              <a:t>Hosts</a:t>
            </a:r>
            <a:r>
              <a:rPr lang="en-US" sz="1700">
                <a:solidFill>
                  <a:srgbClr val="3F3F3F"/>
                </a:solidFill>
                <a:latin typeface="Lucida Sans"/>
                <a:ea typeface="Lucida Sans"/>
                <a:cs typeface="Lucida Sans"/>
                <a:sym typeface="Lucida Sans"/>
              </a:rPr>
              <a:t>:- Physical EC2 serve dedicated for your use. They can help you reduce costs by allowing you to use your existing server bond software licenses.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11"/>
                                        </p:tgtEl>
                                        <p:attrNameLst>
                                          <p:attrName>style.visibility</p:attrName>
                                        </p:attrNameLst>
                                      </p:cBhvr>
                                      <p:to>
                                        <p:strVal val="visible"/>
                                      </p:to>
                                    </p:set>
                                    <p:animEffect filter="fade" transition="in">
                                      <p:cBhvr>
                                        <p:cTn dur="2000"/>
                                        <p:tgtEl>
                                          <p:spTgt spid="411"/>
                                        </p:tgtEl>
                                      </p:cBhvr>
                                    </p:animEffect>
                                  </p:childTnLst>
                                </p:cTn>
                              </p:par>
                              <p:par>
                                <p:cTn fill="hold" nodeType="withEffect" presetClass="entr" presetID="10" presetSubtype="0">
                                  <p:stCondLst>
                                    <p:cond delay="2000"/>
                                  </p:stCondLst>
                                  <p:childTnLst>
                                    <p:set>
                                      <p:cBhvr>
                                        <p:cTn dur="1" fill="hold">
                                          <p:stCondLst>
                                            <p:cond delay="0"/>
                                          </p:stCondLst>
                                        </p:cTn>
                                        <p:tgtEl>
                                          <p:spTgt spid="414"/>
                                        </p:tgtEl>
                                        <p:attrNameLst>
                                          <p:attrName>style.visibility</p:attrName>
                                        </p:attrNameLst>
                                      </p:cBhvr>
                                      <p:to>
                                        <p:strVal val="visible"/>
                                      </p:to>
                                    </p:set>
                                    <p:animEffect filter="fade" transition="in">
                                      <p:cBhvr>
                                        <p:cTn dur="2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 calcmode="lin" valueType="num">
                                      <p:cBhvr additive="base">
                                        <p:cTn dur="500"/>
                                        <p:tgtEl>
                                          <p:spTgt spid="4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 calcmode="lin" valueType="num">
                                      <p:cBhvr additive="base">
                                        <p:cTn dur="500"/>
                                        <p:tgtEl>
                                          <p:spTgt spid="4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 calcmode="lin" valueType="num">
                                      <p:cBhvr additive="base">
                                        <p:cTn dur="500"/>
                                        <p:tgtEl>
                                          <p:spTgt spid="4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 calcmode="lin" valueType="num">
                                      <p:cBhvr additive="base">
                                        <p:cTn dur="500"/>
                                        <p:tgtEl>
                                          <p:spTgt spid="4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anim calcmode="lin" valueType="num">
                                      <p:cBhvr additive="base">
                                        <p:cTn dur="500"/>
                                        <p:tgtEl>
                                          <p:spTgt spid="4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anim calcmode="lin" valueType="num">
                                      <p:cBhvr additive="base">
                                        <p:cTn dur="500"/>
                                        <p:tgtEl>
                                          <p:spTgt spid="4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6" st="6"/>
                                            </p:txEl>
                                          </p:spTgt>
                                        </p:tgtEl>
                                        <p:attrNameLst>
                                          <p:attrName>style.visibility</p:attrName>
                                        </p:attrNameLst>
                                      </p:cBhvr>
                                      <p:to>
                                        <p:strVal val="visible"/>
                                      </p:to>
                                    </p:set>
                                    <p:anim calcmode="lin" valueType="num">
                                      <p:cBhvr additive="base">
                                        <p:cTn dur="500"/>
                                        <p:tgtEl>
                                          <p:spTgt spid="4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7"/>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21" name="Google Shape;421;p17"/>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22" name="Google Shape;422;p17"/>
          <p:cNvSpPr/>
          <p:nvPr/>
        </p:nvSpPr>
        <p:spPr>
          <a:xfrm>
            <a:off x="0" y="1085297"/>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id="423" name="Google Shape;423;p17"/>
          <p:cNvPicPr preferRelativeResize="0"/>
          <p:nvPr/>
        </p:nvPicPr>
        <p:blipFill rotWithShape="1">
          <a:blip r:embed="rId3">
            <a:alphaModFix/>
          </a:blip>
          <a:srcRect b="0" l="0" r="0" t="0"/>
          <a:stretch/>
        </p:blipFill>
        <p:spPr>
          <a:xfrm>
            <a:off x="5826562" y="1629080"/>
            <a:ext cx="3347864" cy="2977403"/>
          </a:xfrm>
          <a:prstGeom prst="rect">
            <a:avLst/>
          </a:prstGeom>
          <a:noFill/>
          <a:ln>
            <a:noFill/>
          </a:ln>
        </p:spPr>
      </p:pic>
      <p:sp>
        <p:nvSpPr>
          <p:cNvPr id="424" name="Google Shape;424;p17"/>
          <p:cNvSpPr txBox="1"/>
          <p:nvPr/>
        </p:nvSpPr>
        <p:spPr>
          <a:xfrm>
            <a:off x="406416" y="1256107"/>
            <a:ext cx="5557027" cy="4032448"/>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80000"/>
              </a:lnSpc>
              <a:spcBef>
                <a:spcPts val="0"/>
              </a:spcBef>
              <a:spcAft>
                <a:spcPts val="0"/>
              </a:spcAft>
              <a:buNone/>
            </a:pPr>
            <a:r>
              <a:rPr lang="en-US" sz="1800">
                <a:solidFill>
                  <a:srgbClr val="3F3F3F"/>
                </a:solidFill>
                <a:latin typeface="Lucida Sans"/>
                <a:ea typeface="Lucida Sans"/>
                <a:cs typeface="Lucida Sans"/>
                <a:sym typeface="Lucida Sans"/>
              </a:rPr>
              <a:t>How to Remember FIGHT DR MCPXZ AU</a:t>
            </a:r>
            <a:endParaRPr/>
          </a:p>
          <a:p>
            <a:pPr indent="0" lvl="0" marL="0" marR="0" rtl="0" algn="just">
              <a:lnSpc>
                <a:spcPct val="80000"/>
              </a:lnSpc>
              <a:spcBef>
                <a:spcPts val="0"/>
              </a:spcBef>
              <a:spcAft>
                <a:spcPts val="0"/>
              </a:spcAft>
              <a:buNone/>
            </a:pPr>
            <a:r>
              <a:t/>
            </a:r>
            <a:endParaRPr sz="1800">
              <a:solidFill>
                <a:srgbClr val="3F3F3F"/>
              </a:solidFill>
              <a:latin typeface="Lucida Sans"/>
              <a:ea typeface="Lucida Sans"/>
              <a:cs typeface="Lucida Sans"/>
              <a:sym typeface="Lucida Sans"/>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F – FPGA</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I – IOPS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G – Graphics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H – High disk throughput</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T – cheap general purpose</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D – Density</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R – RAM</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M – Main choice general purpose apps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C – Compute</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P – Picture (graphics)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X – Extreme memory</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Z – Z-factor. Extreme memory and CPU</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A – ARM based instances</a:t>
            </a:r>
            <a:endParaRPr/>
          </a:p>
          <a:p>
            <a:pPr indent="-285750" lvl="1" marL="742950" marR="0" rtl="0" algn="just">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U – Bare metal</a:t>
            </a:r>
            <a:endParaRPr b="0" i="0" sz="2800" u="none" cap="none" strike="noStrike">
              <a:solidFill>
                <a:srgbClr val="3F3F3F"/>
              </a:solidFill>
              <a:latin typeface="Lucida Sans"/>
              <a:ea typeface="Lucida Sans"/>
              <a:cs typeface="Lucida Sans"/>
              <a:sym typeface="Lucida Sans"/>
            </a:endParaRPr>
          </a:p>
        </p:txBody>
      </p:sp>
      <p:sp>
        <p:nvSpPr>
          <p:cNvPr id="425" name="Google Shape;425;p17"/>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424"/>
                                        </p:tgtEl>
                                        <p:attrNameLst>
                                          <p:attrName>style.visibility</p:attrName>
                                        </p:attrNameLst>
                                      </p:cBhvr>
                                      <p:to>
                                        <p:strVal val="visible"/>
                                      </p:to>
                                    </p:set>
                                    <p:animEffect filter="fade" transition="in">
                                      <p:cBhvr>
                                        <p:cTn dur="2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anim calcmode="lin" valueType="num">
                                      <p:cBhvr additive="base">
                                        <p:cTn dur="500"/>
                                        <p:tgtEl>
                                          <p:spTgt spid="4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anim calcmode="lin" valueType="num">
                                      <p:cBhvr additive="base">
                                        <p:cTn dur="500"/>
                                        <p:tgtEl>
                                          <p:spTgt spid="4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anim calcmode="lin" valueType="num">
                                      <p:cBhvr additive="base">
                                        <p:cTn dur="500"/>
                                        <p:tgtEl>
                                          <p:spTgt spid="4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anim calcmode="lin" valueType="num">
                                      <p:cBhvr additive="base">
                                        <p:cTn dur="500"/>
                                        <p:tgtEl>
                                          <p:spTgt spid="4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anim calcmode="lin" valueType="num">
                                      <p:cBhvr additive="base">
                                        <p:cTn dur="500"/>
                                        <p:tgtEl>
                                          <p:spTgt spid="4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5" st="5"/>
                                            </p:txEl>
                                          </p:spTgt>
                                        </p:tgtEl>
                                        <p:attrNameLst>
                                          <p:attrName>style.visibility</p:attrName>
                                        </p:attrNameLst>
                                      </p:cBhvr>
                                      <p:to>
                                        <p:strVal val="visible"/>
                                      </p:to>
                                    </p:set>
                                    <p:anim calcmode="lin" valueType="num">
                                      <p:cBhvr additive="base">
                                        <p:cTn dur="500"/>
                                        <p:tgtEl>
                                          <p:spTgt spid="4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6" st="6"/>
                                            </p:txEl>
                                          </p:spTgt>
                                        </p:tgtEl>
                                        <p:attrNameLst>
                                          <p:attrName>style.visibility</p:attrName>
                                        </p:attrNameLst>
                                      </p:cBhvr>
                                      <p:to>
                                        <p:strVal val="visible"/>
                                      </p:to>
                                    </p:set>
                                    <p:anim calcmode="lin" valueType="num">
                                      <p:cBhvr additive="base">
                                        <p:cTn dur="500"/>
                                        <p:tgtEl>
                                          <p:spTgt spid="4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7" st="7"/>
                                            </p:txEl>
                                          </p:spTgt>
                                        </p:tgtEl>
                                        <p:attrNameLst>
                                          <p:attrName>style.visibility</p:attrName>
                                        </p:attrNameLst>
                                      </p:cBhvr>
                                      <p:to>
                                        <p:strVal val="visible"/>
                                      </p:to>
                                    </p:set>
                                    <p:anim calcmode="lin" valueType="num">
                                      <p:cBhvr additive="base">
                                        <p:cTn dur="500"/>
                                        <p:tgtEl>
                                          <p:spTgt spid="4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8" st="8"/>
                                            </p:txEl>
                                          </p:spTgt>
                                        </p:tgtEl>
                                        <p:attrNameLst>
                                          <p:attrName>style.visibility</p:attrName>
                                        </p:attrNameLst>
                                      </p:cBhvr>
                                      <p:to>
                                        <p:strVal val="visible"/>
                                      </p:to>
                                    </p:set>
                                    <p:anim calcmode="lin" valueType="num">
                                      <p:cBhvr additive="base">
                                        <p:cTn dur="500"/>
                                        <p:tgtEl>
                                          <p:spTgt spid="42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9" st="9"/>
                                            </p:txEl>
                                          </p:spTgt>
                                        </p:tgtEl>
                                        <p:attrNameLst>
                                          <p:attrName>style.visibility</p:attrName>
                                        </p:attrNameLst>
                                      </p:cBhvr>
                                      <p:to>
                                        <p:strVal val="visible"/>
                                      </p:to>
                                    </p:set>
                                    <p:anim calcmode="lin" valueType="num">
                                      <p:cBhvr additive="base">
                                        <p:cTn dur="500"/>
                                        <p:tgtEl>
                                          <p:spTgt spid="42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0" st="10"/>
                                            </p:txEl>
                                          </p:spTgt>
                                        </p:tgtEl>
                                        <p:attrNameLst>
                                          <p:attrName>style.visibility</p:attrName>
                                        </p:attrNameLst>
                                      </p:cBhvr>
                                      <p:to>
                                        <p:strVal val="visible"/>
                                      </p:to>
                                    </p:set>
                                    <p:anim calcmode="lin" valueType="num">
                                      <p:cBhvr additive="base">
                                        <p:cTn dur="500"/>
                                        <p:tgtEl>
                                          <p:spTgt spid="42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1" st="11"/>
                                            </p:txEl>
                                          </p:spTgt>
                                        </p:tgtEl>
                                        <p:attrNameLst>
                                          <p:attrName>style.visibility</p:attrName>
                                        </p:attrNameLst>
                                      </p:cBhvr>
                                      <p:to>
                                        <p:strVal val="visible"/>
                                      </p:to>
                                    </p:set>
                                    <p:anim calcmode="lin" valueType="num">
                                      <p:cBhvr additive="base">
                                        <p:cTn dur="500"/>
                                        <p:tgtEl>
                                          <p:spTgt spid="42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2" st="12"/>
                                            </p:txEl>
                                          </p:spTgt>
                                        </p:tgtEl>
                                        <p:attrNameLst>
                                          <p:attrName>style.visibility</p:attrName>
                                        </p:attrNameLst>
                                      </p:cBhvr>
                                      <p:to>
                                        <p:strVal val="visible"/>
                                      </p:to>
                                    </p:set>
                                    <p:anim calcmode="lin" valueType="num">
                                      <p:cBhvr additive="base">
                                        <p:cTn dur="500"/>
                                        <p:tgtEl>
                                          <p:spTgt spid="424">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3" st="13"/>
                                            </p:txEl>
                                          </p:spTgt>
                                        </p:tgtEl>
                                        <p:attrNameLst>
                                          <p:attrName>style.visibility</p:attrName>
                                        </p:attrNameLst>
                                      </p:cBhvr>
                                      <p:to>
                                        <p:strVal val="visible"/>
                                      </p:to>
                                    </p:set>
                                    <p:anim calcmode="lin" valueType="num">
                                      <p:cBhvr additive="base">
                                        <p:cTn dur="500"/>
                                        <p:tgtEl>
                                          <p:spTgt spid="424">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4" st="14"/>
                                            </p:txEl>
                                          </p:spTgt>
                                        </p:tgtEl>
                                        <p:attrNameLst>
                                          <p:attrName>style.visibility</p:attrName>
                                        </p:attrNameLst>
                                      </p:cBhvr>
                                      <p:to>
                                        <p:strVal val="visible"/>
                                      </p:to>
                                    </p:set>
                                    <p:anim calcmode="lin" valueType="num">
                                      <p:cBhvr additive="base">
                                        <p:cTn dur="500"/>
                                        <p:tgtEl>
                                          <p:spTgt spid="424">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5" st="15"/>
                                            </p:txEl>
                                          </p:spTgt>
                                        </p:tgtEl>
                                        <p:attrNameLst>
                                          <p:attrName>style.visibility</p:attrName>
                                        </p:attrNameLst>
                                      </p:cBhvr>
                                      <p:to>
                                        <p:strVal val="visible"/>
                                      </p:to>
                                    </p:set>
                                    <p:anim calcmode="lin" valueType="num">
                                      <p:cBhvr additive="base">
                                        <p:cTn dur="500"/>
                                        <p:tgtEl>
                                          <p:spTgt spid="424">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500"/>
                                  </p:stCondLst>
                                  <p:childTnLst>
                                    <p:set>
                                      <p:cBhvr>
                                        <p:cTn dur="1" fill="hold">
                                          <p:stCondLst>
                                            <p:cond delay="0"/>
                                          </p:stCondLst>
                                        </p:cTn>
                                        <p:tgtEl>
                                          <p:spTgt spid="425"/>
                                        </p:tgtEl>
                                        <p:attrNameLst>
                                          <p:attrName>style.visibility</p:attrName>
                                        </p:attrNameLst>
                                      </p:cBhvr>
                                      <p:to>
                                        <p:strVal val="visible"/>
                                      </p:to>
                                    </p:set>
                                    <p:animEffect filter="fade" transition="in">
                                      <p:cBhvr>
                                        <p:cTn dur="2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8"/>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32" name="Google Shape;432;p18"/>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33" name="Google Shape;433;p1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A picture containing hard disc, electronics, drive&#10;&#10;Description automatically generated" id="434" name="Google Shape;434;p18"/>
          <p:cNvPicPr preferRelativeResize="0"/>
          <p:nvPr/>
        </p:nvPicPr>
        <p:blipFill rotWithShape="1">
          <a:blip r:embed="rId3">
            <a:alphaModFix/>
          </a:blip>
          <a:srcRect b="0" l="0" r="0" t="0"/>
          <a:stretch/>
        </p:blipFill>
        <p:spPr>
          <a:xfrm>
            <a:off x="6286500" y="4165317"/>
            <a:ext cx="2857500" cy="1600200"/>
          </a:xfrm>
          <a:prstGeom prst="rect">
            <a:avLst/>
          </a:prstGeom>
          <a:noFill/>
          <a:ln>
            <a:noFill/>
          </a:ln>
        </p:spPr>
      </p:pic>
      <p:sp>
        <p:nvSpPr>
          <p:cNvPr id="435" name="Google Shape;435;p18"/>
          <p:cNvSpPr txBox="1"/>
          <p:nvPr/>
        </p:nvSpPr>
        <p:spPr>
          <a:xfrm>
            <a:off x="545186" y="1365443"/>
            <a:ext cx="8352742" cy="4032448"/>
          </a:xfrm>
          <a:prstGeom prst="rect">
            <a:avLst/>
          </a:prstGeom>
          <a:noFill/>
          <a:ln>
            <a:noFill/>
          </a:ln>
        </p:spPr>
        <p:txBody>
          <a:bodyPr anchorCtr="0" anchor="t" bIns="45700" lIns="91425" spcFirstLastPara="1" rIns="91425" wrap="square" tIns="45700">
            <a:normAutofit/>
          </a:bodyPr>
          <a:lstStyle/>
          <a:p>
            <a:pPr indent="-174625" lvl="0" marL="174625" marR="0" rtl="0" algn="just">
              <a:spcBef>
                <a:spcPts val="0"/>
              </a:spcBef>
              <a:spcAft>
                <a:spcPts val="0"/>
              </a:spcAft>
              <a:buClr>
                <a:srgbClr val="7F7F7F"/>
              </a:buClr>
              <a:buSzPts val="1692"/>
              <a:buFont typeface="Calibri"/>
              <a:buChar char="»"/>
            </a:pPr>
            <a:r>
              <a:rPr b="1" lang="en-US" sz="1800">
                <a:solidFill>
                  <a:srgbClr val="FFC000"/>
                </a:solidFill>
                <a:latin typeface="Lucida Sans"/>
                <a:ea typeface="Lucida Sans"/>
                <a:cs typeface="Lucida Sans"/>
                <a:sym typeface="Lucida Sans"/>
              </a:rPr>
              <a:t>General purpose SSD(GP2):  </a:t>
            </a:r>
            <a:r>
              <a:rPr lang="en-US" sz="1800">
                <a:solidFill>
                  <a:srgbClr val="3F3F3F"/>
                </a:solidFill>
                <a:latin typeface="Lucida Sans"/>
                <a:ea typeface="Lucida Sans"/>
                <a:cs typeface="Lucida Sans"/>
                <a:sym typeface="Lucida Sans"/>
              </a:rPr>
              <a:t>balances both price and performance.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FFC000"/>
                </a:solidFill>
                <a:latin typeface="Lucida Sans"/>
                <a:ea typeface="Lucida Sans"/>
                <a:cs typeface="Lucida Sans"/>
                <a:sym typeface="Lucida Sans"/>
              </a:rPr>
              <a:t>Provisioned IOPS SSD (IO1): </a:t>
            </a:r>
            <a:r>
              <a:rPr lang="en-US" sz="1800">
                <a:solidFill>
                  <a:srgbClr val="3F3F3F"/>
                </a:solidFill>
                <a:latin typeface="Lucida Sans"/>
                <a:ea typeface="Lucida Sans"/>
                <a:cs typeface="Lucida Sans"/>
                <a:sym typeface="Lucida Sans"/>
              </a:rPr>
              <a:t>highest-performance SSD volume for mission-critical low-latency or high-throughput workloads</a:t>
            </a:r>
            <a:endParaRPr/>
          </a:p>
          <a:p>
            <a:pPr indent="-67183" lvl="0" marL="174625" marR="0" rtl="0" algn="just">
              <a:spcBef>
                <a:spcPts val="0"/>
              </a:spcBef>
              <a:spcAft>
                <a:spcPts val="0"/>
              </a:spcAft>
              <a:buClr>
                <a:srgbClr val="7F7F7F"/>
              </a:buClr>
              <a:buSzPts val="1692"/>
              <a:buFont typeface="Calibri"/>
              <a:buNone/>
            </a:pPr>
            <a:r>
              <a:t/>
            </a:r>
            <a:endParaRPr b="1" sz="1800">
              <a:solidFill>
                <a:srgbClr val="FFC000"/>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FFC000"/>
                </a:solidFill>
                <a:latin typeface="Lucida Sans"/>
                <a:ea typeface="Lucida Sans"/>
                <a:cs typeface="Lucida Sans"/>
                <a:sym typeface="Lucida Sans"/>
              </a:rPr>
              <a:t>Magnetic disks</a:t>
            </a:r>
            <a:endParaRPr/>
          </a:p>
          <a:p>
            <a:pPr indent="-285750" lvl="1" marL="742950" marR="0" rtl="0" algn="just">
              <a:spcBef>
                <a:spcPts val="0"/>
              </a:spcBef>
              <a:spcAft>
                <a:spcPts val="0"/>
              </a:spcAft>
              <a:buClr>
                <a:srgbClr val="7F7F7F"/>
              </a:buClr>
              <a:buSzPts val="1504"/>
              <a:buFont typeface="Noto Sans Symbols"/>
              <a:buChar char="❖"/>
            </a:pPr>
            <a:r>
              <a:rPr b="1" i="0" lang="en-US" sz="1600" u="none" cap="none" strike="noStrike">
                <a:solidFill>
                  <a:srgbClr val="FFC000"/>
                </a:solidFill>
                <a:latin typeface="Lucida Sans"/>
                <a:ea typeface="Lucida Sans"/>
                <a:cs typeface="Lucida Sans"/>
                <a:sym typeface="Lucida Sans"/>
              </a:rPr>
              <a:t>Throughput Optimized HDD(ST1)</a:t>
            </a:r>
            <a:r>
              <a:rPr b="0" i="0" lang="en-US" sz="1400" u="none" cap="none" strike="noStrike">
                <a:solidFill>
                  <a:srgbClr val="3F3F3F"/>
                </a:solidFill>
                <a:latin typeface="Lucida Sans"/>
                <a:ea typeface="Lucida Sans"/>
                <a:cs typeface="Lucida Sans"/>
                <a:sym typeface="Lucida Sans"/>
              </a:rPr>
              <a:t>: </a:t>
            </a:r>
            <a:r>
              <a:rPr b="0" i="0" lang="en-US" sz="1800" u="none" cap="none" strike="noStrike">
                <a:solidFill>
                  <a:srgbClr val="3F3F3F"/>
                </a:solidFill>
                <a:latin typeface="Lucida Sans"/>
                <a:ea typeface="Lucida Sans"/>
                <a:cs typeface="Lucida Sans"/>
                <a:sym typeface="Lucida Sans"/>
              </a:rPr>
              <a:t>low-cost HDD volume designed for frequently accessed, throughput-intensive workloads</a:t>
            </a:r>
            <a:endParaRPr/>
          </a:p>
          <a:p>
            <a:pPr indent="-342900" lvl="1" marL="800100" marR="0" rtl="0" algn="just">
              <a:spcBef>
                <a:spcPts val="0"/>
              </a:spcBef>
              <a:spcAft>
                <a:spcPts val="0"/>
              </a:spcAft>
              <a:buClr>
                <a:srgbClr val="7F7F7F"/>
              </a:buClr>
              <a:buSzPts val="1504"/>
              <a:buFont typeface="Noto Sans Symbols"/>
              <a:buChar char="❖"/>
            </a:pPr>
            <a:r>
              <a:rPr b="1" i="0" lang="en-US" sz="1600" u="none" cap="none" strike="noStrike">
                <a:solidFill>
                  <a:srgbClr val="FFC000"/>
                </a:solidFill>
                <a:latin typeface="Lucida Sans"/>
                <a:ea typeface="Lucida Sans"/>
                <a:cs typeface="Lucida Sans"/>
                <a:sym typeface="Lucida Sans"/>
              </a:rPr>
              <a:t>Cold HDD(SC1): </a:t>
            </a:r>
            <a:r>
              <a:rPr b="0" i="0" lang="en-US" sz="1800" u="none" cap="none" strike="noStrike">
                <a:solidFill>
                  <a:srgbClr val="3F3F3F"/>
                </a:solidFill>
                <a:latin typeface="Lucida Sans"/>
                <a:ea typeface="Lucida Sans"/>
                <a:cs typeface="Lucida Sans"/>
                <a:sym typeface="Lucida Sans"/>
              </a:rPr>
              <a:t>lowest cost storage for infrequently access workloads </a:t>
            </a:r>
            <a:endParaRPr/>
          </a:p>
          <a:p>
            <a:pPr indent="-285750" lvl="1" marL="742950" marR="0" rtl="0" algn="just">
              <a:spcBef>
                <a:spcPts val="0"/>
              </a:spcBef>
              <a:spcAft>
                <a:spcPts val="0"/>
              </a:spcAft>
              <a:buClr>
                <a:srgbClr val="7F7F7F"/>
              </a:buClr>
              <a:buSzPts val="1504"/>
              <a:buFont typeface="Noto Sans Symbols"/>
              <a:buChar char="❖"/>
            </a:pPr>
            <a:r>
              <a:rPr b="1" i="0" lang="en-US" sz="1600" u="none" cap="none" strike="noStrike">
                <a:solidFill>
                  <a:srgbClr val="FFC000"/>
                </a:solidFill>
                <a:latin typeface="Lucida Sans"/>
                <a:ea typeface="Lucida Sans"/>
                <a:cs typeface="Lucida Sans"/>
                <a:sym typeface="Lucida Sans"/>
              </a:rPr>
              <a:t>Magnetic(Standard): </a:t>
            </a:r>
            <a:r>
              <a:rPr b="0" i="0" lang="en-US" sz="1800" u="none" cap="none" strike="noStrike">
                <a:solidFill>
                  <a:srgbClr val="3F3F3F"/>
                </a:solidFill>
                <a:latin typeface="Lucida Sans"/>
                <a:ea typeface="Lucida Sans"/>
                <a:cs typeface="Lucida Sans"/>
                <a:sym typeface="Lucida Sans"/>
              </a:rPr>
              <a:t>Previous Generation. </a:t>
            </a:r>
            <a:endParaRPr/>
          </a:p>
          <a:p>
            <a:pPr indent="0" lvl="5" marL="2286000" marR="0" rtl="0" algn="just">
              <a:spcBef>
                <a:spcPts val="0"/>
              </a:spcBef>
              <a:spcAft>
                <a:spcPts val="0"/>
              </a:spcAft>
              <a:buNone/>
            </a:pPr>
            <a:r>
              <a:rPr b="0" i="0" lang="en-US" sz="1800" u="none" cap="none" strike="noStrike">
                <a:solidFill>
                  <a:srgbClr val="3F3F3F"/>
                </a:solidFill>
                <a:latin typeface="Lucida Sans"/>
                <a:ea typeface="Lucida Sans"/>
                <a:cs typeface="Lucida Sans"/>
                <a:sym typeface="Lucida Sans"/>
              </a:rPr>
              <a:t>	 Can be boot volume.</a:t>
            </a:r>
            <a:endParaRPr/>
          </a:p>
          <a:p>
            <a:pPr indent="-178308" lvl="2" marL="1200150" marR="0" rtl="0" algn="just">
              <a:spcBef>
                <a:spcPts val="0"/>
              </a:spcBef>
              <a:spcAft>
                <a:spcPts val="0"/>
              </a:spcAft>
              <a:buClr>
                <a:srgbClr val="7F7F7F"/>
              </a:buClr>
              <a:buSzPts val="1692"/>
              <a:buFont typeface="Arial"/>
              <a:buNone/>
            </a:pPr>
            <a:r>
              <a:t/>
            </a:r>
            <a:endParaRPr b="0" i="0" sz="1800" u="none" cap="none" strike="noStrike">
              <a:solidFill>
                <a:srgbClr val="3F3F3F"/>
              </a:solidFill>
              <a:latin typeface="Lucida Sans"/>
              <a:ea typeface="Lucida Sans"/>
              <a:cs typeface="Lucida Sans"/>
              <a:sym typeface="Lucida Sans"/>
            </a:endParaRPr>
          </a:p>
          <a:p>
            <a:pPr indent="-178308" lvl="1" marL="742950" marR="0" rtl="0" algn="just">
              <a:spcBef>
                <a:spcPts val="0"/>
              </a:spcBef>
              <a:spcAft>
                <a:spcPts val="0"/>
              </a:spcAft>
              <a:buClr>
                <a:srgbClr val="7F7F7F"/>
              </a:buClr>
              <a:buSzPts val="1692"/>
              <a:buFont typeface="Arial"/>
              <a:buNone/>
            </a:pPr>
            <a:r>
              <a:t/>
            </a:r>
            <a:endParaRPr b="0" i="0" sz="1800" u="none" cap="none" strike="noStrike">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436" name="Google Shape;436;p18"/>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435"/>
                                        </p:tgtEl>
                                        <p:attrNameLst>
                                          <p:attrName>style.visibility</p:attrName>
                                        </p:attrNameLst>
                                      </p:cBhvr>
                                      <p:to>
                                        <p:strVal val="visible"/>
                                      </p:to>
                                    </p:set>
                                    <p:animEffect filter="fade" transition="in">
                                      <p:cBhvr>
                                        <p:cTn dur="2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 calcmode="lin" valueType="num">
                                      <p:cBhvr additive="base">
                                        <p:cTn dur="500"/>
                                        <p:tgtEl>
                                          <p:spTgt spid="4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1" st="1"/>
                                            </p:txEl>
                                          </p:spTgt>
                                        </p:tgtEl>
                                        <p:attrNameLst>
                                          <p:attrName>style.visibility</p:attrName>
                                        </p:attrNameLst>
                                      </p:cBhvr>
                                      <p:to>
                                        <p:strVal val="visible"/>
                                      </p:to>
                                    </p:set>
                                    <p:anim calcmode="lin" valueType="num">
                                      <p:cBhvr additive="base">
                                        <p:cTn dur="500"/>
                                        <p:tgtEl>
                                          <p:spTgt spid="4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2" st="2"/>
                                            </p:txEl>
                                          </p:spTgt>
                                        </p:tgtEl>
                                        <p:attrNameLst>
                                          <p:attrName>style.visibility</p:attrName>
                                        </p:attrNameLst>
                                      </p:cBhvr>
                                      <p:to>
                                        <p:strVal val="visible"/>
                                      </p:to>
                                    </p:set>
                                    <p:anim calcmode="lin" valueType="num">
                                      <p:cBhvr additive="base">
                                        <p:cTn dur="500"/>
                                        <p:tgtEl>
                                          <p:spTgt spid="4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3" st="3"/>
                                            </p:txEl>
                                          </p:spTgt>
                                        </p:tgtEl>
                                        <p:attrNameLst>
                                          <p:attrName>style.visibility</p:attrName>
                                        </p:attrNameLst>
                                      </p:cBhvr>
                                      <p:to>
                                        <p:strVal val="visible"/>
                                      </p:to>
                                    </p:set>
                                    <p:anim calcmode="lin" valueType="num">
                                      <p:cBhvr additive="base">
                                        <p:cTn dur="500"/>
                                        <p:tgtEl>
                                          <p:spTgt spid="4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4" st="4"/>
                                            </p:txEl>
                                          </p:spTgt>
                                        </p:tgtEl>
                                        <p:attrNameLst>
                                          <p:attrName>style.visibility</p:attrName>
                                        </p:attrNameLst>
                                      </p:cBhvr>
                                      <p:to>
                                        <p:strVal val="visible"/>
                                      </p:to>
                                    </p:set>
                                    <p:anim calcmode="lin" valueType="num">
                                      <p:cBhvr additive="base">
                                        <p:cTn dur="500"/>
                                        <p:tgtEl>
                                          <p:spTgt spid="4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5" st="5"/>
                                            </p:txEl>
                                          </p:spTgt>
                                        </p:tgtEl>
                                        <p:attrNameLst>
                                          <p:attrName>style.visibility</p:attrName>
                                        </p:attrNameLst>
                                      </p:cBhvr>
                                      <p:to>
                                        <p:strVal val="visible"/>
                                      </p:to>
                                    </p:set>
                                    <p:anim calcmode="lin" valueType="num">
                                      <p:cBhvr additive="base">
                                        <p:cTn dur="500"/>
                                        <p:tgtEl>
                                          <p:spTgt spid="43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6" st="6"/>
                                            </p:txEl>
                                          </p:spTgt>
                                        </p:tgtEl>
                                        <p:attrNameLst>
                                          <p:attrName>style.visibility</p:attrName>
                                        </p:attrNameLst>
                                      </p:cBhvr>
                                      <p:to>
                                        <p:strVal val="visible"/>
                                      </p:to>
                                    </p:set>
                                    <p:anim calcmode="lin" valueType="num">
                                      <p:cBhvr additive="base">
                                        <p:cTn dur="500"/>
                                        <p:tgtEl>
                                          <p:spTgt spid="43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7" st="7"/>
                                            </p:txEl>
                                          </p:spTgt>
                                        </p:tgtEl>
                                        <p:attrNameLst>
                                          <p:attrName>style.visibility</p:attrName>
                                        </p:attrNameLst>
                                      </p:cBhvr>
                                      <p:to>
                                        <p:strVal val="visible"/>
                                      </p:to>
                                    </p:set>
                                    <p:anim calcmode="lin" valueType="num">
                                      <p:cBhvr additive="base">
                                        <p:cTn dur="500"/>
                                        <p:tgtEl>
                                          <p:spTgt spid="43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8" st="8"/>
                                            </p:txEl>
                                          </p:spTgt>
                                        </p:tgtEl>
                                        <p:attrNameLst>
                                          <p:attrName>style.visibility</p:attrName>
                                        </p:attrNameLst>
                                      </p:cBhvr>
                                      <p:to>
                                        <p:strVal val="visible"/>
                                      </p:to>
                                    </p:set>
                                    <p:anim calcmode="lin" valueType="num">
                                      <p:cBhvr additive="base">
                                        <p:cTn dur="500"/>
                                        <p:tgtEl>
                                          <p:spTgt spid="43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9" st="9"/>
                                            </p:txEl>
                                          </p:spTgt>
                                        </p:tgtEl>
                                        <p:attrNameLst>
                                          <p:attrName>style.visibility</p:attrName>
                                        </p:attrNameLst>
                                      </p:cBhvr>
                                      <p:to>
                                        <p:strVal val="visible"/>
                                      </p:to>
                                    </p:set>
                                    <p:anim calcmode="lin" valueType="num">
                                      <p:cBhvr additive="base">
                                        <p:cTn dur="500"/>
                                        <p:tgtEl>
                                          <p:spTgt spid="43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10" st="10"/>
                                            </p:txEl>
                                          </p:spTgt>
                                        </p:tgtEl>
                                        <p:attrNameLst>
                                          <p:attrName>style.visibility</p:attrName>
                                        </p:attrNameLst>
                                      </p:cBhvr>
                                      <p:to>
                                        <p:strVal val="visible"/>
                                      </p:to>
                                    </p:set>
                                    <p:anim calcmode="lin" valueType="num">
                                      <p:cBhvr additive="base">
                                        <p:cTn dur="500"/>
                                        <p:tgtEl>
                                          <p:spTgt spid="43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xEl>
                                              <p:pRg end="11" st="11"/>
                                            </p:txEl>
                                          </p:spTgt>
                                        </p:tgtEl>
                                        <p:attrNameLst>
                                          <p:attrName>style.visibility</p:attrName>
                                        </p:attrNameLst>
                                      </p:cBhvr>
                                      <p:to>
                                        <p:strVal val="visible"/>
                                      </p:to>
                                    </p:set>
                                    <p:anim calcmode="lin" valueType="num">
                                      <p:cBhvr additive="base">
                                        <p:cTn dur="500"/>
                                        <p:tgtEl>
                                          <p:spTgt spid="43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500"/>
                                  </p:stCondLst>
                                  <p:childTnLst>
                                    <p:set>
                                      <p:cBhvr>
                                        <p:cTn dur="1" fill="hold">
                                          <p:stCondLst>
                                            <p:cond delay="0"/>
                                          </p:stCondLst>
                                        </p:cTn>
                                        <p:tgtEl>
                                          <p:spTgt spid="436"/>
                                        </p:tgtEl>
                                        <p:attrNameLst>
                                          <p:attrName>style.visibility</p:attrName>
                                        </p:attrNameLst>
                                      </p:cBhvr>
                                      <p:to>
                                        <p:strVal val="visible"/>
                                      </p:to>
                                    </p:set>
                                    <p:animEffect filter="fade" transition="in">
                                      <p:cBhvr>
                                        <p:cTn dur="2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9"/>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443" name="Google Shape;443;p19"/>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67" name="Google Shape;267;p2"/>
          <p:cNvPicPr preferRelativeResize="0"/>
          <p:nvPr/>
        </p:nvPicPr>
        <p:blipFill rotWithShape="1">
          <a:blip r:embed="rId3">
            <a:alphaModFix/>
          </a:blip>
          <a:srcRect b="0" l="0" r="0" t="0"/>
          <a:stretch/>
        </p:blipFill>
        <p:spPr>
          <a:xfrm>
            <a:off x="7596336" y="4221088"/>
            <a:ext cx="1567061" cy="1567061"/>
          </a:xfrm>
          <a:prstGeom prst="rect">
            <a:avLst/>
          </a:prstGeom>
          <a:noFill/>
          <a:ln>
            <a:noFill/>
          </a:ln>
        </p:spPr>
      </p:pic>
      <p:sp>
        <p:nvSpPr>
          <p:cNvPr id="268" name="Google Shape;268;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269" name="Google Shape;269;p2"/>
          <p:cNvSpPr txBox="1"/>
          <p:nvPr/>
        </p:nvSpPr>
        <p:spPr>
          <a:xfrm>
            <a:off x="683754" y="1484783"/>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EC2</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EC2 Options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EC2 instance type</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EBS?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EBS Volumes Types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Exam Tip</a:t>
            </a:r>
            <a:endParaRPr/>
          </a:p>
        </p:txBody>
      </p:sp>
      <p:sp>
        <p:nvSpPr>
          <p:cNvPr id="270" name="Google Shape;270;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200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7" name="Google Shape;277;p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EC2?</a:t>
            </a:r>
            <a:endParaRPr/>
          </a:p>
        </p:txBody>
      </p:sp>
      <p:sp>
        <p:nvSpPr>
          <p:cNvPr id="278" name="Google Shape;278;p3"/>
          <p:cNvSpPr txBox="1"/>
          <p:nvPr/>
        </p:nvSpPr>
        <p:spPr>
          <a:xfrm>
            <a:off x="660648" y="2165451"/>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Elastic Compute Cloud (EC2) is a web service that provides resizable compute capacity in the cloud.</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It's just a virtual machines in the cloud and it reduces the time required to obtain and boot new server instance to minutes, allowing you to quickly scale capacity, both up and down, as your computing requirements change.</a:t>
            </a:r>
            <a:endParaRPr/>
          </a:p>
        </p:txBody>
      </p:sp>
      <p:sp>
        <p:nvSpPr>
          <p:cNvPr id="279" name="Google Shape;279;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Step by Step Creation of an EC2 Instance in AWS and Access it via Putty &amp;  WinSCP | by Balakrishnakumar V | Towards AI | Medium" id="280" name="Google Shape;280;p3"/>
          <p:cNvPicPr preferRelativeResize="0"/>
          <p:nvPr/>
        </p:nvPicPr>
        <p:blipFill rotWithShape="1">
          <a:blip r:embed="rId3">
            <a:alphaModFix/>
          </a:blip>
          <a:srcRect b="0" l="0" r="0" t="0"/>
          <a:stretch/>
        </p:blipFill>
        <p:spPr>
          <a:xfrm>
            <a:off x="6084245" y="-110240"/>
            <a:ext cx="3429000" cy="2190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7"/>
                                        </p:tgtEl>
                                        <p:attrNameLst>
                                          <p:attrName>style.visibility</p:attrName>
                                        </p:attrNameLst>
                                      </p:cBhvr>
                                      <p:to>
                                        <p:strVal val="visible"/>
                                      </p:to>
                                    </p:set>
                                    <p:animEffect filter="fade" transition="in">
                                      <p:cBhvr>
                                        <p:cTn dur="2000"/>
                                        <p:tgtEl>
                                          <p:spTgt spid="277"/>
                                        </p:tgtEl>
                                      </p:cBhvr>
                                    </p:animEffect>
                                  </p:childTnLst>
                                </p:cTn>
                              </p:par>
                              <p:par>
                                <p:cTn fill="hold" nodeType="withEffect" presetClass="entr" presetID="10" presetSubtype="0">
                                  <p:stCondLst>
                                    <p:cond delay="200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 calcmode="lin" valueType="num">
                                      <p:cBhvr additive="base">
                                        <p:cTn dur="500"/>
                                        <p:tgtEl>
                                          <p:spTgt spid="2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7" name="Google Shape;287;p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EC2?</a:t>
            </a:r>
            <a:endParaRPr/>
          </a:p>
        </p:txBody>
      </p:sp>
      <p:sp>
        <p:nvSpPr>
          <p:cNvPr id="288" name="Google Shape;288;p4"/>
          <p:cNvSpPr txBox="1"/>
          <p:nvPr/>
        </p:nvSpPr>
        <p:spPr>
          <a:xfrm>
            <a:off x="660648" y="2165451"/>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EC2 changed the economics of cloud computing by allowing you to pay for the capacity that you use rather than previously when you wanted to go out and buy physical servers. </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EC2 provides developers the tools to build failure resilient applications and isolate themselves from common failure scenarios.</a:t>
            </a:r>
            <a:endParaRPr/>
          </a:p>
        </p:txBody>
      </p:sp>
      <p:sp>
        <p:nvSpPr>
          <p:cNvPr id="289" name="Google Shape;289;p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Step by Step Creation of an EC2 Instance in AWS and Access it via Putty &amp;  WinSCP | by Balakrishnakumar V | Towards AI | Medium" id="290" name="Google Shape;290;p4"/>
          <p:cNvPicPr preferRelativeResize="0"/>
          <p:nvPr/>
        </p:nvPicPr>
        <p:blipFill rotWithShape="1">
          <a:blip r:embed="rId3">
            <a:alphaModFix/>
          </a:blip>
          <a:srcRect b="0" l="0" r="0" t="0"/>
          <a:stretch/>
        </p:blipFill>
        <p:spPr>
          <a:xfrm>
            <a:off x="6084245" y="-110240"/>
            <a:ext cx="3429000" cy="2190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par>
                                <p:cTn fill="hold" nodeType="withEffect" presetClass="entr" presetID="10" presetSubtype="0">
                                  <p:stCondLst>
                                    <p:cond delay="200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 calcmode="lin" valueType="num">
                                      <p:cBhvr additive="base">
                                        <p:cTn dur="500"/>
                                        <p:tgtEl>
                                          <p:spTgt spid="2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 calcmode="lin" valueType="num">
                                      <p:cBhvr additive="base">
                                        <p:cTn dur="500"/>
                                        <p:tgtEl>
                                          <p:spTgt spid="2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 calcmode="lin" valueType="num">
                                      <p:cBhvr additive="base">
                                        <p:cTn dur="500"/>
                                        <p:tgtEl>
                                          <p:spTgt spid="2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7" name="Google Shape;297;p5"/>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EC2 Options</a:t>
            </a:r>
            <a:endParaRPr sz="2400">
              <a:solidFill>
                <a:srgbClr val="0070C0"/>
              </a:solidFill>
              <a:latin typeface="Arial"/>
              <a:ea typeface="Arial"/>
              <a:cs typeface="Arial"/>
              <a:sym typeface="Arial"/>
            </a:endParaRPr>
          </a:p>
        </p:txBody>
      </p:sp>
      <p:sp>
        <p:nvSpPr>
          <p:cNvPr id="298" name="Google Shape;298;p5"/>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99" name="Google Shape;299;p5"/>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0" name="Google Shape;300;p5"/>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On-Demand </a:t>
            </a:r>
            <a:r>
              <a:rPr lang="en-US" sz="1700">
                <a:solidFill>
                  <a:srgbClr val="3F3F3F"/>
                </a:solidFill>
                <a:latin typeface="Lucida Sans"/>
                <a:ea typeface="Lucida Sans"/>
                <a:cs typeface="Lucida Sans"/>
                <a:sym typeface="Lucida Sans"/>
              </a:rPr>
              <a:t>:- Allows you to pay a fixed rate by the hour or even by the second with no commitment.</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Reserved</a:t>
            </a:r>
            <a:r>
              <a:rPr b="1" lang="en-US" sz="1700">
                <a:solidFill>
                  <a:srgbClr val="A3171E"/>
                </a:solidFill>
                <a:latin typeface="Lucida Sans"/>
                <a:ea typeface="Lucida Sans"/>
                <a:cs typeface="Lucida Sans"/>
                <a:sym typeface="Lucida Sans"/>
              </a:rPr>
              <a:t> </a:t>
            </a:r>
            <a:r>
              <a:rPr lang="en-US" sz="1700">
                <a:solidFill>
                  <a:srgbClr val="3F3F3F"/>
                </a:solidFill>
                <a:latin typeface="Lucida Sans"/>
                <a:ea typeface="Lucida Sans"/>
                <a:cs typeface="Lucida Sans"/>
                <a:sym typeface="Lucida Sans"/>
              </a:rPr>
              <a:t>:- Provide you with a capacity reservation and offer a significant discount on the hourly charge for an instance, 1 year or 3-year terms</a:t>
            </a:r>
            <a:endParaRPr sz="1700">
              <a:solidFill>
                <a:srgbClr val="3F3F3F"/>
              </a:solidFill>
              <a:latin typeface="Lucida Sans"/>
              <a:ea typeface="Lucida Sans"/>
              <a:cs typeface="Lucida Sans"/>
              <a:sym typeface="Lucida Sans"/>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Spot</a:t>
            </a:r>
            <a:r>
              <a:rPr b="1" lang="en-US" sz="1700">
                <a:solidFill>
                  <a:srgbClr val="A3171E"/>
                </a:solidFill>
                <a:latin typeface="Lucida Sans"/>
                <a:ea typeface="Lucida Sans"/>
                <a:cs typeface="Lucida Sans"/>
                <a:sym typeface="Lucida Sans"/>
              </a:rPr>
              <a:t> </a:t>
            </a:r>
            <a:r>
              <a:rPr lang="en-US" sz="1700">
                <a:solidFill>
                  <a:srgbClr val="3F3F3F"/>
                </a:solidFill>
                <a:latin typeface="Lucida Sans"/>
                <a:ea typeface="Lucida Sans"/>
                <a:cs typeface="Lucida Sans"/>
                <a:sym typeface="Lucida Sans"/>
              </a:rPr>
              <a:t>:- Enables you to bid a price and you can choose whatever price that you want for instance capacity, providing for even greater savings if your application have flexible start and end times.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b="1" lang="en-US" sz="2000">
                <a:solidFill>
                  <a:srgbClr val="FFC000"/>
                </a:solidFill>
                <a:latin typeface="Lucida Sans"/>
                <a:ea typeface="Lucida Sans"/>
                <a:cs typeface="Lucida Sans"/>
                <a:sym typeface="Lucida Sans"/>
              </a:rPr>
              <a:t>Dedicated</a:t>
            </a:r>
            <a:r>
              <a:rPr b="1" lang="en-US" sz="1700" u="sng">
                <a:solidFill>
                  <a:srgbClr val="A3171E"/>
                </a:solidFill>
                <a:latin typeface="Lucida Sans"/>
                <a:ea typeface="Lucida Sans"/>
                <a:cs typeface="Lucida Sans"/>
                <a:sym typeface="Lucida Sans"/>
              </a:rPr>
              <a:t> </a:t>
            </a:r>
            <a:r>
              <a:rPr b="1" lang="en-US" sz="2000">
                <a:solidFill>
                  <a:srgbClr val="FFC000"/>
                </a:solidFill>
                <a:latin typeface="Lucida Sans"/>
                <a:ea typeface="Lucida Sans"/>
                <a:cs typeface="Lucida Sans"/>
                <a:sym typeface="Lucida Sans"/>
              </a:rPr>
              <a:t>Hosts</a:t>
            </a:r>
            <a:r>
              <a:rPr lang="en-US" sz="1700">
                <a:solidFill>
                  <a:srgbClr val="3F3F3F"/>
                </a:solidFill>
                <a:latin typeface="Lucida Sans"/>
                <a:ea typeface="Lucida Sans"/>
                <a:cs typeface="Lucida Sans"/>
                <a:sym typeface="Lucida Sans"/>
              </a:rPr>
              <a:t>:- Physical EC2 serve dedicated for your use. They can help you reduce costs by allowing you to use your existing server bond software licenses.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7"/>
                                        </p:tgtEl>
                                        <p:attrNameLst>
                                          <p:attrName>style.visibility</p:attrName>
                                        </p:attrNameLst>
                                      </p:cBhvr>
                                      <p:to>
                                        <p:strVal val="visible"/>
                                      </p:to>
                                    </p:set>
                                    <p:animEffect filter="fade" transition="in">
                                      <p:cBhvr>
                                        <p:cTn dur="2000"/>
                                        <p:tgtEl>
                                          <p:spTgt spid="297"/>
                                        </p:tgtEl>
                                      </p:cBhvr>
                                    </p:animEffect>
                                  </p:childTnLst>
                                </p:cTn>
                              </p:par>
                              <p:par>
                                <p:cTn fill="hold" nodeType="withEffect" presetClass="entr" presetID="10" presetSubtype="0">
                                  <p:stCondLst>
                                    <p:cond delay="2000"/>
                                  </p:stCondLst>
                                  <p:childTnLst>
                                    <p:set>
                                      <p:cBhvr>
                                        <p:cTn dur="1" fill="hold">
                                          <p:stCondLst>
                                            <p:cond delay="0"/>
                                          </p:stCondLst>
                                        </p:cTn>
                                        <p:tgtEl>
                                          <p:spTgt spid="300"/>
                                        </p:tgtEl>
                                        <p:attrNameLst>
                                          <p:attrName>style.visibility</p:attrName>
                                        </p:attrNameLst>
                                      </p:cBhvr>
                                      <p:to>
                                        <p:strVal val="visible"/>
                                      </p:to>
                                    </p:set>
                                    <p:animEffect filter="fade" transition="in">
                                      <p:cBhvr>
                                        <p:cTn dur="2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 calcmode="lin" valueType="num">
                                      <p:cBhvr additive="base">
                                        <p:cTn dur="500"/>
                                        <p:tgtEl>
                                          <p:spTgt spid="30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 calcmode="lin" valueType="num">
                                      <p:cBhvr additive="base">
                                        <p:cTn dur="500"/>
                                        <p:tgtEl>
                                          <p:spTgt spid="30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 calcmode="lin" valueType="num">
                                      <p:cBhvr additive="base">
                                        <p:cTn dur="500"/>
                                        <p:tgtEl>
                                          <p:spTgt spid="30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 calcmode="lin" valueType="num">
                                      <p:cBhvr additive="base">
                                        <p:cTn dur="500"/>
                                        <p:tgtEl>
                                          <p:spTgt spid="30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 calcmode="lin" valueType="num">
                                      <p:cBhvr additive="base">
                                        <p:cTn dur="500"/>
                                        <p:tgtEl>
                                          <p:spTgt spid="30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 calcmode="lin" valueType="num">
                                      <p:cBhvr additive="base">
                                        <p:cTn dur="500"/>
                                        <p:tgtEl>
                                          <p:spTgt spid="30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 calcmode="lin" valueType="num">
                                      <p:cBhvr additive="base">
                                        <p:cTn dur="500"/>
                                        <p:tgtEl>
                                          <p:spTgt spid="30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7" name="Google Shape;307;p6"/>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On Demand</a:t>
            </a:r>
            <a:endParaRPr/>
          </a:p>
        </p:txBody>
      </p:sp>
      <p:sp>
        <p:nvSpPr>
          <p:cNvPr id="308" name="Google Shape;308;p6"/>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09" name="Google Shape;309;p6"/>
          <p:cNvSpPr/>
          <p:nvPr/>
        </p:nvSpPr>
        <p:spPr>
          <a:xfrm>
            <a:off x="0" y="1095120"/>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0" name="Google Shape;310;p6"/>
          <p:cNvSpPr txBox="1"/>
          <p:nvPr/>
        </p:nvSpPr>
        <p:spPr>
          <a:xfrm>
            <a:off x="683568" y="1484784"/>
            <a:ext cx="8352742" cy="4032448"/>
          </a:xfrm>
          <a:prstGeom prst="rect">
            <a:avLst/>
          </a:prstGeom>
          <a:noFill/>
          <a:ln>
            <a:noFill/>
          </a:ln>
        </p:spPr>
        <p:txBody>
          <a:bodyPr anchorCtr="0" anchor="t" bIns="45700" lIns="91425" spcFirstLastPara="1" rIns="91425" wrap="square" tIns="45700">
            <a:norm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Perfect for users that want the low cost and flexibility of AWS EC2 without any up-front payments or long-term commitments.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Applications with short term , spiky or unpredictable workloads that cannot be interrupted</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Applications being developed or tested on Amazon EC2 for the first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07"/>
                                        </p:tgtEl>
                                        <p:attrNameLst>
                                          <p:attrName>style.visibility</p:attrName>
                                        </p:attrNameLst>
                                      </p:cBhvr>
                                      <p:to>
                                        <p:strVal val="visible"/>
                                      </p:to>
                                    </p:set>
                                    <p:animEffect filter="fade" transition="in">
                                      <p:cBhvr>
                                        <p:cTn dur="2000"/>
                                        <p:tgtEl>
                                          <p:spTgt spid="307"/>
                                        </p:tgtEl>
                                      </p:cBhvr>
                                    </p:animEffect>
                                  </p:childTnLst>
                                </p:cTn>
                              </p:par>
                              <p:par>
                                <p:cTn fill="hold" nodeType="withEffect" presetClass="entr" presetID="10" presetSubtype="0">
                                  <p:stCondLst>
                                    <p:cond delay="2000"/>
                                  </p:stCondLst>
                                  <p:childTnLst>
                                    <p:set>
                                      <p:cBhvr>
                                        <p:cTn dur="1" fill="hold">
                                          <p:stCondLst>
                                            <p:cond delay="0"/>
                                          </p:stCondLst>
                                        </p:cTn>
                                        <p:tgtEl>
                                          <p:spTgt spid="310"/>
                                        </p:tgtEl>
                                        <p:attrNameLst>
                                          <p:attrName>style.visibility</p:attrName>
                                        </p:attrNameLst>
                                      </p:cBhvr>
                                      <p:to>
                                        <p:strVal val="visible"/>
                                      </p:to>
                                    </p:set>
                                    <p:animEffect filter="fade" transition="in">
                                      <p:cBhvr>
                                        <p:cTn dur="2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 calcmode="lin" valueType="num">
                                      <p:cBhvr additive="base">
                                        <p:cTn dur="500"/>
                                        <p:tgtEl>
                                          <p:spTgt spid="31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 calcmode="lin" valueType="num">
                                      <p:cBhvr additive="base">
                                        <p:cTn dur="500"/>
                                        <p:tgtEl>
                                          <p:spTgt spid="31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 calcmode="lin" valueType="num">
                                      <p:cBhvr additive="base">
                                        <p:cTn dur="500"/>
                                        <p:tgtEl>
                                          <p:spTgt spid="31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 calcmode="lin" valueType="num">
                                      <p:cBhvr additive="base">
                                        <p:cTn dur="500"/>
                                        <p:tgtEl>
                                          <p:spTgt spid="31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anim calcmode="lin" valueType="num">
                                      <p:cBhvr additive="base">
                                        <p:cTn dur="500"/>
                                        <p:tgtEl>
                                          <p:spTgt spid="31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7" name="Google Shape;317;p7"/>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Reserved instances</a:t>
            </a:r>
            <a:endParaRPr/>
          </a:p>
        </p:txBody>
      </p:sp>
      <p:sp>
        <p:nvSpPr>
          <p:cNvPr id="318" name="Google Shape;318;p7"/>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9" name="Google Shape;319;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0" name="Google Shape;320;p7"/>
          <p:cNvSpPr txBox="1"/>
          <p:nvPr/>
        </p:nvSpPr>
        <p:spPr>
          <a:xfrm>
            <a:off x="683754" y="1484784"/>
            <a:ext cx="8352742" cy="4032448"/>
          </a:xfrm>
          <a:prstGeom prst="rect">
            <a:avLst/>
          </a:prstGeom>
          <a:noFill/>
          <a:ln>
            <a:noFill/>
          </a:ln>
        </p:spPr>
        <p:txBody>
          <a:bodyPr anchorCtr="0" anchor="t" bIns="45700" lIns="91425" spcFirstLastPara="1" rIns="91425" wrap="square" tIns="45700">
            <a:normAutofit fontScale="92500" lnSpcReduction="20000"/>
          </a:bodyPr>
          <a:lstStyle/>
          <a:p>
            <a:pPr indent="-174625" lvl="0" marL="174625" marR="0" rtl="0" algn="just">
              <a:lnSpc>
                <a:spcPct val="8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Applications with Steady State or very predictable usage</a:t>
            </a:r>
            <a:endParaRPr/>
          </a:p>
          <a:p>
            <a:pPr indent="-75241" lvl="0" marL="174625" marR="0" rtl="0" algn="just">
              <a:lnSpc>
                <a:spcPct val="8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lnSpc>
                <a:spcPct val="8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Applications that require a reserved capacity</a:t>
            </a:r>
            <a:endParaRPr/>
          </a:p>
          <a:p>
            <a:pPr indent="-75241" lvl="0" marL="174625" marR="0" rtl="0" algn="just">
              <a:lnSpc>
                <a:spcPct val="8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lnSpc>
                <a:spcPct val="11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Users can make up-front payments to reduce the total computing costs even further.</a:t>
            </a:r>
            <a:endParaRPr/>
          </a:p>
          <a:p>
            <a:pPr indent="-75241" lvl="0" marL="174625" marR="0" rtl="0" algn="just">
              <a:lnSpc>
                <a:spcPct val="8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1" marL="631825" marR="0" rtl="0" algn="just">
              <a:lnSpc>
                <a:spcPct val="80000"/>
              </a:lnSpc>
              <a:spcBef>
                <a:spcPts val="0"/>
              </a:spcBef>
              <a:spcAft>
                <a:spcPts val="0"/>
              </a:spcAft>
              <a:buClr>
                <a:srgbClr val="7F7F7F"/>
              </a:buClr>
              <a:buSzPct val="94000"/>
              <a:buFont typeface="Calibri"/>
              <a:buChar char="»"/>
            </a:pPr>
            <a:r>
              <a:rPr b="0" i="0" lang="en-US" sz="1800" u="sng" cap="none" strike="noStrike">
                <a:solidFill>
                  <a:srgbClr val="3F3F3F"/>
                </a:solidFill>
                <a:latin typeface="Lucida Sans"/>
                <a:ea typeface="Lucida Sans"/>
                <a:cs typeface="Lucida Sans"/>
                <a:sym typeface="Lucida Sans"/>
              </a:rPr>
              <a:t>Standard reserved instances </a:t>
            </a:r>
            <a:r>
              <a:rPr b="0" i="0" lang="en-US" sz="1800" u="none" cap="none" strike="noStrike">
                <a:solidFill>
                  <a:srgbClr val="3F3F3F"/>
                </a:solidFill>
                <a:latin typeface="Lucida Sans"/>
                <a:ea typeface="Lucida Sans"/>
                <a:cs typeface="Lucida Sans"/>
                <a:sym typeface="Lucida Sans"/>
              </a:rPr>
              <a:t>- up to 75 percent off the on demand</a:t>
            </a:r>
            <a:endParaRPr/>
          </a:p>
          <a:p>
            <a:pPr indent="0" lvl="1" marL="457200" marR="0" rtl="0" algn="just">
              <a:lnSpc>
                <a:spcPct val="80000"/>
              </a:lnSpc>
              <a:spcBef>
                <a:spcPts val="0"/>
              </a:spcBef>
              <a:spcAft>
                <a:spcPts val="0"/>
              </a:spcAft>
              <a:buNone/>
            </a:pPr>
            <a:r>
              <a:rPr b="0" i="0" lang="en-US" sz="1800" u="none" cap="none" strike="noStrike">
                <a:solidFill>
                  <a:srgbClr val="3F3F3F"/>
                </a:solidFill>
                <a:latin typeface="Lucida Sans"/>
                <a:ea typeface="Lucida Sans"/>
                <a:cs typeface="Lucida Sans"/>
                <a:sym typeface="Lucida Sans"/>
              </a:rPr>
              <a:t> </a:t>
            </a:r>
            <a:endParaRPr/>
          </a:p>
          <a:p>
            <a:pPr indent="-174625" lvl="1" marL="631825" marR="0" rtl="0" algn="just">
              <a:lnSpc>
                <a:spcPct val="110000"/>
              </a:lnSpc>
              <a:spcBef>
                <a:spcPts val="0"/>
              </a:spcBef>
              <a:spcAft>
                <a:spcPts val="0"/>
              </a:spcAft>
              <a:buClr>
                <a:srgbClr val="7F7F7F"/>
              </a:buClr>
              <a:buSzPct val="94000"/>
              <a:buFont typeface="Calibri"/>
              <a:buChar char="»"/>
            </a:pPr>
            <a:r>
              <a:rPr b="0" i="0" lang="en-US" sz="1800" u="sng" cap="none" strike="noStrike">
                <a:solidFill>
                  <a:srgbClr val="3F3F3F"/>
                </a:solidFill>
                <a:latin typeface="Lucida Sans"/>
                <a:ea typeface="Lucida Sans"/>
                <a:cs typeface="Lucida Sans"/>
                <a:sym typeface="Lucida Sans"/>
              </a:rPr>
              <a:t>Convertible reserved instances</a:t>
            </a:r>
            <a:r>
              <a:rPr b="0" i="0" lang="en-US" sz="1800" u="none" cap="none" strike="noStrike">
                <a:solidFill>
                  <a:srgbClr val="3F3F3F"/>
                </a:solidFill>
                <a:latin typeface="Lucida Sans"/>
                <a:ea typeface="Lucida Sans"/>
                <a:cs typeface="Lucida Sans"/>
                <a:sym typeface="Lucida Sans"/>
              </a:rPr>
              <a:t> - up to 54% percent off the on demand. These basically have the capability to change the attributes of the reserved instances so long as the exchange results in the creation of reserved instances of equal or greater value.</a:t>
            </a:r>
            <a:endParaRPr/>
          </a:p>
          <a:p>
            <a:pPr indent="-75241" lvl="1" marL="631825" marR="0" rtl="0" algn="just">
              <a:lnSpc>
                <a:spcPct val="80000"/>
              </a:lnSpc>
              <a:spcBef>
                <a:spcPts val="0"/>
              </a:spcBef>
              <a:spcAft>
                <a:spcPts val="0"/>
              </a:spcAft>
              <a:buClr>
                <a:srgbClr val="7F7F7F"/>
              </a:buClr>
              <a:buSzPct val="94000"/>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lnSpc>
                <a:spcPct val="110000"/>
              </a:lnSpc>
              <a:spcBef>
                <a:spcPts val="0"/>
              </a:spcBef>
              <a:spcAft>
                <a:spcPts val="0"/>
              </a:spcAft>
              <a:buClr>
                <a:srgbClr val="7F7F7F"/>
              </a:buClr>
              <a:buSzPct val="94000"/>
              <a:buFont typeface="Calibri"/>
              <a:buChar char="»"/>
            </a:pPr>
            <a:r>
              <a:rPr b="0" i="0" lang="en-US" sz="1800" u="sng" cap="none" strike="noStrike">
                <a:solidFill>
                  <a:srgbClr val="3F3F3F"/>
                </a:solidFill>
                <a:latin typeface="Lucida Sans"/>
                <a:ea typeface="Lucida Sans"/>
                <a:cs typeface="Lucida Sans"/>
                <a:sym typeface="Lucida Sans"/>
              </a:rPr>
              <a:t>Scheduled reserved instances</a:t>
            </a:r>
            <a:r>
              <a:rPr b="0" i="0" lang="en-US" sz="1800" u="none" cap="none" strike="noStrike">
                <a:solidFill>
                  <a:srgbClr val="3F3F3F"/>
                </a:solidFill>
                <a:latin typeface="Lucida Sans"/>
                <a:ea typeface="Lucida Sans"/>
                <a:cs typeface="Lucida Sans"/>
                <a:sym typeface="Lucida Sans"/>
              </a:rPr>
              <a:t> :- These are available to launch within a specific time window that you reserve. This option allows you to match your capacity reservation to predictable recurring schedule that only requires a fraction of a day, week or a month.</a:t>
            </a:r>
            <a:endParaRPr b="0" i="0" sz="2800" u="none" cap="none" strike="noStrike">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7"/>
                                        </p:tgtEl>
                                        <p:attrNameLst>
                                          <p:attrName>style.visibility</p:attrName>
                                        </p:attrNameLst>
                                      </p:cBhvr>
                                      <p:to>
                                        <p:strVal val="visible"/>
                                      </p:to>
                                    </p:set>
                                    <p:animEffect filter="fade" transition="in">
                                      <p:cBhvr>
                                        <p:cTn dur="2000"/>
                                        <p:tgtEl>
                                          <p:spTgt spid="317"/>
                                        </p:tgtEl>
                                      </p:cBhvr>
                                    </p:animEffect>
                                  </p:childTnLst>
                                </p:cTn>
                              </p:par>
                              <p:par>
                                <p:cTn fill="hold" nodeType="withEffect" presetClass="entr" presetID="10" presetSubtype="0">
                                  <p:stCondLst>
                                    <p:cond delay="2000"/>
                                  </p:stCondLst>
                                  <p:childTnLst>
                                    <p:set>
                                      <p:cBhvr>
                                        <p:cTn dur="1" fill="hold">
                                          <p:stCondLst>
                                            <p:cond delay="0"/>
                                          </p:stCondLst>
                                        </p:cTn>
                                        <p:tgtEl>
                                          <p:spTgt spid="320"/>
                                        </p:tgtEl>
                                        <p:attrNameLst>
                                          <p:attrName>style.visibility</p:attrName>
                                        </p:attrNameLst>
                                      </p:cBhvr>
                                      <p:to>
                                        <p:strVal val="visible"/>
                                      </p:to>
                                    </p:set>
                                    <p:animEffect filter="fade" transition="in">
                                      <p:cBhvr>
                                        <p:cTn dur="2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 calcmode="lin" valueType="num">
                                      <p:cBhvr additive="base">
                                        <p:cTn dur="500"/>
                                        <p:tgtEl>
                                          <p:spTgt spid="3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 calcmode="lin" valueType="num">
                                      <p:cBhvr additive="base">
                                        <p:cTn dur="500"/>
                                        <p:tgtEl>
                                          <p:spTgt spid="32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 calcmode="lin" valueType="num">
                                      <p:cBhvr additive="base">
                                        <p:cTn dur="500"/>
                                        <p:tgtEl>
                                          <p:spTgt spid="32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 calcmode="lin" valueType="num">
                                      <p:cBhvr additive="base">
                                        <p:cTn dur="500"/>
                                        <p:tgtEl>
                                          <p:spTgt spid="32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 calcmode="lin" valueType="num">
                                      <p:cBhvr additive="base">
                                        <p:cTn dur="500"/>
                                        <p:tgtEl>
                                          <p:spTgt spid="32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 calcmode="lin" valueType="num">
                                      <p:cBhvr additive="base">
                                        <p:cTn dur="500"/>
                                        <p:tgtEl>
                                          <p:spTgt spid="32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 calcmode="lin" valueType="num">
                                      <p:cBhvr additive="base">
                                        <p:cTn dur="500"/>
                                        <p:tgtEl>
                                          <p:spTgt spid="32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 calcmode="lin" valueType="num">
                                      <p:cBhvr additive="base">
                                        <p:cTn dur="500"/>
                                        <p:tgtEl>
                                          <p:spTgt spid="32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anim calcmode="lin" valueType="num">
                                      <p:cBhvr additive="base">
                                        <p:cTn dur="500"/>
                                        <p:tgtEl>
                                          <p:spTgt spid="32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9" st="9"/>
                                            </p:txEl>
                                          </p:spTgt>
                                        </p:tgtEl>
                                        <p:attrNameLst>
                                          <p:attrName>style.visibility</p:attrName>
                                        </p:attrNameLst>
                                      </p:cBhvr>
                                      <p:to>
                                        <p:strVal val="visible"/>
                                      </p:to>
                                    </p:set>
                                    <p:anim calcmode="lin" valueType="num">
                                      <p:cBhvr additive="base">
                                        <p:cTn dur="500"/>
                                        <p:tgtEl>
                                          <p:spTgt spid="32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0" st="10"/>
                                            </p:txEl>
                                          </p:spTgt>
                                        </p:tgtEl>
                                        <p:attrNameLst>
                                          <p:attrName>style.visibility</p:attrName>
                                        </p:attrNameLst>
                                      </p:cBhvr>
                                      <p:to>
                                        <p:strVal val="visible"/>
                                      </p:to>
                                    </p:set>
                                    <p:anim calcmode="lin" valueType="num">
                                      <p:cBhvr additive="base">
                                        <p:cTn dur="500"/>
                                        <p:tgtEl>
                                          <p:spTgt spid="32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8"/>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7" name="Google Shape;327;p8"/>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Spot instances</a:t>
            </a:r>
            <a:endParaRPr/>
          </a:p>
        </p:txBody>
      </p:sp>
      <p:sp>
        <p:nvSpPr>
          <p:cNvPr id="328" name="Google Shape;328;p8"/>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29" name="Google Shape;329;p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0" name="Google Shape;330;p8"/>
          <p:cNvSpPr txBox="1"/>
          <p:nvPr/>
        </p:nvSpPr>
        <p:spPr>
          <a:xfrm>
            <a:off x="683754" y="1484784"/>
            <a:ext cx="8352742" cy="4032448"/>
          </a:xfrm>
          <a:prstGeom prst="rect">
            <a:avLst/>
          </a:prstGeom>
          <a:noFill/>
          <a:ln>
            <a:noFill/>
          </a:ln>
        </p:spPr>
        <p:txBody>
          <a:bodyPr anchorCtr="0" anchor="t" bIns="45700" lIns="91425" spcFirstLastPara="1" rIns="91425" wrap="square" tIns="45700">
            <a:normAutofit/>
          </a:bodyPr>
          <a:lstStyle/>
          <a:p>
            <a:pPr indent="-174625" lvl="0" marL="174625" marR="0" rtl="0" algn="just">
              <a:lnSpc>
                <a:spcPct val="80000"/>
              </a:lnSpc>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Applications that have flexible start and end times</a:t>
            </a:r>
            <a:endParaRPr/>
          </a:p>
          <a:p>
            <a:pPr indent="-67183" lvl="0" marL="174625" marR="0" rtl="0" algn="just">
              <a:lnSpc>
                <a:spcPct val="80000"/>
              </a:lnSpc>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lnSpc>
                <a:spcPct val="80000"/>
              </a:lnSpc>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Applications that are only feasible at very low compute prices.</a:t>
            </a:r>
            <a:endParaRPr/>
          </a:p>
          <a:p>
            <a:pPr indent="-67183" lvl="0" marL="174625" marR="0" rtl="0" algn="just">
              <a:lnSpc>
                <a:spcPct val="80000"/>
              </a:lnSpc>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lnSpc>
                <a:spcPct val="80000"/>
              </a:lnSpc>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Users with an urgent need for large amounts of additional computing capacity</a:t>
            </a:r>
            <a:endParaRPr/>
          </a:p>
          <a:p>
            <a:pPr indent="-67183" lvl="0" marL="174625" marR="0" rtl="0" algn="just">
              <a:lnSpc>
                <a:spcPct val="80000"/>
              </a:lnSpc>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If a Spot instance is terminated by Amazon EC2, you will not be charged for a partial hour of usage. However, if you terminated the instance yourself, you will be charged for the complete hour in which the instance ran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7"/>
                                        </p:tgtEl>
                                        <p:attrNameLst>
                                          <p:attrName>style.visibility</p:attrName>
                                        </p:attrNameLst>
                                      </p:cBhvr>
                                      <p:to>
                                        <p:strVal val="visible"/>
                                      </p:to>
                                    </p:set>
                                    <p:animEffect filter="fade" transition="in">
                                      <p:cBhvr>
                                        <p:cTn dur="2000"/>
                                        <p:tgtEl>
                                          <p:spTgt spid="327"/>
                                        </p:tgtEl>
                                      </p:cBhvr>
                                    </p:animEffect>
                                  </p:childTnLst>
                                </p:cTn>
                              </p:par>
                              <p:par>
                                <p:cTn fill="hold" nodeType="withEffect" presetClass="entr" presetID="10" presetSubtype="0">
                                  <p:stCondLst>
                                    <p:cond delay="2000"/>
                                  </p:stCondLst>
                                  <p:childTnLst>
                                    <p:set>
                                      <p:cBhvr>
                                        <p:cTn dur="1" fill="hold">
                                          <p:stCondLst>
                                            <p:cond delay="0"/>
                                          </p:stCondLst>
                                        </p:cTn>
                                        <p:tgtEl>
                                          <p:spTgt spid="330"/>
                                        </p:tgtEl>
                                        <p:attrNameLst>
                                          <p:attrName>style.visibility</p:attrName>
                                        </p:attrNameLst>
                                      </p:cBhvr>
                                      <p:to>
                                        <p:strVal val="visible"/>
                                      </p:to>
                                    </p:set>
                                    <p:animEffect filter="fade" transition="in">
                                      <p:cBhvr>
                                        <p:cTn dur="2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 calcmode="lin" valueType="num">
                                      <p:cBhvr additive="base">
                                        <p:cTn dur="500"/>
                                        <p:tgtEl>
                                          <p:spTgt spid="3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 calcmode="lin" valueType="num">
                                      <p:cBhvr additive="base">
                                        <p:cTn dur="500"/>
                                        <p:tgtEl>
                                          <p:spTgt spid="3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 calcmode="lin" valueType="num">
                                      <p:cBhvr additive="base">
                                        <p:cTn dur="500"/>
                                        <p:tgtEl>
                                          <p:spTgt spid="3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 calcmode="lin" valueType="num">
                                      <p:cBhvr additive="base">
                                        <p:cTn dur="500"/>
                                        <p:tgtEl>
                                          <p:spTgt spid="3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 calcmode="lin" valueType="num">
                                      <p:cBhvr additive="base">
                                        <p:cTn dur="500"/>
                                        <p:tgtEl>
                                          <p:spTgt spid="3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 calcmode="lin" valueType="num">
                                      <p:cBhvr additive="base">
                                        <p:cTn dur="500"/>
                                        <p:tgtEl>
                                          <p:spTgt spid="33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 calcmode="lin" valueType="num">
                                      <p:cBhvr additive="base">
                                        <p:cTn dur="500"/>
                                        <p:tgtEl>
                                          <p:spTgt spid="33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9"/>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7" name="Google Shape;337;p9"/>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Dedicated hosts</a:t>
            </a:r>
            <a:endParaRPr/>
          </a:p>
        </p:txBody>
      </p:sp>
      <p:sp>
        <p:nvSpPr>
          <p:cNvPr id="338" name="Google Shape;338;p9"/>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39" name="Google Shape;339;p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0" name="Google Shape;340;p9"/>
          <p:cNvSpPr txBox="1"/>
          <p:nvPr/>
        </p:nvSpPr>
        <p:spPr>
          <a:xfrm>
            <a:off x="683754" y="1484784"/>
            <a:ext cx="8352742" cy="4032448"/>
          </a:xfrm>
          <a:prstGeom prst="rect">
            <a:avLst/>
          </a:prstGeom>
          <a:noFill/>
          <a:ln>
            <a:noFill/>
          </a:ln>
        </p:spPr>
        <p:txBody>
          <a:bodyPr anchorCtr="0" anchor="t" bIns="45700" lIns="91425" spcFirstLastPara="1" rIns="91425" wrap="square" tIns="45700">
            <a:normAutofit/>
          </a:bodyPr>
          <a:lstStyle/>
          <a:p>
            <a:pPr indent="-174625" lvl="0" marL="174625" marR="0" rtl="0" algn="just">
              <a:lnSpc>
                <a:spcPct val="80000"/>
              </a:lnSpc>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Useful for regulatory requirements that may not support multitenant virtualization.</a:t>
            </a:r>
            <a:endParaRPr/>
          </a:p>
          <a:p>
            <a:pPr indent="-67183" lvl="0" marL="174625" marR="0" rtl="0" algn="just">
              <a:lnSpc>
                <a:spcPct val="80000"/>
              </a:lnSpc>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lnSpc>
                <a:spcPct val="80000"/>
              </a:lnSpc>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Great for licensing which does not support multi-tenancy or cloud deployments Can be purchased On-Demand</a:t>
            </a:r>
            <a:endParaRPr/>
          </a:p>
          <a:p>
            <a:pPr indent="-67183" lvl="0" marL="174625" marR="0" rtl="0" algn="just">
              <a:lnSpc>
                <a:spcPct val="80000"/>
              </a:lnSpc>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lnSpc>
                <a:spcPct val="80000"/>
              </a:lnSpc>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Can be purchased as a reservation up to 70% off the On-Demand price</a:t>
            </a:r>
            <a:endParaRPr sz="2800">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par>
                                <p:cTn fill="hold" nodeType="withEffect" presetClass="entr" presetID="10" presetSubtype="0">
                                  <p:stCondLst>
                                    <p:cond delay="2000"/>
                                  </p:stCondLst>
                                  <p:childTnLst>
                                    <p:set>
                                      <p:cBhvr>
                                        <p:cTn dur="1" fill="hold">
                                          <p:stCondLst>
                                            <p:cond delay="0"/>
                                          </p:stCondLst>
                                        </p:cTn>
                                        <p:tgtEl>
                                          <p:spTgt spid="340"/>
                                        </p:tgtEl>
                                        <p:attrNameLst>
                                          <p:attrName>style.visibility</p:attrName>
                                        </p:attrNameLst>
                                      </p:cBhvr>
                                      <p:to>
                                        <p:strVal val="visible"/>
                                      </p:to>
                                    </p:set>
                                    <p:animEffect filter="fade" transition="in">
                                      <p:cBhvr>
                                        <p:cTn dur="2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 calcmode="lin" valueType="num">
                                      <p:cBhvr additive="base">
                                        <p:cTn dur="500"/>
                                        <p:tgtEl>
                                          <p:spTgt spid="3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 calcmode="lin" valueType="num">
                                      <p:cBhvr additive="base">
                                        <p:cTn dur="500"/>
                                        <p:tgtEl>
                                          <p:spTgt spid="3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 calcmode="lin" valueType="num">
                                      <p:cBhvr additive="base">
                                        <p:cTn dur="500"/>
                                        <p:tgtEl>
                                          <p:spTgt spid="34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 calcmode="lin" valueType="num">
                                      <p:cBhvr additive="base">
                                        <p:cTn dur="500"/>
                                        <p:tgtEl>
                                          <p:spTgt spid="34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 calcmode="lin" valueType="num">
                                      <p:cBhvr additive="base">
                                        <p:cTn dur="500"/>
                                        <p:tgtEl>
                                          <p:spTgt spid="34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