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i/i7SyRnQQqlFJO53v13l6suiW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4" name="Google Shape;28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4" name="Google Shape;30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4" name="Google Shape;31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4" name="Google Shape;32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5" name="Google Shape;33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2.jpg"/><Relationship Id="rId6" Type="http://schemas.openxmlformats.org/officeDocument/2006/relationships/image" Target="../media/image1.jpg"/><Relationship Id="rId7"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9" name="Shape 19"/>
        <p:cNvGrpSpPr/>
        <p:nvPr/>
      </p:nvGrpSpPr>
      <p:grpSpPr>
        <a:xfrm>
          <a:off x="0" y="0"/>
          <a:ext cx="0" cy="0"/>
          <a:chOff x="0" y="0"/>
          <a:chExt cx="0" cy="0"/>
        </a:xfrm>
      </p:grpSpPr>
      <p:sp>
        <p:nvSpPr>
          <p:cNvPr id="20" name="Google Shape;20;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7" name="Google Shape;107;p22"/>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108" name="Shape 108"/>
        <p:cNvGrpSpPr/>
        <p:nvPr/>
      </p:nvGrpSpPr>
      <p:grpSpPr>
        <a:xfrm>
          <a:off x="0" y="0"/>
          <a:ext cx="0" cy="0"/>
          <a:chOff x="0" y="0"/>
          <a:chExt cx="0" cy="0"/>
        </a:xfrm>
      </p:grpSpPr>
      <p:sp>
        <p:nvSpPr>
          <p:cNvPr id="109" name="Google Shape;109;p23"/>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3"/>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23"/>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2" name="Google Shape;112;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5" name="Shape 115"/>
        <p:cNvGrpSpPr/>
        <p:nvPr/>
      </p:nvGrpSpPr>
      <p:grpSpPr>
        <a:xfrm>
          <a:off x="0" y="0"/>
          <a:ext cx="0" cy="0"/>
          <a:chOff x="0" y="0"/>
          <a:chExt cx="0" cy="0"/>
        </a:xfrm>
      </p:grpSpPr>
      <p:sp>
        <p:nvSpPr>
          <p:cNvPr id="116" name="Google Shape;116;p24"/>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7" name="Google Shape;117;p24"/>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8" name="Google Shape;118;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4"/>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4"/>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3" name="Google Shape;123;p24"/>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24"/>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5" name="Google Shape;125;p24"/>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6" name="Google Shape;126;p24"/>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7" name="Google Shape;127;p24"/>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8" name="Google Shape;128;p24"/>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2" name="Google Shape;132;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6"/>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6"/>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41" name="Shape 141"/>
        <p:cNvGrpSpPr/>
        <p:nvPr/>
      </p:nvGrpSpPr>
      <p:grpSpPr>
        <a:xfrm>
          <a:off x="0" y="0"/>
          <a:ext cx="0" cy="0"/>
          <a:chOff x="0" y="0"/>
          <a:chExt cx="0" cy="0"/>
        </a:xfrm>
      </p:grpSpPr>
      <p:pic>
        <p:nvPicPr>
          <p:cNvPr id="142" name="Google Shape;142;p27"/>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43" name="Google Shape;143;p27"/>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44" name="Google Shape;144;p27"/>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45" name="Google Shape;145;p27"/>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46" name="Google Shape;146;p27"/>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47" name="Google Shape;147;p27"/>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48" name="Google Shape;148;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27"/>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2" name="Google Shape;152;p27"/>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 calcmode="lin" valueType="num">
                                      <p:cBhvr additive="base">
                                        <p:cTn dur="500"/>
                                        <p:tgtEl>
                                          <p:spTgt spid="1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 calcmode="lin" valueType="num">
                                      <p:cBhvr additive="base">
                                        <p:cTn dur="500"/>
                                        <p:tgtEl>
                                          <p:spTgt spid="1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7"/>
                                        </p:tgtEl>
                                        <p:attrNameLst>
                                          <p:attrName>style.visibility</p:attrName>
                                        </p:attrNameLst>
                                      </p:cBhvr>
                                      <p:to>
                                        <p:strVal val="visible"/>
                                      </p:to>
                                    </p:set>
                                    <p:animEffect filter="fade" transition="in">
                                      <p:cBhvr>
                                        <p:cTn dur="7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29"/>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64" name="Google Shape;164;p29"/>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9"/>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6" name="Google Shape;166;p29"/>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0"/>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9" name="Google Shape;169;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0"/>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73" name="Shape 173"/>
        <p:cNvGrpSpPr/>
        <p:nvPr/>
      </p:nvGrpSpPr>
      <p:grpSpPr>
        <a:xfrm>
          <a:off x="0" y="0"/>
          <a:ext cx="0" cy="0"/>
          <a:chOff x="0" y="0"/>
          <a:chExt cx="0" cy="0"/>
        </a:xfrm>
      </p:grpSpPr>
      <p:pic>
        <p:nvPicPr>
          <p:cNvPr id="174" name="Google Shape;174;p31"/>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75" name="Google Shape;175;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15"/>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 name="Google Shape;39;p15"/>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3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3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35"/>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5"/>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3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6"/>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36"/>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37"/>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3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3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3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3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
        <p:nvSpPr>
          <p:cNvPr id="224" name="Google Shape;224;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7" name="Shape 227"/>
        <p:cNvGrpSpPr/>
        <p:nvPr/>
      </p:nvGrpSpPr>
      <p:grpSpPr>
        <a:xfrm>
          <a:off x="0" y="0"/>
          <a:ext cx="0" cy="0"/>
          <a:chOff x="0" y="0"/>
          <a:chExt cx="0" cy="0"/>
        </a:xfrm>
      </p:grpSpPr>
      <p:sp>
        <p:nvSpPr>
          <p:cNvPr id="228" name="Google Shape;228;p4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0"/>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0" name="Google Shape;230;p40"/>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4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41"/>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7" name="Google Shape;237;p41"/>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4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4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4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43"/>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1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 name="Shape 51"/>
        <p:cNvGrpSpPr/>
        <p:nvPr/>
      </p:nvGrpSpPr>
      <p:grpSpPr>
        <a:xfrm>
          <a:off x="0" y="0"/>
          <a:ext cx="0" cy="0"/>
          <a:chOff x="0" y="0"/>
          <a:chExt cx="0" cy="0"/>
        </a:xfrm>
      </p:grpSpPr>
      <p:sp>
        <p:nvSpPr>
          <p:cNvPr id="52" name="Google Shape;52;p17"/>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17"/>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7"/>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55" name="Google Shape;55;p17"/>
          <p:cNvGrpSpPr/>
          <p:nvPr/>
        </p:nvGrpSpPr>
        <p:grpSpPr>
          <a:xfrm>
            <a:off x="-3765" y="4953000"/>
            <a:ext cx="9147765" cy="1912088"/>
            <a:chOff x="-3765" y="4832896"/>
            <a:chExt cx="9147765" cy="2032192"/>
          </a:xfrm>
        </p:grpSpPr>
        <p:sp>
          <p:nvSpPr>
            <p:cNvPr id="56" name="Google Shape;56;p17"/>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7" name="Google Shape;57;p17"/>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8" name="Google Shape;58;p17"/>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59" name="Google Shape;59;p17"/>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0" name="Google Shape;60;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17"/>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64" name="Google Shape;64;p17"/>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65" name="Google Shape;65;p17"/>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66" name="Google Shape;66;p17"/>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67" name="Google Shape;67;p17"/>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68" name="Google Shape;68;p17"/>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
                                        </p:tgtEl>
                                        <p:attrNameLst>
                                          <p:attrName>style.visibility</p:attrName>
                                        </p:attrNameLst>
                                      </p:cBhvr>
                                      <p:to>
                                        <p:strVal val="visible"/>
                                      </p:to>
                                    </p:set>
                                    <p:animEffect filter="fade" transition="in">
                                      <p:cBhvr>
                                        <p:cTn dur="75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5" name="Google Shape;75;p18"/>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19"/>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3" name="Google Shape;83;p19"/>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4" name="Google Shape;84;p19"/>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85" name="Google Shape;85;p19"/>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86" name="Google Shape;86;p19"/>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87" name="Shape 87"/>
        <p:cNvGrpSpPr/>
        <p:nvPr/>
      </p:nvGrpSpPr>
      <p:grpSpPr>
        <a:xfrm>
          <a:off x="0" y="0"/>
          <a:ext cx="0" cy="0"/>
          <a:chOff x="0" y="0"/>
          <a:chExt cx="0" cy="0"/>
        </a:xfrm>
      </p:grpSpPr>
      <p:sp>
        <p:nvSpPr>
          <p:cNvPr id="88" name="Google Shape;88;p20"/>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20"/>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94" name="Shape 94"/>
        <p:cNvGrpSpPr/>
        <p:nvPr/>
      </p:nvGrpSpPr>
      <p:grpSpPr>
        <a:xfrm>
          <a:off x="0" y="0"/>
          <a:ext cx="0" cy="0"/>
          <a:chOff x="0" y="0"/>
          <a:chExt cx="0" cy="0"/>
        </a:xfrm>
      </p:grpSpPr>
      <p:sp>
        <p:nvSpPr>
          <p:cNvPr id="95" name="Google Shape;95;p2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1"/>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7" name="Google Shape;97;p21"/>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21"/>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1"/>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5.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3.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 name="Google Shape;11;p1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 name="Google Shape;12;p1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 name="Google Shape;16;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 name="Google Shape;17;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8" name="Google Shape;18;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1"/>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11"/>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7" name="Google Shape;27;p1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8" name="Google Shape;28;p1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29" name="Google Shape;2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1" name="Google Shape;31;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2" name="Google Shape;32;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3" name="Google Shape;33;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9" name="Google Shape;259;p1"/>
          <p:cNvSpPr/>
          <p:nvPr/>
        </p:nvSpPr>
        <p:spPr>
          <a:xfrm flipH="1">
            <a:off x="8892480"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Monitoring Amazon CloudWatch Metrics - Nagios" id="260" name="Google Shape;260;p1"/>
          <p:cNvPicPr preferRelativeResize="0"/>
          <p:nvPr/>
        </p:nvPicPr>
        <p:blipFill rotWithShape="1">
          <a:blip r:embed="rId3">
            <a:alphaModFix/>
          </a:blip>
          <a:srcRect b="0" l="0" r="0" t="0"/>
          <a:stretch/>
        </p:blipFill>
        <p:spPr>
          <a:xfrm>
            <a:off x="0" y="1092483"/>
            <a:ext cx="9144000" cy="46730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0"/>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347" name="Google Shape;347;p10"/>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267" name="Google Shape;267;p2"/>
          <p:cNvPicPr preferRelativeResize="0"/>
          <p:nvPr/>
        </p:nvPicPr>
        <p:blipFill rotWithShape="1">
          <a:blip r:embed="rId3">
            <a:alphaModFix/>
          </a:blip>
          <a:srcRect b="0" l="0" r="0" t="0"/>
          <a:stretch/>
        </p:blipFill>
        <p:spPr>
          <a:xfrm>
            <a:off x="7596336" y="4221088"/>
            <a:ext cx="1567061" cy="1567061"/>
          </a:xfrm>
          <a:prstGeom prst="rect">
            <a:avLst/>
          </a:prstGeom>
          <a:noFill/>
          <a:ln>
            <a:noFill/>
          </a:ln>
        </p:spPr>
      </p:pic>
      <p:sp>
        <p:nvSpPr>
          <p:cNvPr id="268" name="Google Shape;268;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Topics</a:t>
            </a:r>
            <a:endParaRPr/>
          </a:p>
        </p:txBody>
      </p:sp>
      <p:sp>
        <p:nvSpPr>
          <p:cNvPr id="269" name="Google Shape;269;p2"/>
          <p:cNvSpPr txBox="1"/>
          <p:nvPr/>
        </p:nvSpPr>
        <p:spPr>
          <a:xfrm>
            <a:off x="703151" y="1552734"/>
            <a:ext cx="6893185" cy="417646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Cloud Watch?</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chemeClr val="dk1"/>
                </a:solidFill>
                <a:latin typeface="Arial"/>
                <a:ea typeface="Arial"/>
                <a:cs typeface="Arial"/>
                <a:sym typeface="Arial"/>
              </a:rPr>
              <a:t>Metric Level</a:t>
            </a:r>
            <a:endParaRPr sz="1800">
              <a:solidFill>
                <a:schemeClr val="dk1"/>
              </a:solidFill>
              <a:latin typeface="Lucida Sans"/>
              <a:ea typeface="Lucida Sans"/>
              <a:cs typeface="Lucida Sans"/>
              <a:sym typeface="Lucida Sans"/>
            </a:endParaRPr>
          </a:p>
        </p:txBody>
      </p:sp>
      <p:sp>
        <p:nvSpPr>
          <p:cNvPr id="270" name="Google Shape;270;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200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7" name="Google Shape;277;p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Cloud Watch?</a:t>
            </a:r>
            <a:endParaRPr/>
          </a:p>
        </p:txBody>
      </p:sp>
      <p:sp>
        <p:nvSpPr>
          <p:cNvPr id="278" name="Google Shape;278;p3"/>
          <p:cNvSpPr txBox="1"/>
          <p:nvPr/>
        </p:nvSpPr>
        <p:spPr>
          <a:xfrm>
            <a:off x="647657" y="1556792"/>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CloudWatch is a monitoring service for AWS cloud resources and the applications you run on AWS. </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You can use Amazon CloudWatch to collect and track metrics, collect and monitor log files, and set alarms</a:t>
            </a:r>
            <a:endParaRPr/>
          </a:p>
        </p:txBody>
      </p:sp>
      <p:sp>
        <p:nvSpPr>
          <p:cNvPr id="279" name="Google Shape;279;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Performance Monitoring, another view - DevOps.com" id="280" name="Google Shape;280;p3"/>
          <p:cNvPicPr preferRelativeResize="0"/>
          <p:nvPr/>
        </p:nvPicPr>
        <p:blipFill rotWithShape="1">
          <a:blip r:embed="rId3">
            <a:alphaModFix/>
          </a:blip>
          <a:srcRect b="0" l="0" r="0" t="0"/>
          <a:stretch/>
        </p:blipFill>
        <p:spPr>
          <a:xfrm>
            <a:off x="3370379" y="3296346"/>
            <a:ext cx="5773620" cy="25119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7"/>
                                        </p:tgtEl>
                                        <p:attrNameLst>
                                          <p:attrName>style.visibility</p:attrName>
                                        </p:attrNameLst>
                                      </p:cBhvr>
                                      <p:to>
                                        <p:strVal val="visible"/>
                                      </p:to>
                                    </p:set>
                                    <p:animEffect filter="fade" transition="in">
                                      <p:cBhvr>
                                        <p:cTn dur="2000"/>
                                        <p:tgtEl>
                                          <p:spTgt spid="277"/>
                                        </p:tgtEl>
                                      </p:cBhvr>
                                    </p:animEffect>
                                  </p:childTnLst>
                                </p:cTn>
                              </p:par>
                              <p:par>
                                <p:cTn fill="hold" nodeType="withEffect" presetClass="entr" presetID="10" presetSubtype="0">
                                  <p:stCondLst>
                                    <p:cond delay="2000"/>
                                  </p:stCondLst>
                                  <p:childTnLst>
                                    <p:set>
                                      <p:cBhvr>
                                        <p:cTn dur="1" fill="hold">
                                          <p:stCondLst>
                                            <p:cond delay="0"/>
                                          </p:stCondLst>
                                        </p:cTn>
                                        <p:tgtEl>
                                          <p:spTgt spid="278"/>
                                        </p:tgtEl>
                                        <p:attrNameLst>
                                          <p:attrName>style.visibility</p:attrName>
                                        </p:attrNameLst>
                                      </p:cBhvr>
                                      <p:to>
                                        <p:strVal val="visible"/>
                                      </p:to>
                                    </p:set>
                                    <p:animEffect filter="fade" transition="in">
                                      <p:cBhvr>
                                        <p:cTn dur="2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 calcmode="lin" valueType="num">
                                      <p:cBhvr additive="base">
                                        <p:cTn dur="500"/>
                                        <p:tgtEl>
                                          <p:spTgt spid="2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 calcmode="lin" valueType="num">
                                      <p:cBhvr additive="base">
                                        <p:cTn dur="500"/>
                                        <p:tgtEl>
                                          <p:spTgt spid="2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7" name="Google Shape;287;p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Can Monitor</a:t>
            </a:r>
            <a:endParaRPr/>
          </a:p>
        </p:txBody>
      </p:sp>
      <p:sp>
        <p:nvSpPr>
          <p:cNvPr id="288" name="Google Shape;288;p4"/>
          <p:cNvSpPr txBox="1"/>
          <p:nvPr/>
        </p:nvSpPr>
        <p:spPr>
          <a:xfrm>
            <a:off x="660648" y="1484784"/>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Compute:</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EC2 Instance</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Autoscaling Group</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Elastic Load Balance</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Route53 health check</a:t>
            </a:r>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Storage &amp; Content Delivery</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EBS volume</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Storage Gateway</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CloudFront</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289" name="Google Shape;289;p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Why is Monitoring Performance Important? | Blog" id="290" name="Google Shape;290;p4"/>
          <p:cNvPicPr preferRelativeResize="0"/>
          <p:nvPr/>
        </p:nvPicPr>
        <p:blipFill rotWithShape="1">
          <a:blip r:embed="rId3">
            <a:alphaModFix/>
          </a:blip>
          <a:srcRect b="0" l="0" r="0" t="0"/>
          <a:stretch/>
        </p:blipFill>
        <p:spPr>
          <a:xfrm>
            <a:off x="4208278" y="1115115"/>
            <a:ext cx="4689711" cy="31204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7"/>
                                        </p:tgtEl>
                                        <p:attrNameLst>
                                          <p:attrName>style.visibility</p:attrName>
                                        </p:attrNameLst>
                                      </p:cBhvr>
                                      <p:to>
                                        <p:strVal val="visible"/>
                                      </p:to>
                                    </p:set>
                                    <p:animEffect filter="fade" transition="in">
                                      <p:cBhvr>
                                        <p:cTn dur="2000"/>
                                        <p:tgtEl>
                                          <p:spTgt spid="287"/>
                                        </p:tgtEl>
                                      </p:cBhvr>
                                    </p:animEffect>
                                  </p:childTnLst>
                                </p:cTn>
                              </p:par>
                              <p:par>
                                <p:cTn fill="hold" nodeType="withEffect" presetClass="entr" presetID="10" presetSubtype="0">
                                  <p:stCondLst>
                                    <p:cond delay="2000"/>
                                  </p:stCondLst>
                                  <p:childTnLst>
                                    <p:set>
                                      <p:cBhvr>
                                        <p:cTn dur="1" fill="hold">
                                          <p:stCondLst>
                                            <p:cond delay="0"/>
                                          </p:stCondLst>
                                        </p:cTn>
                                        <p:tgtEl>
                                          <p:spTgt spid="288"/>
                                        </p:tgtEl>
                                        <p:attrNameLst>
                                          <p:attrName>style.visibility</p:attrName>
                                        </p:attrNameLst>
                                      </p:cBhvr>
                                      <p:to>
                                        <p:strVal val="visible"/>
                                      </p:to>
                                    </p:set>
                                    <p:animEffect filter="fade" transition="in">
                                      <p:cBhvr>
                                        <p:cTn dur="2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7" name="Google Shape;297;p5"/>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Host Level Metric  Consist of:</a:t>
            </a:r>
            <a:endParaRPr/>
          </a:p>
        </p:txBody>
      </p:sp>
      <p:sp>
        <p:nvSpPr>
          <p:cNvPr id="298" name="Google Shape;298;p5"/>
          <p:cNvSpPr txBox="1"/>
          <p:nvPr/>
        </p:nvSpPr>
        <p:spPr>
          <a:xfrm>
            <a:off x="660648" y="1484784"/>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CPU</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Network</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Disk</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Status Check</a:t>
            </a:r>
            <a:endParaRPr/>
          </a:p>
        </p:txBody>
      </p:sp>
      <p:sp>
        <p:nvSpPr>
          <p:cNvPr id="299" name="Google Shape;299;p5"/>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How to build The Matrix | TechCrunch" id="300" name="Google Shape;300;p5"/>
          <p:cNvPicPr preferRelativeResize="0"/>
          <p:nvPr/>
        </p:nvPicPr>
        <p:blipFill rotWithShape="1">
          <a:blip r:embed="rId3">
            <a:alphaModFix/>
          </a:blip>
          <a:srcRect b="0" l="0" r="0" t="0"/>
          <a:stretch/>
        </p:blipFill>
        <p:spPr>
          <a:xfrm>
            <a:off x="4256094" y="1115115"/>
            <a:ext cx="4480487" cy="3535288"/>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7"/>
                                        </p:tgtEl>
                                        <p:attrNameLst>
                                          <p:attrName>style.visibility</p:attrName>
                                        </p:attrNameLst>
                                      </p:cBhvr>
                                      <p:to>
                                        <p:strVal val="visible"/>
                                      </p:to>
                                    </p:set>
                                    <p:animEffect filter="fade" transition="in">
                                      <p:cBhvr>
                                        <p:cTn dur="2000"/>
                                        <p:tgtEl>
                                          <p:spTgt spid="297"/>
                                        </p:tgtEl>
                                      </p:cBhvr>
                                    </p:animEffect>
                                  </p:childTnLst>
                                </p:cTn>
                              </p:par>
                              <p:par>
                                <p:cTn fill="hold" nodeType="withEffect" presetClass="entr" presetID="10" presetSubtype="0">
                                  <p:stCondLst>
                                    <p:cond delay="2000"/>
                                  </p:stCondLst>
                                  <p:childTnLst>
                                    <p:set>
                                      <p:cBhvr>
                                        <p:cTn dur="1" fill="hold">
                                          <p:stCondLst>
                                            <p:cond delay="0"/>
                                          </p:stCondLst>
                                        </p:cTn>
                                        <p:tgtEl>
                                          <p:spTgt spid="298"/>
                                        </p:tgtEl>
                                        <p:attrNameLst>
                                          <p:attrName>style.visibility</p:attrName>
                                        </p:attrNameLst>
                                      </p:cBhvr>
                                      <p:to>
                                        <p:strVal val="visible"/>
                                      </p:to>
                                    </p:set>
                                    <p:animEffect filter="fade" transition="in">
                                      <p:cBhvr>
                                        <p:cTn dur="2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07" name="Google Shape;307;p6"/>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Cloud Trail?</a:t>
            </a:r>
            <a:endParaRPr/>
          </a:p>
        </p:txBody>
      </p:sp>
      <p:sp>
        <p:nvSpPr>
          <p:cNvPr id="308" name="Google Shape;308;p6"/>
          <p:cNvSpPr txBox="1"/>
          <p:nvPr/>
        </p:nvSpPr>
        <p:spPr>
          <a:xfrm>
            <a:off x="219703" y="1556792"/>
            <a:ext cx="4011883" cy="381642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CloudTrail provides visibility into user activity by recording actions taken on your account. </a:t>
            </a:r>
            <a:endParaRPr/>
          </a:p>
          <a:p>
            <a:pPr indent="-55245" lvl="0" marL="174625" marR="0" rtl="0" algn="just">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You can identify which users and accounts called AWS, the source IP address from which the call were made and when the calls occurred.</a:t>
            </a:r>
            <a:endParaRPr/>
          </a:p>
          <a:p>
            <a:pPr indent="-55245" lvl="0" marL="174625" marR="0" rtl="0" algn="just">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p:txBody>
      </p:sp>
      <p:sp>
        <p:nvSpPr>
          <p:cNvPr id="309" name="Google Shape;309;p6"/>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ᐈ Control room stock illustrations, Royalty Free ship control panel vectors  | download on Depositphotos®" id="310" name="Google Shape;310;p6"/>
          <p:cNvPicPr preferRelativeResize="0"/>
          <p:nvPr/>
        </p:nvPicPr>
        <p:blipFill rotWithShape="1">
          <a:blip r:embed="rId3">
            <a:alphaModFix/>
          </a:blip>
          <a:srcRect b="0" l="0" r="0" t="0"/>
          <a:stretch/>
        </p:blipFill>
        <p:spPr>
          <a:xfrm>
            <a:off x="4231586" y="1484783"/>
            <a:ext cx="4824356" cy="4325475"/>
          </a:xfrm>
          <a:prstGeom prst="ellipse">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07"/>
                                        </p:tgtEl>
                                        <p:attrNameLst>
                                          <p:attrName>style.visibility</p:attrName>
                                        </p:attrNameLst>
                                      </p:cBhvr>
                                      <p:to>
                                        <p:strVal val="visible"/>
                                      </p:to>
                                    </p:set>
                                    <p:animEffect filter="fade" transition="in">
                                      <p:cBhvr>
                                        <p:cTn dur="2000"/>
                                        <p:tgtEl>
                                          <p:spTgt spid="307"/>
                                        </p:tgtEl>
                                      </p:cBhvr>
                                    </p:animEffect>
                                  </p:childTnLst>
                                </p:cTn>
                              </p:par>
                              <p:par>
                                <p:cTn fill="hold" nodeType="withEffect" presetClass="entr" presetID="10" presetSubtype="0">
                                  <p:stCondLst>
                                    <p:cond delay="2000"/>
                                  </p:stCondLst>
                                  <p:childTnLst>
                                    <p:set>
                                      <p:cBhvr>
                                        <p:cTn dur="1" fill="hold">
                                          <p:stCondLst>
                                            <p:cond delay="0"/>
                                          </p:stCondLst>
                                        </p:cTn>
                                        <p:tgtEl>
                                          <p:spTgt spid="308"/>
                                        </p:tgtEl>
                                        <p:attrNameLst>
                                          <p:attrName>style.visibility</p:attrName>
                                        </p:attrNameLst>
                                      </p:cBhvr>
                                      <p:to>
                                        <p:strVal val="visible"/>
                                      </p:to>
                                    </p:set>
                                    <p:animEffect filter="fade" transition="in">
                                      <p:cBhvr>
                                        <p:cTn dur="2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 calcmode="lin" valueType="num">
                                      <p:cBhvr additive="base">
                                        <p:cTn dur="500"/>
                                        <p:tgtEl>
                                          <p:spTgt spid="30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 calcmode="lin" valueType="num">
                                      <p:cBhvr additive="base">
                                        <p:cTn dur="500"/>
                                        <p:tgtEl>
                                          <p:spTgt spid="30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 calcmode="lin" valueType="num">
                                      <p:cBhvr additive="base">
                                        <p:cTn dur="500"/>
                                        <p:tgtEl>
                                          <p:spTgt spid="30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 calcmode="lin" valueType="num">
                                      <p:cBhvr additive="base">
                                        <p:cTn dur="500"/>
                                        <p:tgtEl>
                                          <p:spTgt spid="30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7" name="Google Shape;317;p7"/>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Cloud Trail?</a:t>
            </a:r>
            <a:endParaRPr/>
          </a:p>
        </p:txBody>
      </p:sp>
      <p:sp>
        <p:nvSpPr>
          <p:cNvPr id="318" name="Google Shape;318;p7"/>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
        <p:nvSpPr>
          <p:cNvPr id="319" name="Google Shape;319;p7"/>
          <p:cNvSpPr txBox="1"/>
          <p:nvPr/>
        </p:nvSpPr>
        <p:spPr>
          <a:xfrm>
            <a:off x="647657" y="1556792"/>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CloudTrail records important information about each action, including who made the request, the services used, the actions performed, parameters for the actions, and the response elements returned by the AWS service</a:t>
            </a:r>
            <a:endParaRPr/>
          </a:p>
        </p:txBody>
      </p:sp>
      <p:pic>
        <p:nvPicPr>
          <p:cNvPr descr="Video Surveillance cameras installation Orange county | Cctv camera  installation, Security camera installation, Security cameras for home" id="320" name="Google Shape;320;p7"/>
          <p:cNvPicPr preferRelativeResize="0"/>
          <p:nvPr/>
        </p:nvPicPr>
        <p:blipFill rotWithShape="1">
          <a:blip r:embed="rId3">
            <a:alphaModFix/>
          </a:blip>
          <a:srcRect b="0" l="0" r="0" t="0"/>
          <a:stretch/>
        </p:blipFill>
        <p:spPr>
          <a:xfrm>
            <a:off x="3516918" y="2419345"/>
            <a:ext cx="5627081" cy="3368804"/>
          </a:xfrm>
          <a:prstGeom prst="ellipse">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7"/>
                                        </p:tgtEl>
                                        <p:attrNameLst>
                                          <p:attrName>style.visibility</p:attrName>
                                        </p:attrNameLst>
                                      </p:cBhvr>
                                      <p:to>
                                        <p:strVal val="visible"/>
                                      </p:to>
                                    </p:set>
                                    <p:animEffect filter="fade" transition="in">
                                      <p:cBhvr>
                                        <p:cTn dur="2000"/>
                                        <p:tgtEl>
                                          <p:spTgt spid="317"/>
                                        </p:tgtEl>
                                      </p:cBhvr>
                                    </p:animEffect>
                                  </p:childTnLst>
                                </p:cTn>
                              </p:par>
                              <p:par>
                                <p:cTn fill="hold" nodeType="withEffect" presetClass="entr" presetID="10" presetSubtype="0">
                                  <p:stCondLst>
                                    <p:cond delay="2000"/>
                                  </p:stCondLst>
                                  <p:childTnLst>
                                    <p:set>
                                      <p:cBhvr>
                                        <p:cTn dur="1" fill="hold">
                                          <p:stCondLst>
                                            <p:cond delay="0"/>
                                          </p:stCondLst>
                                        </p:cTn>
                                        <p:tgtEl>
                                          <p:spTgt spid="319"/>
                                        </p:tgtEl>
                                        <p:attrNameLst>
                                          <p:attrName>style.visibility</p:attrName>
                                        </p:attrNameLst>
                                      </p:cBhvr>
                                      <p:to>
                                        <p:strVal val="visible"/>
                                      </p:to>
                                    </p:set>
                                    <p:animEffect filter="fade" transition="in">
                                      <p:cBhvr>
                                        <p:cTn dur="2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7" name="Google Shape;327;p8"/>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CloudWatch vs CloudTrail?</a:t>
            </a:r>
            <a:endParaRPr/>
          </a:p>
        </p:txBody>
      </p:sp>
      <p:sp>
        <p:nvSpPr>
          <p:cNvPr id="328" name="Google Shape;328;p8"/>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
        <p:nvSpPr>
          <p:cNvPr id="329" name="Google Shape;329;p8"/>
          <p:cNvSpPr txBox="1"/>
          <p:nvPr/>
        </p:nvSpPr>
        <p:spPr>
          <a:xfrm>
            <a:off x="647657" y="1556792"/>
            <a:ext cx="7848685" cy="3368804"/>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CloudWatch monitors performance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CloudTrail monitors API calls in the AWS platform</a:t>
            </a:r>
            <a:endParaRPr/>
          </a:p>
        </p:txBody>
      </p:sp>
      <p:pic>
        <p:nvPicPr>
          <p:cNvPr descr="Munin CPU usage graph doesn't go all the way to 100% on a busy VM - Server  Fault" id="330" name="Google Shape;330;p8"/>
          <p:cNvPicPr preferRelativeResize="0"/>
          <p:nvPr/>
        </p:nvPicPr>
        <p:blipFill rotWithShape="1">
          <a:blip r:embed="rId3">
            <a:alphaModFix/>
          </a:blip>
          <a:srcRect b="0" l="0" r="0" t="0"/>
          <a:stretch/>
        </p:blipFill>
        <p:spPr>
          <a:xfrm>
            <a:off x="647657" y="2972029"/>
            <a:ext cx="4068495" cy="284057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Investigation Magnifying Glass PNG images gallery - PNG #36000 - Free PNG  Images | Starpng" id="331" name="Google Shape;331;p8"/>
          <p:cNvPicPr preferRelativeResize="0"/>
          <p:nvPr/>
        </p:nvPicPr>
        <p:blipFill rotWithShape="1">
          <a:blip r:embed="rId4">
            <a:alphaModFix/>
          </a:blip>
          <a:srcRect b="0" l="0" r="0" t="0"/>
          <a:stretch/>
        </p:blipFill>
        <p:spPr>
          <a:xfrm>
            <a:off x="5599492" y="2977185"/>
            <a:ext cx="3120293" cy="275473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7"/>
                                        </p:tgtEl>
                                        <p:attrNameLst>
                                          <p:attrName>style.visibility</p:attrName>
                                        </p:attrNameLst>
                                      </p:cBhvr>
                                      <p:to>
                                        <p:strVal val="visible"/>
                                      </p:to>
                                    </p:set>
                                    <p:animEffect filter="fade" transition="in">
                                      <p:cBhvr>
                                        <p:cTn dur="2000"/>
                                        <p:tgtEl>
                                          <p:spTgt spid="327"/>
                                        </p:tgtEl>
                                      </p:cBhvr>
                                    </p:animEffect>
                                  </p:childTnLst>
                                </p:cTn>
                              </p:par>
                              <p:par>
                                <p:cTn fill="hold" nodeType="withEffect" presetClass="entr" presetID="10" presetSubtype="0">
                                  <p:stCondLst>
                                    <p:cond delay="2000"/>
                                  </p:stCondLst>
                                  <p:childTnLst>
                                    <p:set>
                                      <p:cBhvr>
                                        <p:cTn dur="1" fill="hold">
                                          <p:stCondLst>
                                            <p:cond delay="0"/>
                                          </p:stCondLst>
                                        </p:cTn>
                                        <p:tgtEl>
                                          <p:spTgt spid="329"/>
                                        </p:tgtEl>
                                        <p:attrNameLst>
                                          <p:attrName>style.visibility</p:attrName>
                                        </p:attrNameLst>
                                      </p:cBhvr>
                                      <p:to>
                                        <p:strVal val="visible"/>
                                      </p:to>
                                    </p:set>
                                    <p:animEffect filter="fade" transition="in">
                                      <p:cBhvr>
                                        <p:cTn dur="2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9"/>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8" name="Google Shape;338;p9"/>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Point to remember</a:t>
            </a:r>
            <a:endParaRPr/>
          </a:p>
        </p:txBody>
      </p:sp>
      <p:sp>
        <p:nvSpPr>
          <p:cNvPr id="339" name="Google Shape;339;p9"/>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
        <p:nvSpPr>
          <p:cNvPr id="340" name="Google Shape;340;p9"/>
          <p:cNvSpPr txBox="1"/>
          <p:nvPr/>
        </p:nvSpPr>
        <p:spPr>
          <a:xfrm>
            <a:off x="395537" y="1323538"/>
            <a:ext cx="8100806" cy="3602058"/>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CloudWatch is used for monitoring performance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CloudWatch can monitor most of AWS as well as your applications that run on AWS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CloudWatch with EC2 will monitor events every 5 minutes by default.</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You can have 1-minute intervals by turning on detailed monitoring</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You can create CloudWatch alarms which trigger notifications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CloudWatch is all about performance. CloudTrail is all about auditing</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8"/>
                                        </p:tgtEl>
                                        <p:attrNameLst>
                                          <p:attrName>style.visibility</p:attrName>
                                        </p:attrNameLst>
                                      </p:cBhvr>
                                      <p:to>
                                        <p:strVal val="visible"/>
                                      </p:to>
                                    </p:set>
                                    <p:animEffect filter="fade" transition="in">
                                      <p:cBhvr>
                                        <p:cTn dur="2000"/>
                                        <p:tgtEl>
                                          <p:spTgt spid="338"/>
                                        </p:tgtEl>
                                      </p:cBhvr>
                                    </p:animEffect>
                                  </p:childTnLst>
                                </p:cTn>
                              </p:par>
                              <p:par>
                                <p:cTn fill="hold" nodeType="withEffect" presetClass="entr" presetID="10" presetSubtype="0">
                                  <p:stCondLst>
                                    <p:cond delay="2000"/>
                                  </p:stCondLst>
                                  <p:childTnLst>
                                    <p:set>
                                      <p:cBhvr>
                                        <p:cTn dur="1" fill="hold">
                                          <p:stCondLst>
                                            <p:cond delay="0"/>
                                          </p:stCondLst>
                                        </p:cTn>
                                        <p:tgtEl>
                                          <p:spTgt spid="340"/>
                                        </p:tgtEl>
                                        <p:attrNameLst>
                                          <p:attrName>style.visibility</p:attrName>
                                        </p:attrNameLst>
                                      </p:cBhvr>
                                      <p:to>
                                        <p:strVal val="visible"/>
                                      </p:to>
                                    </p:set>
                                    <p:animEffect filter="fade" transition="in">
                                      <p:cBhvr>
                                        <p:cTn dur="2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