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b3o6Pyz8MSjj6Y408/835LzPJ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18" Type="http://customschemas.google.com/relationships/presentationmetadata" Target="meta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7.jpg"/><Relationship Id="rId4" Type="http://schemas.openxmlformats.org/officeDocument/2006/relationships/image" Target="../media/image4.jpg"/><Relationship Id="rId5" Type="http://schemas.openxmlformats.org/officeDocument/2006/relationships/image" Target="../media/image6.jpg"/><Relationship Id="rId6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8.jpg"/><Relationship Id="rId4" Type="http://schemas.openxmlformats.org/officeDocument/2006/relationships/image" Target="../media/image7.jpg"/><Relationship Id="rId5" Type="http://schemas.openxmlformats.org/officeDocument/2006/relationships/image" Target="../media/image4.jpg"/><Relationship Id="rId6" Type="http://schemas.openxmlformats.org/officeDocument/2006/relationships/image" Target="../media/image6.jpg"/><Relationship Id="rId7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22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7" name="Google Shape;117;p24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18" name="Google Shape;118;p2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24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3" name="Google Shape;123;p24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4" name="Google Shape;124;p24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25" name="Google Shape;125;p24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24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rgbClr val="FEFEFE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8" name="Google Shape;148;p2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581400" y="1295400"/>
            <a:ext cx="5105400" cy="1416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496"/>
              <a:buNone/>
              <a:defRPr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type="title"/>
          </p:nvPr>
        </p:nvSpPr>
        <p:spPr>
          <a:xfrm>
            <a:off x="106344" y="41148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: Emphasis">
  <p:cSld name="Title and Content: Emphasi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algn="l">
              <a:spcBef>
                <a:spcPts val="400"/>
              </a:spcBef>
              <a:spcAft>
                <a:spcPts val="0"/>
              </a:spcAft>
              <a:buSzPts val="1836"/>
              <a:buChar char="🞂"/>
              <a:defRPr>
                <a:solidFill>
                  <a:srgbClr val="262626"/>
                </a:solidFill>
              </a:defRPr>
            </a:lvl1pPr>
            <a:lvl2pPr indent="-374650" lvl="1" marL="914400" algn="l">
              <a:spcBef>
                <a:spcPts val="324"/>
              </a:spcBef>
              <a:spcAft>
                <a:spcPts val="0"/>
              </a:spcAft>
              <a:buSzPts val="2300"/>
              <a:buChar char="◦"/>
              <a:defRPr>
                <a:solidFill>
                  <a:srgbClr val="262626"/>
                </a:solidFill>
              </a:defRPr>
            </a:lvl2pPr>
            <a:lvl3pPr indent="-361950" lvl="2" marL="1371600" algn="l">
              <a:spcBef>
                <a:spcPts val="350"/>
              </a:spcBef>
              <a:spcAft>
                <a:spcPts val="0"/>
              </a:spcAft>
              <a:buSzPts val="2100"/>
              <a:buChar char="●"/>
              <a:defRPr>
                <a:solidFill>
                  <a:srgbClr val="262626"/>
                </a:solidFill>
              </a:defRPr>
            </a:lvl3pPr>
            <a:lvl4pPr indent="-349250" lvl="3" marL="1828800" algn="l">
              <a:spcBef>
                <a:spcPts val="350"/>
              </a:spcBef>
              <a:spcAft>
                <a:spcPts val="0"/>
              </a:spcAft>
              <a:buSzPts val="1900"/>
              <a:buChar char="●"/>
              <a:defRPr>
                <a:solidFill>
                  <a:srgbClr val="262626"/>
                </a:solidFill>
              </a:defRPr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262626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a with Caption" showMasterSp="0">
  <p:cSld name="Media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29"/>
          <p:cNvSpPr/>
          <p:nvPr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rgbClr val="0C0C0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4" name="Google Shape;164;p29"/>
          <p:cNvSpPr txBox="1"/>
          <p:nvPr>
            <p:ph type="title"/>
          </p:nvPr>
        </p:nvSpPr>
        <p:spPr>
          <a:xfrm>
            <a:off x="606552" y="4800600"/>
            <a:ext cx="480924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Georgia"/>
              <a:buNone/>
              <a:defRPr b="0" i="1" sz="1800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9"/>
          <p:cNvSpPr/>
          <p:nvPr>
            <p:ph idx="2" type="media"/>
          </p:nvPr>
        </p:nvSpPr>
        <p:spPr>
          <a:xfrm>
            <a:off x="587022" y="838200"/>
            <a:ext cx="4873752" cy="3812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5776863" y="838200"/>
            <a:ext cx="2819400" cy="4636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 showMasterSp="0">
  <p:cSld name="1_Title and Vertical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idx="1" type="body"/>
          </p:nvPr>
        </p:nvSpPr>
        <p:spPr>
          <a:xfrm rot="5400000">
            <a:off x="2309018" y="-370491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9" name="Google Shape;169;p3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30"/>
          <p:cNvSpPr txBox="1"/>
          <p:nvPr>
            <p:ph type="title"/>
          </p:nvPr>
        </p:nvSpPr>
        <p:spPr>
          <a:xfrm>
            <a:off x="0" y="414867"/>
            <a:ext cx="5029200" cy="457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ucida Sans"/>
              <a:buNone/>
              <a:defRPr b="1" sz="2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showMasterSp="0">
  <p:cSld name="1_Blank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1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Text " showMasterSp="0">
  <p:cSld name="Title with Text 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5"/>
          <p:cNvSpPr/>
          <p:nvPr/>
        </p:nvSpPr>
        <p:spPr>
          <a:xfrm>
            <a:off x="0" y="2895600"/>
            <a:ext cx="7543800" cy="2133600"/>
          </a:xfrm>
          <a:prstGeom prst="rect">
            <a:avLst/>
          </a:prstGeom>
          <a:gradFill>
            <a:gsLst>
              <a:gs pos="0">
                <a:srgbClr val="262626">
                  <a:alpha val="48627"/>
                </a:srgbClr>
              </a:gs>
              <a:gs pos="63000">
                <a:srgbClr val="262626">
                  <a:alpha val="48627"/>
                </a:srgbClr>
              </a:gs>
              <a:gs pos="100000">
                <a:srgbClr val="0C0C0C">
                  <a:alpha val="55686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" name="Google Shape;39;p15"/>
          <p:cNvSpPr txBox="1"/>
          <p:nvPr>
            <p:ph type="title"/>
          </p:nvPr>
        </p:nvSpPr>
        <p:spPr>
          <a:xfrm>
            <a:off x="414867" y="3200400"/>
            <a:ext cx="7010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ucida Sans"/>
              <a:buNone/>
              <a:defRPr sz="4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4648200" y="664780"/>
            <a:ext cx="419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224"/>
              <a:buNone/>
              <a:defRPr b="1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3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3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9" name="Google Shape;199;p3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36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3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2" name="Google Shape;212;p37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37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4" name="Google Shape;214;p37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3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30" name="Google Shape;230;p40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1" name="Google Shape;231;p4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4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41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8" name="Google Shape;238;p4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4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4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4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4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4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4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43"/>
          <p:cNvSpPr txBox="1"/>
          <p:nvPr>
            <p:ph idx="1" type="body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4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4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4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3" name="Google Shape;53;p17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55" name="Google Shape;55;p17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56" name="Google Shape;56;p17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57" name="Google Shape;57;p17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58" name="Google Shape;58;p17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59" name="Google Shape;59;p17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0" name="Google Shape;60;p1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7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5" name="Google Shape;75;p18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2400" sx="90000" rotWithShape="0" dir="5400000" dist="165100" sy="-190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</a:t>
            </a:r>
            <a:endParaRPr/>
          </a:p>
        </p:txBody>
      </p:sp>
      <p:sp>
        <p:nvSpPr>
          <p:cNvPr id="85" name="Google Shape;85;p19"/>
          <p:cNvSpPr/>
          <p:nvPr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6600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</a:t>
            </a:r>
            <a:endParaRPr/>
          </a:p>
        </p:txBody>
      </p:sp>
      <p:sp>
        <p:nvSpPr>
          <p:cNvPr id="86" name="Google Shape;86;p19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>
            <a:gsLst>
              <a:gs pos="0">
                <a:srgbClr val="000000">
                  <a:alpha val="6666"/>
                </a:srgbClr>
              </a:gs>
              <a:gs pos="63000">
                <a:srgbClr val="000000">
                  <a:alpha val="6666"/>
                </a:srgbClr>
              </a:gs>
              <a:gs pos="72000">
                <a:srgbClr val="000000">
                  <a:alpha val="14901"/>
                </a:srgbClr>
              </a:gs>
              <a:gs pos="91000">
                <a:srgbClr val="000000">
                  <a:alpha val="27843"/>
                </a:srgbClr>
              </a:gs>
              <a:gs pos="100000">
                <a:srgbClr val="000000">
                  <a:alpha val="27843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    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3" name="Google Shape;13;p12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1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" name="Google Shape;26;p11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" name="Google Shape;27;p1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28" name="Google Shape;28;p11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" name="Google Shape;2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3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3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3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9" name="Google Shape;259;p1"/>
          <p:cNvSpPr/>
          <p:nvPr/>
        </p:nvSpPr>
        <p:spPr>
          <a:xfrm flipH="1">
            <a:off x="8892480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AWS AMI- Amazon Machine Image. Amazon Machine Image provides the… | by  Gaurav Gupta | Medium" id="260" name="Google Shape;2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92484"/>
            <a:ext cx="9144000" cy="4673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0"/>
          <p:cNvSpPr txBox="1"/>
          <p:nvPr>
            <p:ph type="title"/>
          </p:nvPr>
        </p:nvSpPr>
        <p:spPr>
          <a:xfrm>
            <a:off x="2411760" y="3513731"/>
            <a:ext cx="3679305" cy="964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ucida Sans"/>
              <a:buNone/>
            </a:pP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Thank you</a:t>
            </a:r>
            <a:br>
              <a:rPr lang="en-US">
                <a:solidFill>
                  <a:srgbClr val="FFFFFF"/>
                </a:solidFill>
              </a:rPr>
            </a:br>
            <a:endParaRPr sz="6600"/>
          </a:p>
        </p:txBody>
      </p:sp>
      <p:sp>
        <p:nvSpPr>
          <p:cNvPr id="340" name="Google Shape;340;p10"/>
          <p:cNvSpPr txBox="1"/>
          <p:nvPr/>
        </p:nvSpPr>
        <p:spPr>
          <a:xfrm>
            <a:off x="1835696" y="4293096"/>
            <a:ext cx="5274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Managed Services | TSIC Solutions Inc" id="267" name="Google Shape;2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336" y="4221088"/>
            <a:ext cx="1567061" cy="156706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/>
          </a:p>
        </p:txBody>
      </p:sp>
      <p:sp>
        <p:nvSpPr>
          <p:cNvPr id="269" name="Google Shape;269;p2"/>
          <p:cNvSpPr txBox="1"/>
          <p:nvPr/>
        </p:nvSpPr>
        <p:spPr>
          <a:xfrm>
            <a:off x="703151" y="1552734"/>
            <a:ext cx="6893185" cy="4176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What is AMI?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Type of AMI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Exam Tip</a:t>
            </a:r>
            <a:endParaRPr/>
          </a:p>
        </p:txBody>
      </p:sp>
      <p:sp>
        <p:nvSpPr>
          <p:cNvPr id="270" name="Google Shape;270;p2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7" name="Google Shape;277;p3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is a hypervisor?</a:t>
            </a:r>
            <a:endParaRPr/>
          </a:p>
        </p:txBody>
      </p:sp>
      <p:sp>
        <p:nvSpPr>
          <p:cNvPr id="278" name="Google Shape;278;p3"/>
          <p:cNvSpPr txBox="1"/>
          <p:nvPr/>
        </p:nvSpPr>
        <p:spPr>
          <a:xfrm>
            <a:off x="596289" y="1484784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 hypervisor, also known as a virtual machine monitor or VMM, is software that creates and runs virtual machines (VMs). A hypervisor allows one host computer to support multiple guest VMs by virtually sharing its resources, such as memory and processing.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Hypervisors make it possible to use more of a system’s available resources and provide greater IT mobility since the guest VMs are independent of the host hardware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Hypervisors make it possible to use more of a system’s available resources and provide greater IT mobility since the guest VMs are independent of the host hardware</a:t>
            </a:r>
            <a:endParaRPr/>
          </a:p>
        </p:txBody>
      </p:sp>
      <p:sp>
        <p:nvSpPr>
          <p:cNvPr id="279" name="Google Shape;279;p3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86" name="Google Shape;286;p4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is a hypervisor?</a:t>
            </a:r>
            <a:endParaRPr/>
          </a:p>
        </p:txBody>
      </p:sp>
      <p:pic>
        <p:nvPicPr>
          <p:cNvPr descr="Graphical user interface&#10;&#10;Description automatically generated" id="287" name="Google Shape;28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0475"/>
            <a:ext cx="9144152" cy="457704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5" name="Google Shape;295;p5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is a hypervisor?</a:t>
            </a:r>
            <a:endParaRPr/>
          </a:p>
        </p:txBody>
      </p:sp>
      <p:pic>
        <p:nvPicPr>
          <p:cNvPr descr="Timeline&#10;&#10;Description automatically generated with medium confidence" id="296" name="Google Shape;29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115115"/>
            <a:ext cx="9144000" cy="465530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5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4" name="Google Shape;304;p6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is AMI?</a:t>
            </a:r>
            <a:endParaRPr/>
          </a:p>
        </p:txBody>
      </p:sp>
      <p:sp>
        <p:nvSpPr>
          <p:cNvPr id="305" name="Google Shape;305;p6"/>
          <p:cNvSpPr txBox="1"/>
          <p:nvPr/>
        </p:nvSpPr>
        <p:spPr>
          <a:xfrm>
            <a:off x="660648" y="2165451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An Amazon Machine Image (AMI) provides the information required to launch an instance. You must specify an AMI when you launch an instance. </a:t>
            </a:r>
            <a:endParaRPr/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can launch multiple instances from a single AMI when you need multiple instances with the same configuration. You can use different AMIs to launch instances when you need instances with different configurations</a:t>
            </a:r>
            <a:endParaRPr/>
          </a:p>
        </p:txBody>
      </p:sp>
      <p:sp>
        <p:nvSpPr>
          <p:cNvPr id="306" name="Google Shape;306;p6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3" name="Google Shape;313;p7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You can select an AMI to use based on:</a:t>
            </a:r>
            <a:endParaRPr/>
          </a:p>
        </p:txBody>
      </p:sp>
      <p:sp>
        <p:nvSpPr>
          <p:cNvPr id="314" name="Google Shape;314;p7"/>
          <p:cNvSpPr txBox="1"/>
          <p:nvPr/>
        </p:nvSpPr>
        <p:spPr>
          <a:xfrm>
            <a:off x="660648" y="1744598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Region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Operating system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Architecture (32-bit or 64-bit)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Launch permissions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Storage for the root device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Instance Store (EPHEMERIAL STORAGE)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Amazon Elastic Block Store (Amazon EBS) back stoarge</a:t>
            </a:r>
            <a:endParaRPr/>
          </a:p>
          <a:p>
            <a:pPr indent="-67183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5" name="Google Shape;315;p7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8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2" name="Google Shape;322;p8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3" name="Google Shape;323;p8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4" name="Google Shape;324;p8"/>
          <p:cNvSpPr txBox="1"/>
          <p:nvPr/>
        </p:nvSpPr>
        <p:spPr>
          <a:xfrm>
            <a:off x="683754" y="1484784"/>
            <a:ext cx="8352742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All AMIs are categorized as either backed by Amazon EBS or backed by instance store</a:t>
            </a:r>
            <a:endParaRPr/>
          </a:p>
          <a:p>
            <a:pPr indent="-73152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b="1" lang="en-US" sz="1700" u="sng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For EBS Volumes</a:t>
            </a: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: The root device for an instance launched from the AMI is an Amazon EBS volume created from an Amazon EBS snapshot</a:t>
            </a:r>
            <a:endParaRPr/>
          </a:p>
          <a:p>
            <a:pPr indent="-73152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b="1" lang="en-US" sz="1700" u="sng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For Instance Store Volumes</a:t>
            </a: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: The root device for an instance launched from the AMI is an instance store volume created from a template stored in Amazon S3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9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1" name="Google Shape;331;p9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2" name="Google Shape;332;p9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3" name="Google Shape;333;p9"/>
          <p:cNvSpPr txBox="1"/>
          <p:nvPr/>
        </p:nvSpPr>
        <p:spPr>
          <a:xfrm>
            <a:off x="683568" y="1484784"/>
            <a:ext cx="8352742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Instance Store Volumes are sometimes called Ephemeral Storage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Instance Store volumes cannot be stopped. If the underlying host fails, you will lose your data.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EBS backed instance can be stopped. You will not lose the data on this instance if it is stopped.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can reboot both, you will not lose your data.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By default, both ROOT volumes will be deleted on termination. However, with EBS volumes, you can tell AWS to keep the root device volume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2020-04-01T11:06:19Z</dcterms:created>
</cp:coreProperties>
</file>