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hFghvUenvCr56usyui2UAlbpQK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5" name="Google Shape;35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7" name="Google Shape;39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7" name="Google Shape;40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3" name="Google Shape;43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0" name="Google Shape;46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1" name="Google Shape;47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2" name="Google Shape;48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5" name="Google Shape;26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5" name="Google Shape;27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9" name="Google Shape;31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3.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30"/>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3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3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32"/>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32"/>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118" name="Google Shape;118;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2"/>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3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3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3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32"/>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32"/>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32"/>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3"/>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34"/>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35"/>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35"/>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35"/>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35"/>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35"/>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35"/>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35"/>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35"/>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7"/>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37"/>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7"/>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37"/>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8"/>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8"/>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9"/>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3"/>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23"/>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4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4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4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44"/>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44"/>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5"/>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4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4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4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9"/>
          <p:cNvSpPr/>
          <p:nvPr>
            <p:ph idx="2" type="pic"/>
          </p:nvPr>
        </p:nvSpPr>
        <p:spPr>
          <a:xfrm>
            <a:off x="3887788" y="987425"/>
            <a:ext cx="4629150" cy="4873625"/>
          </a:xfrm>
          <a:prstGeom prst="rect">
            <a:avLst/>
          </a:prstGeom>
          <a:noFill/>
          <a:ln>
            <a:noFill/>
          </a:ln>
        </p:spPr>
      </p:sp>
      <p:sp>
        <p:nvSpPr>
          <p:cNvPr id="237" name="Google Shape;237;p49"/>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5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5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5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5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51"/>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25"/>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25"/>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5"/>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25"/>
          <p:cNvGrpSpPr/>
          <p:nvPr/>
        </p:nvGrpSpPr>
        <p:grpSpPr>
          <a:xfrm>
            <a:off x="-3765" y="4953000"/>
            <a:ext cx="9147765" cy="1912088"/>
            <a:chOff x="-3765" y="4832896"/>
            <a:chExt cx="9147765" cy="2032192"/>
          </a:xfrm>
        </p:grpSpPr>
        <p:sp>
          <p:nvSpPr>
            <p:cNvPr id="56" name="Google Shape;56;p25"/>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25"/>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25"/>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25"/>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5"/>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25"/>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25"/>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25"/>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25"/>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25"/>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2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26"/>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2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7"/>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27"/>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27"/>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27"/>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27"/>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8"/>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8"/>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9"/>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9"/>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9"/>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9"/>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9"/>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2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2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9"/>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9"/>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9"/>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4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32.png"/><Relationship Id="rId7" Type="http://schemas.openxmlformats.org/officeDocument/2006/relationships/image" Target="../media/image34.png"/><Relationship Id="rId8"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44.png"/><Relationship Id="rId7" Type="http://schemas.openxmlformats.org/officeDocument/2006/relationships/image" Target="../media/image37.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43.png"/><Relationship Id="rId5" Type="http://schemas.openxmlformats.org/officeDocument/2006/relationships/image" Target="../media/image42.png"/><Relationship Id="rId6" Type="http://schemas.openxmlformats.org/officeDocument/2006/relationships/image" Target="../media/image40.png"/><Relationship Id="rId7"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45.png"/><Relationship Id="rId5" Type="http://schemas.openxmlformats.org/officeDocument/2006/relationships/image" Target="../media/image47.png"/><Relationship Id="rId6" Type="http://schemas.openxmlformats.org/officeDocument/2006/relationships/image" Target="../media/image49.png"/><Relationship Id="rId7"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9.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jpg"/><Relationship Id="rId4" Type="http://schemas.openxmlformats.org/officeDocument/2006/relationships/image" Target="../media/image25.png"/><Relationship Id="rId5"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What is Amazon RDS? - Whizlabs Blog" id="260" name="Google Shape;260;p1"/>
          <p:cNvPicPr preferRelativeResize="0"/>
          <p:nvPr/>
        </p:nvPicPr>
        <p:blipFill rotWithShape="1">
          <a:blip r:embed="rId3">
            <a:alphaModFix/>
          </a:blip>
          <a:srcRect b="0" l="0" r="0" t="0"/>
          <a:stretch/>
        </p:blipFill>
        <p:spPr>
          <a:xfrm>
            <a:off x="0" y="1092485"/>
            <a:ext cx="9144000" cy="4673032"/>
          </a:xfrm>
          <a:prstGeom prst="rect">
            <a:avLst/>
          </a:prstGeom>
          <a:noFill/>
          <a:ln>
            <a:noFill/>
          </a:ln>
        </p:spPr>
      </p:pic>
      <p:sp>
        <p:nvSpPr>
          <p:cNvPr id="261" name="Google Shape;261;p1"/>
          <p:cNvSpPr/>
          <p:nvPr/>
        </p:nvSpPr>
        <p:spPr>
          <a:xfrm>
            <a:off x="0" y="2852936"/>
            <a:ext cx="4166239"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3"/>
                </a:solidFill>
                <a:latin typeface="Lucida Sans"/>
                <a:ea typeface="Lucida Sans"/>
                <a:cs typeface="Lucida Sans"/>
                <a:sym typeface="Lucida Sans"/>
              </a:rPr>
              <a:t>Back Ups, Multi-AZ &amp; Read Replicas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8" name="Google Shape;358;p10"/>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Multi-AZ</a:t>
            </a:r>
            <a:endParaRPr/>
          </a:p>
        </p:txBody>
      </p:sp>
      <p:sp>
        <p:nvSpPr>
          <p:cNvPr id="359" name="Google Shape;359;p10"/>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60" name="Google Shape;360;p10"/>
          <p:cNvPicPr preferRelativeResize="0"/>
          <p:nvPr/>
        </p:nvPicPr>
        <p:blipFill rotWithShape="1">
          <a:blip r:embed="rId3">
            <a:alphaModFix/>
          </a:blip>
          <a:srcRect b="0" l="0" r="0" t="0"/>
          <a:stretch/>
        </p:blipFill>
        <p:spPr>
          <a:xfrm>
            <a:off x="-27085" y="2555168"/>
            <a:ext cx="1656184" cy="1656184"/>
          </a:xfrm>
          <a:prstGeom prst="rect">
            <a:avLst/>
          </a:prstGeom>
          <a:noFill/>
          <a:ln>
            <a:noFill/>
          </a:ln>
        </p:spPr>
      </p:pic>
      <p:pic>
        <p:nvPicPr>
          <p:cNvPr descr="Amazon EC2 - Reviews, Pros &amp; Cons | Companies using Amazon EC2" id="361" name="Google Shape;361;p10"/>
          <p:cNvPicPr preferRelativeResize="0"/>
          <p:nvPr/>
        </p:nvPicPr>
        <p:blipFill rotWithShape="1">
          <a:blip r:embed="rId4">
            <a:alphaModFix/>
          </a:blip>
          <a:srcRect b="0" l="0" r="0" t="0"/>
          <a:stretch/>
        </p:blipFill>
        <p:spPr>
          <a:xfrm>
            <a:off x="2195420" y="1010397"/>
            <a:ext cx="1905000" cy="1905000"/>
          </a:xfrm>
          <a:prstGeom prst="rect">
            <a:avLst/>
          </a:prstGeom>
          <a:noFill/>
          <a:ln>
            <a:noFill/>
          </a:ln>
        </p:spPr>
      </p:pic>
      <p:pic>
        <p:nvPicPr>
          <p:cNvPr descr="Amazon EC2 - Reviews, Pros &amp; Cons | Companies using Amazon EC2" id="362" name="Google Shape;362;p10"/>
          <p:cNvPicPr preferRelativeResize="0"/>
          <p:nvPr/>
        </p:nvPicPr>
        <p:blipFill rotWithShape="1">
          <a:blip r:embed="rId5">
            <a:alphaModFix/>
          </a:blip>
          <a:srcRect b="0" l="0" r="0" t="0"/>
          <a:stretch/>
        </p:blipFill>
        <p:spPr>
          <a:xfrm>
            <a:off x="2205604" y="2511201"/>
            <a:ext cx="1905000" cy="1905000"/>
          </a:xfrm>
          <a:prstGeom prst="rect">
            <a:avLst/>
          </a:prstGeom>
          <a:noFill/>
          <a:ln>
            <a:noFill/>
          </a:ln>
        </p:spPr>
      </p:pic>
      <p:pic>
        <p:nvPicPr>
          <p:cNvPr descr="Amazon EC2 - Reviews, Pros &amp; Cons | Companies using Amazon EC2" id="363" name="Google Shape;363;p10"/>
          <p:cNvPicPr preferRelativeResize="0"/>
          <p:nvPr/>
        </p:nvPicPr>
        <p:blipFill rotWithShape="1">
          <a:blip r:embed="rId6">
            <a:alphaModFix/>
          </a:blip>
          <a:srcRect b="0" l="0" r="0" t="0"/>
          <a:stretch/>
        </p:blipFill>
        <p:spPr>
          <a:xfrm>
            <a:off x="2182968" y="4128946"/>
            <a:ext cx="1905000" cy="1905000"/>
          </a:xfrm>
          <a:prstGeom prst="rect">
            <a:avLst/>
          </a:prstGeom>
          <a:noFill/>
          <a:ln>
            <a:noFill/>
          </a:ln>
        </p:spPr>
      </p:pic>
      <p:pic>
        <p:nvPicPr>
          <p:cNvPr descr="Amazon RDS | Cloud Relational Database | Amazon Web Services" id="364" name="Google Shape;364;p10"/>
          <p:cNvPicPr preferRelativeResize="0"/>
          <p:nvPr/>
        </p:nvPicPr>
        <p:blipFill rotWithShape="1">
          <a:blip r:embed="rId7">
            <a:alphaModFix/>
          </a:blip>
          <a:srcRect b="0" l="0" r="0" t="0"/>
          <a:stretch/>
        </p:blipFill>
        <p:spPr>
          <a:xfrm>
            <a:off x="5002018" y="2276872"/>
            <a:ext cx="1714500" cy="17145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pic>
        <p:nvPicPr>
          <p:cNvPr descr="Amazon RDS | Cloud Relational Database | Amazon Web Services" id="365" name="Google Shape;365;p10"/>
          <p:cNvPicPr preferRelativeResize="0"/>
          <p:nvPr/>
        </p:nvPicPr>
        <p:blipFill rotWithShape="1">
          <a:blip r:embed="rId8">
            <a:alphaModFix/>
          </a:blip>
          <a:srcRect b="0" l="0" r="0" t="0"/>
          <a:stretch/>
        </p:blipFill>
        <p:spPr>
          <a:xfrm>
            <a:off x="7282839" y="2280173"/>
            <a:ext cx="1714500" cy="17145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cxnSp>
        <p:nvCxnSpPr>
          <p:cNvPr id="366" name="Google Shape;366;p10"/>
          <p:cNvCxnSpPr/>
          <p:nvPr/>
        </p:nvCxnSpPr>
        <p:spPr>
          <a:xfrm>
            <a:off x="4100420" y="1988840"/>
            <a:ext cx="914400" cy="9144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367" name="Google Shape;367;p10"/>
          <p:cNvCxnSpPr>
            <a:stCxn id="362" idx="3"/>
          </p:cNvCxnSpPr>
          <p:nvPr/>
        </p:nvCxnSpPr>
        <p:spPr>
          <a:xfrm flipH="1" rot="10800000">
            <a:off x="4110604" y="3422601"/>
            <a:ext cx="922800" cy="411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368" name="Google Shape;368;p10"/>
          <p:cNvCxnSpPr/>
          <p:nvPr/>
        </p:nvCxnSpPr>
        <p:spPr>
          <a:xfrm flipH="1" rot="10800000">
            <a:off x="4110604" y="3789040"/>
            <a:ext cx="945430" cy="1066811"/>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sp>
        <p:nvSpPr>
          <p:cNvPr id="369" name="Google Shape;369;p10"/>
          <p:cNvSpPr txBox="1"/>
          <p:nvPr/>
        </p:nvSpPr>
        <p:spPr>
          <a:xfrm>
            <a:off x="5227078" y="4575374"/>
            <a:ext cx="1444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us-east-1a</a:t>
            </a:r>
            <a:endParaRPr/>
          </a:p>
        </p:txBody>
      </p:sp>
      <p:sp>
        <p:nvSpPr>
          <p:cNvPr id="370" name="Google Shape;370;p10"/>
          <p:cNvSpPr txBox="1"/>
          <p:nvPr/>
        </p:nvSpPr>
        <p:spPr>
          <a:xfrm>
            <a:off x="7382645" y="4568809"/>
            <a:ext cx="1462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us-east-1b</a:t>
            </a:r>
            <a:endParaRPr/>
          </a:p>
        </p:txBody>
      </p:sp>
      <p:cxnSp>
        <p:nvCxnSpPr>
          <p:cNvPr id="371" name="Google Shape;371;p10"/>
          <p:cNvCxnSpPr/>
          <p:nvPr/>
        </p:nvCxnSpPr>
        <p:spPr>
          <a:xfrm>
            <a:off x="6419709" y="3174764"/>
            <a:ext cx="1176627" cy="0"/>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sp>
        <p:nvSpPr>
          <p:cNvPr id="372" name="Google Shape;372;p10"/>
          <p:cNvSpPr/>
          <p:nvPr/>
        </p:nvSpPr>
        <p:spPr>
          <a:xfrm>
            <a:off x="4664473" y="1738405"/>
            <a:ext cx="2487282" cy="2851979"/>
          </a:xfrm>
          <a:prstGeom prst="mathMultiply">
            <a:avLst>
              <a:gd fmla="val 23520" name="adj1"/>
            </a:avLst>
          </a:prstGeom>
          <a:solidFill>
            <a:schemeClr val="accent2"/>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8"/>
                                        </p:tgtEl>
                                        <p:attrNameLst>
                                          <p:attrName>style.visibility</p:attrName>
                                        </p:attrNameLst>
                                      </p:cBhvr>
                                      <p:to>
                                        <p:strVal val="visible"/>
                                      </p:to>
                                    </p:set>
                                    <p:animEffect filter="fade" transition="in">
                                      <p:cBhvr>
                                        <p:cTn dur="2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1"/>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9" name="Google Shape;379;p11"/>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Multi-AZ</a:t>
            </a:r>
            <a:endParaRPr/>
          </a:p>
        </p:txBody>
      </p:sp>
      <p:sp>
        <p:nvSpPr>
          <p:cNvPr id="380" name="Google Shape;380;p11"/>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81" name="Google Shape;381;p11"/>
          <p:cNvPicPr preferRelativeResize="0"/>
          <p:nvPr/>
        </p:nvPicPr>
        <p:blipFill rotWithShape="1">
          <a:blip r:embed="rId3">
            <a:alphaModFix/>
          </a:blip>
          <a:srcRect b="0" l="0" r="0" t="0"/>
          <a:stretch/>
        </p:blipFill>
        <p:spPr>
          <a:xfrm>
            <a:off x="-27085" y="2555168"/>
            <a:ext cx="1656184" cy="1656184"/>
          </a:xfrm>
          <a:prstGeom prst="rect">
            <a:avLst/>
          </a:prstGeom>
          <a:noFill/>
          <a:ln>
            <a:noFill/>
          </a:ln>
        </p:spPr>
      </p:pic>
      <p:pic>
        <p:nvPicPr>
          <p:cNvPr descr="Amazon EC2 - Reviews, Pros &amp; Cons | Companies using Amazon EC2" id="382" name="Google Shape;382;p11"/>
          <p:cNvPicPr preferRelativeResize="0"/>
          <p:nvPr/>
        </p:nvPicPr>
        <p:blipFill rotWithShape="1">
          <a:blip r:embed="rId4">
            <a:alphaModFix/>
          </a:blip>
          <a:srcRect b="0" l="0" r="0" t="0"/>
          <a:stretch/>
        </p:blipFill>
        <p:spPr>
          <a:xfrm>
            <a:off x="2195420" y="1010397"/>
            <a:ext cx="1905000" cy="1905000"/>
          </a:xfrm>
          <a:prstGeom prst="rect">
            <a:avLst/>
          </a:prstGeom>
          <a:noFill/>
          <a:ln>
            <a:noFill/>
          </a:ln>
        </p:spPr>
      </p:pic>
      <p:pic>
        <p:nvPicPr>
          <p:cNvPr descr="Amazon EC2 - Reviews, Pros &amp; Cons | Companies using Amazon EC2" id="383" name="Google Shape;383;p11"/>
          <p:cNvPicPr preferRelativeResize="0"/>
          <p:nvPr/>
        </p:nvPicPr>
        <p:blipFill rotWithShape="1">
          <a:blip r:embed="rId5">
            <a:alphaModFix/>
          </a:blip>
          <a:srcRect b="0" l="0" r="0" t="0"/>
          <a:stretch/>
        </p:blipFill>
        <p:spPr>
          <a:xfrm>
            <a:off x="2205604" y="2511201"/>
            <a:ext cx="1905000" cy="1905000"/>
          </a:xfrm>
          <a:prstGeom prst="rect">
            <a:avLst/>
          </a:prstGeom>
          <a:noFill/>
          <a:ln>
            <a:noFill/>
          </a:ln>
        </p:spPr>
      </p:pic>
      <p:pic>
        <p:nvPicPr>
          <p:cNvPr descr="Amazon EC2 - Reviews, Pros &amp; Cons | Companies using Amazon EC2" id="384" name="Google Shape;384;p11"/>
          <p:cNvPicPr preferRelativeResize="0"/>
          <p:nvPr/>
        </p:nvPicPr>
        <p:blipFill rotWithShape="1">
          <a:blip r:embed="rId6">
            <a:alphaModFix/>
          </a:blip>
          <a:srcRect b="0" l="0" r="0" t="0"/>
          <a:stretch/>
        </p:blipFill>
        <p:spPr>
          <a:xfrm>
            <a:off x="2182968" y="4128946"/>
            <a:ext cx="1905000" cy="1905000"/>
          </a:xfrm>
          <a:prstGeom prst="rect">
            <a:avLst/>
          </a:prstGeom>
          <a:noFill/>
          <a:ln>
            <a:noFill/>
          </a:ln>
        </p:spPr>
      </p:pic>
      <p:pic>
        <p:nvPicPr>
          <p:cNvPr descr="Amazon RDS | Cloud Relational Database | Amazon Web Services" id="385" name="Google Shape;385;p11"/>
          <p:cNvPicPr preferRelativeResize="0"/>
          <p:nvPr/>
        </p:nvPicPr>
        <p:blipFill rotWithShape="1">
          <a:blip r:embed="rId7">
            <a:alphaModFix/>
          </a:blip>
          <a:srcRect b="0" l="0" r="0" t="0"/>
          <a:stretch/>
        </p:blipFill>
        <p:spPr>
          <a:xfrm>
            <a:off x="5002018" y="2276872"/>
            <a:ext cx="1714500" cy="17145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pic>
        <p:nvPicPr>
          <p:cNvPr descr="Amazon RDS | Cloud Relational Database | Amazon Web Services" id="386" name="Google Shape;386;p11"/>
          <p:cNvPicPr preferRelativeResize="0"/>
          <p:nvPr/>
        </p:nvPicPr>
        <p:blipFill rotWithShape="1">
          <a:blip r:embed="rId8">
            <a:alphaModFix/>
          </a:blip>
          <a:srcRect b="0" l="0" r="0" t="0"/>
          <a:stretch/>
        </p:blipFill>
        <p:spPr>
          <a:xfrm>
            <a:off x="7282839" y="2280173"/>
            <a:ext cx="1714500" cy="17145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cxnSp>
        <p:nvCxnSpPr>
          <p:cNvPr id="387" name="Google Shape;387;p11"/>
          <p:cNvCxnSpPr/>
          <p:nvPr/>
        </p:nvCxnSpPr>
        <p:spPr>
          <a:xfrm>
            <a:off x="4100420" y="1988840"/>
            <a:ext cx="3282225" cy="288032"/>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388" name="Google Shape;388;p11"/>
          <p:cNvCxnSpPr>
            <a:stCxn id="383" idx="3"/>
          </p:cNvCxnSpPr>
          <p:nvPr/>
        </p:nvCxnSpPr>
        <p:spPr>
          <a:xfrm flipH="1" rot="10800000">
            <a:off x="4110604" y="3068901"/>
            <a:ext cx="3629700" cy="3948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389" name="Google Shape;389;p11"/>
          <p:cNvCxnSpPr/>
          <p:nvPr/>
        </p:nvCxnSpPr>
        <p:spPr>
          <a:xfrm flipH="1" rot="10800000">
            <a:off x="4110604" y="3991372"/>
            <a:ext cx="3172235" cy="86448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sp>
        <p:nvSpPr>
          <p:cNvPr id="390" name="Google Shape;390;p11"/>
          <p:cNvSpPr txBox="1"/>
          <p:nvPr/>
        </p:nvSpPr>
        <p:spPr>
          <a:xfrm>
            <a:off x="5227078" y="4575374"/>
            <a:ext cx="1444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us-east-1a</a:t>
            </a:r>
            <a:endParaRPr/>
          </a:p>
        </p:txBody>
      </p:sp>
      <p:sp>
        <p:nvSpPr>
          <p:cNvPr id="391" name="Google Shape;391;p11"/>
          <p:cNvSpPr txBox="1"/>
          <p:nvPr/>
        </p:nvSpPr>
        <p:spPr>
          <a:xfrm>
            <a:off x="7382645" y="4568809"/>
            <a:ext cx="1462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us-east-1b</a:t>
            </a:r>
            <a:endParaRPr/>
          </a:p>
        </p:txBody>
      </p:sp>
      <p:cxnSp>
        <p:nvCxnSpPr>
          <p:cNvPr id="392" name="Google Shape;392;p11"/>
          <p:cNvCxnSpPr/>
          <p:nvPr/>
        </p:nvCxnSpPr>
        <p:spPr>
          <a:xfrm>
            <a:off x="6419709" y="3174764"/>
            <a:ext cx="1176627" cy="0"/>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sp>
        <p:nvSpPr>
          <p:cNvPr id="393" name="Google Shape;393;p11"/>
          <p:cNvSpPr/>
          <p:nvPr/>
        </p:nvSpPr>
        <p:spPr>
          <a:xfrm>
            <a:off x="4664473" y="1738405"/>
            <a:ext cx="2487282" cy="2851979"/>
          </a:xfrm>
          <a:prstGeom prst="mathMultiply">
            <a:avLst>
              <a:gd fmla="val 23520" name="adj1"/>
            </a:avLst>
          </a:prstGeom>
          <a:solidFill>
            <a:schemeClr val="accent2"/>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9"/>
                                        </p:tgtEl>
                                        <p:attrNameLst>
                                          <p:attrName>style.visibility</p:attrName>
                                        </p:attrNameLst>
                                      </p:cBhvr>
                                      <p:to>
                                        <p:strVal val="visible"/>
                                      </p:to>
                                    </p:set>
                                    <p:animEffect filter="fade" transition="in">
                                      <p:cBhvr>
                                        <p:cTn dur="2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2"/>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00" name="Google Shape;400;p12"/>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Read Replicas</a:t>
            </a:r>
            <a:endParaRPr/>
          </a:p>
        </p:txBody>
      </p:sp>
      <p:sp>
        <p:nvSpPr>
          <p:cNvPr id="401" name="Google Shape;401;p12"/>
          <p:cNvSpPr txBox="1"/>
          <p:nvPr/>
        </p:nvSpPr>
        <p:spPr>
          <a:xfrm>
            <a:off x="596289" y="1412776"/>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Read replicas allow you to have a read-only copy of your production database.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This is achieved by using Asynchronous replication from the primarily RDS instance to the read replicas. You use read replicas primarily for very read-heavy database workloads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Read replicas is available for the following databases: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Oracle, MySQL Server</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PostgreSQL, MariaDB, Aurora</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402" name="Google Shape;402;p1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Splitting read and write operations in Spring Boot" id="403" name="Google Shape;403;p12"/>
          <p:cNvPicPr preferRelativeResize="0"/>
          <p:nvPr/>
        </p:nvPicPr>
        <p:blipFill rotWithShape="1">
          <a:blip r:embed="rId3">
            <a:alphaModFix/>
          </a:blip>
          <a:srcRect b="0" l="0" r="0" t="0"/>
          <a:stretch/>
        </p:blipFill>
        <p:spPr>
          <a:xfrm>
            <a:off x="5007740" y="3752878"/>
            <a:ext cx="3909255" cy="29884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00"/>
                                        </p:tgtEl>
                                        <p:attrNameLst>
                                          <p:attrName>style.visibility</p:attrName>
                                        </p:attrNameLst>
                                      </p:cBhvr>
                                      <p:to>
                                        <p:strVal val="visible"/>
                                      </p:to>
                                    </p:set>
                                    <p:animEffect filter="fade" transition="in">
                                      <p:cBhvr>
                                        <p:cTn dur="2000"/>
                                        <p:tgtEl>
                                          <p:spTgt spid="400"/>
                                        </p:tgtEl>
                                      </p:cBhvr>
                                    </p:animEffect>
                                  </p:childTnLst>
                                </p:cTn>
                              </p:par>
                              <p:par>
                                <p:cTn fill="hold" nodeType="withEffect" presetClass="entr" presetID="10" presetSubtype="0">
                                  <p:stCondLst>
                                    <p:cond delay="2000"/>
                                  </p:stCondLst>
                                  <p:childTnLst>
                                    <p:set>
                                      <p:cBhvr>
                                        <p:cTn dur="1" fill="hold">
                                          <p:stCondLst>
                                            <p:cond delay="0"/>
                                          </p:stCondLst>
                                        </p:cTn>
                                        <p:tgtEl>
                                          <p:spTgt spid="401"/>
                                        </p:tgtEl>
                                        <p:attrNameLst>
                                          <p:attrName>style.visibility</p:attrName>
                                        </p:attrNameLst>
                                      </p:cBhvr>
                                      <p:to>
                                        <p:strVal val="visible"/>
                                      </p:to>
                                    </p:set>
                                    <p:animEffect filter="fade" transition="in">
                                      <p:cBhvr>
                                        <p:cTn dur="2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 calcmode="lin" valueType="num">
                                      <p:cBhvr additive="base">
                                        <p:cTn dur="500"/>
                                        <p:tgtEl>
                                          <p:spTgt spid="40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 calcmode="lin" valueType="num">
                                      <p:cBhvr additive="base">
                                        <p:cTn dur="500"/>
                                        <p:tgtEl>
                                          <p:spTgt spid="40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 calcmode="lin" valueType="num">
                                      <p:cBhvr additive="base">
                                        <p:cTn dur="500"/>
                                        <p:tgtEl>
                                          <p:spTgt spid="40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anim calcmode="lin" valueType="num">
                                      <p:cBhvr additive="base">
                                        <p:cTn dur="500"/>
                                        <p:tgtEl>
                                          <p:spTgt spid="40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anim calcmode="lin" valueType="num">
                                      <p:cBhvr additive="base">
                                        <p:cTn dur="500"/>
                                        <p:tgtEl>
                                          <p:spTgt spid="40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anim calcmode="lin" valueType="num">
                                      <p:cBhvr additive="base">
                                        <p:cTn dur="500"/>
                                        <p:tgtEl>
                                          <p:spTgt spid="40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anim calcmode="lin" valueType="num">
                                      <p:cBhvr additive="base">
                                        <p:cTn dur="500"/>
                                        <p:tgtEl>
                                          <p:spTgt spid="40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1">
                                            <p:txEl>
                                              <p:pRg end="7" st="7"/>
                                            </p:txEl>
                                          </p:spTgt>
                                        </p:tgtEl>
                                        <p:attrNameLst>
                                          <p:attrName>style.visibility</p:attrName>
                                        </p:attrNameLst>
                                      </p:cBhvr>
                                      <p:to>
                                        <p:strVal val="visible"/>
                                      </p:to>
                                    </p:set>
                                    <p:anim calcmode="lin" valueType="num">
                                      <p:cBhvr additive="base">
                                        <p:cTn dur="500"/>
                                        <p:tgtEl>
                                          <p:spTgt spid="40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10" name="Google Shape;410;p1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Read Replicas</a:t>
            </a:r>
            <a:endParaRPr/>
          </a:p>
        </p:txBody>
      </p:sp>
      <p:sp>
        <p:nvSpPr>
          <p:cNvPr id="411" name="Google Shape;411;p1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412" name="Google Shape;412;p13"/>
          <p:cNvPicPr preferRelativeResize="0"/>
          <p:nvPr/>
        </p:nvPicPr>
        <p:blipFill rotWithShape="1">
          <a:blip r:embed="rId3">
            <a:alphaModFix/>
          </a:blip>
          <a:srcRect b="0" l="0" r="0" t="0"/>
          <a:stretch/>
        </p:blipFill>
        <p:spPr>
          <a:xfrm>
            <a:off x="-27085" y="2555168"/>
            <a:ext cx="1656184" cy="1656184"/>
          </a:xfrm>
          <a:prstGeom prst="rect">
            <a:avLst/>
          </a:prstGeom>
          <a:noFill/>
          <a:ln>
            <a:noFill/>
          </a:ln>
        </p:spPr>
      </p:pic>
      <p:pic>
        <p:nvPicPr>
          <p:cNvPr descr="Amazon EC2 - Reviews, Pros &amp; Cons | Companies using Amazon EC2" id="413" name="Google Shape;413;p13"/>
          <p:cNvPicPr preferRelativeResize="0"/>
          <p:nvPr/>
        </p:nvPicPr>
        <p:blipFill rotWithShape="1">
          <a:blip r:embed="rId4">
            <a:alphaModFix/>
          </a:blip>
          <a:srcRect b="0" l="0" r="0" t="0"/>
          <a:stretch/>
        </p:blipFill>
        <p:spPr>
          <a:xfrm>
            <a:off x="2195420" y="1010397"/>
            <a:ext cx="1905000" cy="1905000"/>
          </a:xfrm>
          <a:prstGeom prst="rect">
            <a:avLst/>
          </a:prstGeom>
          <a:noFill/>
          <a:ln>
            <a:noFill/>
          </a:ln>
        </p:spPr>
      </p:pic>
      <p:pic>
        <p:nvPicPr>
          <p:cNvPr descr="Amazon EC2 - Reviews, Pros &amp; Cons | Companies using Amazon EC2" id="414" name="Google Shape;414;p13"/>
          <p:cNvPicPr preferRelativeResize="0"/>
          <p:nvPr/>
        </p:nvPicPr>
        <p:blipFill rotWithShape="1">
          <a:blip r:embed="rId5">
            <a:alphaModFix/>
          </a:blip>
          <a:srcRect b="0" l="0" r="0" t="0"/>
          <a:stretch/>
        </p:blipFill>
        <p:spPr>
          <a:xfrm>
            <a:off x="2205604" y="2511201"/>
            <a:ext cx="1905000" cy="1905000"/>
          </a:xfrm>
          <a:prstGeom prst="rect">
            <a:avLst/>
          </a:prstGeom>
          <a:noFill/>
          <a:ln>
            <a:noFill/>
          </a:ln>
        </p:spPr>
      </p:pic>
      <p:pic>
        <p:nvPicPr>
          <p:cNvPr descr="Amazon EC2 - Reviews, Pros &amp; Cons | Companies using Amazon EC2" id="415" name="Google Shape;415;p13"/>
          <p:cNvPicPr preferRelativeResize="0"/>
          <p:nvPr/>
        </p:nvPicPr>
        <p:blipFill rotWithShape="1">
          <a:blip r:embed="rId6">
            <a:alphaModFix/>
          </a:blip>
          <a:srcRect b="0" l="0" r="0" t="0"/>
          <a:stretch/>
        </p:blipFill>
        <p:spPr>
          <a:xfrm>
            <a:off x="2182968" y="4128946"/>
            <a:ext cx="1905000" cy="1905000"/>
          </a:xfrm>
          <a:prstGeom prst="rect">
            <a:avLst/>
          </a:prstGeom>
          <a:noFill/>
          <a:ln>
            <a:noFill/>
          </a:ln>
        </p:spPr>
      </p:pic>
      <p:pic>
        <p:nvPicPr>
          <p:cNvPr descr="Amazon RDS | Cloud Relational Database | Amazon Web Services" id="416" name="Google Shape;416;p13"/>
          <p:cNvPicPr preferRelativeResize="0"/>
          <p:nvPr/>
        </p:nvPicPr>
        <p:blipFill rotWithShape="1">
          <a:blip r:embed="rId7">
            <a:alphaModFix/>
          </a:blip>
          <a:srcRect b="0" l="0" r="0" t="0"/>
          <a:stretch/>
        </p:blipFill>
        <p:spPr>
          <a:xfrm>
            <a:off x="5278053" y="2313421"/>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mazon RDS | Cloud Relational Database | Amazon Web Services" id="417" name="Google Shape;417;p13"/>
          <p:cNvPicPr preferRelativeResize="0"/>
          <p:nvPr/>
        </p:nvPicPr>
        <p:blipFill rotWithShape="1">
          <a:blip r:embed="rId7">
            <a:alphaModFix/>
          </a:blip>
          <a:srcRect b="0" l="0" r="0" t="0"/>
          <a:stretch/>
        </p:blipFill>
        <p:spPr>
          <a:xfrm>
            <a:off x="5246532" y="4107648"/>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cxnSp>
        <p:nvCxnSpPr>
          <p:cNvPr id="418" name="Google Shape;418;p13"/>
          <p:cNvCxnSpPr/>
          <p:nvPr/>
        </p:nvCxnSpPr>
        <p:spPr>
          <a:xfrm>
            <a:off x="4100420" y="1988840"/>
            <a:ext cx="914400" cy="9144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19" name="Google Shape;419;p13"/>
          <p:cNvCxnSpPr>
            <a:stCxn id="414" idx="3"/>
          </p:cNvCxnSpPr>
          <p:nvPr/>
        </p:nvCxnSpPr>
        <p:spPr>
          <a:xfrm flipH="1" rot="10800000">
            <a:off x="4110604" y="3422601"/>
            <a:ext cx="922800" cy="411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20" name="Google Shape;420;p13"/>
          <p:cNvCxnSpPr/>
          <p:nvPr/>
        </p:nvCxnSpPr>
        <p:spPr>
          <a:xfrm flipH="1" rot="10800000">
            <a:off x="4169741" y="4051259"/>
            <a:ext cx="945430" cy="1066811"/>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sp>
        <p:nvSpPr>
          <p:cNvPr id="421" name="Google Shape;421;p13"/>
          <p:cNvSpPr txBox="1"/>
          <p:nvPr/>
        </p:nvSpPr>
        <p:spPr>
          <a:xfrm>
            <a:off x="7361797" y="3469849"/>
            <a:ext cx="1444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us-east-1a</a:t>
            </a:r>
            <a:endParaRPr/>
          </a:p>
        </p:txBody>
      </p:sp>
      <p:sp>
        <p:nvSpPr>
          <p:cNvPr id="422" name="Google Shape;422;p13"/>
          <p:cNvSpPr txBox="1"/>
          <p:nvPr/>
        </p:nvSpPr>
        <p:spPr>
          <a:xfrm>
            <a:off x="7388532" y="4896780"/>
            <a:ext cx="1462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us-east-1b</a:t>
            </a:r>
            <a:endParaRPr/>
          </a:p>
        </p:txBody>
      </p:sp>
      <p:pic>
        <p:nvPicPr>
          <p:cNvPr descr="Amazon RDS | Cloud Relational Database | Amazon Web Services" id="423" name="Google Shape;423;p13"/>
          <p:cNvPicPr preferRelativeResize="0"/>
          <p:nvPr/>
        </p:nvPicPr>
        <p:blipFill rotWithShape="1">
          <a:blip r:embed="rId7">
            <a:alphaModFix/>
          </a:blip>
          <a:srcRect b="0" l="0" r="0" t="0"/>
          <a:stretch/>
        </p:blipFill>
        <p:spPr>
          <a:xfrm>
            <a:off x="5278053" y="502952"/>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24" name="Google Shape;424;p13"/>
          <p:cNvSpPr txBox="1"/>
          <p:nvPr/>
        </p:nvSpPr>
        <p:spPr>
          <a:xfrm>
            <a:off x="7361797" y="1360202"/>
            <a:ext cx="1435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2"/>
                </a:solidFill>
                <a:latin typeface="Lucida Sans"/>
                <a:ea typeface="Lucida Sans"/>
                <a:cs typeface="Lucida Sans"/>
                <a:sym typeface="Lucida Sans"/>
              </a:rPr>
              <a:t>us-east-1c</a:t>
            </a:r>
            <a:endParaRPr/>
          </a:p>
        </p:txBody>
      </p:sp>
      <p:cxnSp>
        <p:nvCxnSpPr>
          <p:cNvPr id="425" name="Google Shape;425;p13"/>
          <p:cNvCxnSpPr/>
          <p:nvPr/>
        </p:nvCxnSpPr>
        <p:spPr>
          <a:xfrm flipH="1" rot="10800000">
            <a:off x="6141591" y="1808820"/>
            <a:ext cx="1" cy="848281"/>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26" name="Google Shape;426;p13"/>
          <p:cNvCxnSpPr/>
          <p:nvPr/>
        </p:nvCxnSpPr>
        <p:spPr>
          <a:xfrm flipH="1" rot="10800000">
            <a:off x="6135302" y="3601476"/>
            <a:ext cx="1" cy="848281"/>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27" name="Google Shape;427;p13"/>
          <p:cNvCxnSpPr/>
          <p:nvPr/>
        </p:nvCxnSpPr>
        <p:spPr>
          <a:xfrm>
            <a:off x="1459472" y="4095091"/>
            <a:ext cx="914400" cy="9144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28" name="Google Shape;428;p13"/>
          <p:cNvCxnSpPr/>
          <p:nvPr/>
        </p:nvCxnSpPr>
        <p:spPr>
          <a:xfrm flipH="1" rot="10800000">
            <a:off x="1459472" y="1822410"/>
            <a:ext cx="945430" cy="1066811"/>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29" name="Google Shape;429;p13"/>
          <p:cNvCxnSpPr/>
          <p:nvPr/>
        </p:nvCxnSpPr>
        <p:spPr>
          <a:xfrm flipH="1" rot="10800000">
            <a:off x="1524504" y="3396803"/>
            <a:ext cx="922794" cy="40955"/>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10"/>
                                        </p:tgtEl>
                                        <p:attrNameLst>
                                          <p:attrName>style.visibility</p:attrName>
                                        </p:attrNameLst>
                                      </p:cBhvr>
                                      <p:to>
                                        <p:strVal val="visible"/>
                                      </p:to>
                                    </p:set>
                                    <p:animEffect filter="fade" transition="in">
                                      <p:cBhvr>
                                        <p:cTn dur="2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4"/>
          <p:cNvSpPr/>
          <p:nvPr/>
        </p:nvSpPr>
        <p:spPr>
          <a:xfrm>
            <a:off x="0" y="1086229"/>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36" name="Google Shape;436;p1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Read Replicas</a:t>
            </a:r>
            <a:endParaRPr/>
          </a:p>
        </p:txBody>
      </p:sp>
      <p:sp>
        <p:nvSpPr>
          <p:cNvPr id="437" name="Google Shape;437;p1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438" name="Google Shape;438;p14"/>
          <p:cNvPicPr preferRelativeResize="0"/>
          <p:nvPr/>
        </p:nvPicPr>
        <p:blipFill rotWithShape="1">
          <a:blip r:embed="rId3">
            <a:alphaModFix/>
          </a:blip>
          <a:srcRect b="0" l="0" r="0" t="0"/>
          <a:stretch/>
        </p:blipFill>
        <p:spPr>
          <a:xfrm>
            <a:off x="-27085" y="2555168"/>
            <a:ext cx="1656184" cy="1656184"/>
          </a:xfrm>
          <a:prstGeom prst="rect">
            <a:avLst/>
          </a:prstGeom>
          <a:noFill/>
          <a:ln>
            <a:noFill/>
          </a:ln>
        </p:spPr>
      </p:pic>
      <p:pic>
        <p:nvPicPr>
          <p:cNvPr descr="Amazon EC2 - Reviews, Pros &amp; Cons | Companies using Amazon EC2" id="439" name="Google Shape;439;p14"/>
          <p:cNvPicPr preferRelativeResize="0"/>
          <p:nvPr/>
        </p:nvPicPr>
        <p:blipFill rotWithShape="1">
          <a:blip r:embed="rId4">
            <a:alphaModFix/>
          </a:blip>
          <a:srcRect b="0" l="0" r="0" t="0"/>
          <a:stretch/>
        </p:blipFill>
        <p:spPr>
          <a:xfrm>
            <a:off x="2195420" y="1010397"/>
            <a:ext cx="1905000" cy="1905000"/>
          </a:xfrm>
          <a:prstGeom prst="rect">
            <a:avLst/>
          </a:prstGeom>
          <a:noFill/>
          <a:ln>
            <a:noFill/>
          </a:ln>
        </p:spPr>
      </p:pic>
      <p:pic>
        <p:nvPicPr>
          <p:cNvPr descr="Amazon EC2 - Reviews, Pros &amp; Cons | Companies using Amazon EC2" id="440" name="Google Shape;440;p14"/>
          <p:cNvPicPr preferRelativeResize="0"/>
          <p:nvPr/>
        </p:nvPicPr>
        <p:blipFill rotWithShape="1">
          <a:blip r:embed="rId5">
            <a:alphaModFix/>
          </a:blip>
          <a:srcRect b="0" l="0" r="0" t="0"/>
          <a:stretch/>
        </p:blipFill>
        <p:spPr>
          <a:xfrm>
            <a:off x="2205604" y="2511201"/>
            <a:ext cx="1905000" cy="1905000"/>
          </a:xfrm>
          <a:prstGeom prst="rect">
            <a:avLst/>
          </a:prstGeom>
          <a:noFill/>
          <a:ln>
            <a:noFill/>
          </a:ln>
        </p:spPr>
      </p:pic>
      <p:pic>
        <p:nvPicPr>
          <p:cNvPr descr="Amazon EC2 - Reviews, Pros &amp; Cons | Companies using Amazon EC2" id="441" name="Google Shape;441;p14"/>
          <p:cNvPicPr preferRelativeResize="0"/>
          <p:nvPr/>
        </p:nvPicPr>
        <p:blipFill rotWithShape="1">
          <a:blip r:embed="rId6">
            <a:alphaModFix/>
          </a:blip>
          <a:srcRect b="0" l="0" r="0" t="0"/>
          <a:stretch/>
        </p:blipFill>
        <p:spPr>
          <a:xfrm>
            <a:off x="2182968" y="4128946"/>
            <a:ext cx="1905000" cy="1905000"/>
          </a:xfrm>
          <a:prstGeom prst="rect">
            <a:avLst/>
          </a:prstGeom>
          <a:noFill/>
          <a:ln>
            <a:noFill/>
          </a:ln>
        </p:spPr>
      </p:pic>
      <p:pic>
        <p:nvPicPr>
          <p:cNvPr descr="Amazon RDS | Cloud Relational Database | Amazon Web Services" id="442" name="Google Shape;442;p14"/>
          <p:cNvPicPr preferRelativeResize="0"/>
          <p:nvPr/>
        </p:nvPicPr>
        <p:blipFill rotWithShape="1">
          <a:blip r:embed="rId7">
            <a:alphaModFix/>
          </a:blip>
          <a:srcRect b="0" l="0" r="0" t="0"/>
          <a:stretch/>
        </p:blipFill>
        <p:spPr>
          <a:xfrm>
            <a:off x="5278053" y="2313421"/>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mazon RDS | Cloud Relational Database | Amazon Web Services" id="443" name="Google Shape;443;p14"/>
          <p:cNvPicPr preferRelativeResize="0"/>
          <p:nvPr/>
        </p:nvPicPr>
        <p:blipFill rotWithShape="1">
          <a:blip r:embed="rId7">
            <a:alphaModFix/>
          </a:blip>
          <a:srcRect b="0" l="0" r="0" t="0"/>
          <a:stretch/>
        </p:blipFill>
        <p:spPr>
          <a:xfrm>
            <a:off x="5246532" y="4107648"/>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cxnSp>
        <p:nvCxnSpPr>
          <p:cNvPr id="444" name="Google Shape;444;p14"/>
          <p:cNvCxnSpPr/>
          <p:nvPr/>
        </p:nvCxnSpPr>
        <p:spPr>
          <a:xfrm flipH="1" rot="10800000">
            <a:off x="3955989" y="1482154"/>
            <a:ext cx="1290543" cy="302416"/>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45" name="Google Shape;445;p14"/>
          <p:cNvCxnSpPr>
            <a:stCxn id="440" idx="3"/>
          </p:cNvCxnSpPr>
          <p:nvPr/>
        </p:nvCxnSpPr>
        <p:spPr>
          <a:xfrm flipH="1" rot="10800000">
            <a:off x="4110604" y="3383301"/>
            <a:ext cx="1368300" cy="804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46" name="Google Shape;446;p14"/>
          <p:cNvCxnSpPr>
            <a:stCxn id="441" idx="3"/>
          </p:cNvCxnSpPr>
          <p:nvPr/>
        </p:nvCxnSpPr>
        <p:spPr>
          <a:xfrm>
            <a:off x="4087968" y="5081446"/>
            <a:ext cx="1086300" cy="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pic>
        <p:nvPicPr>
          <p:cNvPr descr="Amazon RDS | Cloud Relational Database | Amazon Web Services" id="447" name="Google Shape;447;p14"/>
          <p:cNvPicPr preferRelativeResize="0"/>
          <p:nvPr/>
        </p:nvPicPr>
        <p:blipFill rotWithShape="1">
          <a:blip r:embed="rId7">
            <a:alphaModFix/>
          </a:blip>
          <a:srcRect b="0" l="0" r="0" t="0"/>
          <a:stretch/>
        </p:blipFill>
        <p:spPr>
          <a:xfrm>
            <a:off x="5278053" y="502952"/>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cxnSp>
        <p:nvCxnSpPr>
          <p:cNvPr id="448" name="Google Shape;448;p14"/>
          <p:cNvCxnSpPr/>
          <p:nvPr/>
        </p:nvCxnSpPr>
        <p:spPr>
          <a:xfrm flipH="1" rot="10800000">
            <a:off x="6135303" y="1808820"/>
            <a:ext cx="1" cy="848281"/>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49" name="Google Shape;449;p14"/>
          <p:cNvCxnSpPr/>
          <p:nvPr/>
        </p:nvCxnSpPr>
        <p:spPr>
          <a:xfrm flipH="1" rot="10800000">
            <a:off x="6134166" y="3607442"/>
            <a:ext cx="1" cy="848281"/>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pic>
        <p:nvPicPr>
          <p:cNvPr descr="Amazon RDS | Cloud Relational Database | Amazon Web Services" id="450" name="Google Shape;450;p14"/>
          <p:cNvPicPr preferRelativeResize="0"/>
          <p:nvPr/>
        </p:nvPicPr>
        <p:blipFill rotWithShape="1">
          <a:blip r:embed="rId7">
            <a:alphaModFix/>
          </a:blip>
          <a:srcRect b="0" l="0" r="0" t="0"/>
          <a:stretch/>
        </p:blipFill>
        <p:spPr>
          <a:xfrm>
            <a:off x="7465578" y="4062543"/>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mazon RDS | Cloud Relational Database | Amazon Web Services" id="451" name="Google Shape;451;p14"/>
          <p:cNvPicPr preferRelativeResize="0"/>
          <p:nvPr/>
        </p:nvPicPr>
        <p:blipFill rotWithShape="1">
          <a:blip r:embed="rId7">
            <a:alphaModFix/>
          </a:blip>
          <a:srcRect b="0" l="0" r="0" t="0"/>
          <a:stretch/>
        </p:blipFill>
        <p:spPr>
          <a:xfrm>
            <a:off x="7404939" y="610100"/>
            <a:ext cx="1714500" cy="1714500"/>
          </a:xfrm>
          <a:prstGeom prst="roundRect">
            <a:avLst>
              <a:gd fmla="val 16667" name="adj"/>
            </a:avLst>
          </a:prstGeom>
          <a:noFill/>
          <a:ln>
            <a:noFill/>
          </a:ln>
          <a:effectLst>
            <a:outerShdw blurRad="76200" rotWithShape="0" algn="tl" dir="7800000" dist="38100">
              <a:srgbClr val="000000">
                <a:alpha val="40000"/>
              </a:srgbClr>
            </a:outerShdw>
          </a:effectLst>
        </p:spPr>
      </p:pic>
      <p:cxnSp>
        <p:nvCxnSpPr>
          <p:cNvPr id="452" name="Google Shape;452;p14"/>
          <p:cNvCxnSpPr/>
          <p:nvPr/>
        </p:nvCxnSpPr>
        <p:spPr>
          <a:xfrm>
            <a:off x="6692809" y="1279056"/>
            <a:ext cx="889748" cy="0"/>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53" name="Google Shape;453;p14"/>
          <p:cNvCxnSpPr/>
          <p:nvPr/>
        </p:nvCxnSpPr>
        <p:spPr>
          <a:xfrm>
            <a:off x="6804248" y="4950884"/>
            <a:ext cx="778309" cy="14014"/>
          </a:xfrm>
          <a:prstGeom prst="straightConnector1">
            <a:avLst/>
          </a:prstGeom>
          <a:noFill/>
          <a:ln cap="flat" cmpd="thickThin" w="63500">
            <a:solidFill>
              <a:schemeClr val="accent2"/>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54" name="Google Shape;454;p14"/>
          <p:cNvCxnSpPr/>
          <p:nvPr/>
        </p:nvCxnSpPr>
        <p:spPr>
          <a:xfrm>
            <a:off x="1459472" y="4095091"/>
            <a:ext cx="914400" cy="914400"/>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55" name="Google Shape;455;p14"/>
          <p:cNvCxnSpPr/>
          <p:nvPr/>
        </p:nvCxnSpPr>
        <p:spPr>
          <a:xfrm flipH="1" rot="10800000">
            <a:off x="1459472" y="1822410"/>
            <a:ext cx="945430" cy="1066811"/>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cxnSp>
        <p:nvCxnSpPr>
          <p:cNvPr id="456" name="Google Shape;456;p14"/>
          <p:cNvCxnSpPr/>
          <p:nvPr/>
        </p:nvCxnSpPr>
        <p:spPr>
          <a:xfrm flipH="1" rot="10800000">
            <a:off x="1524504" y="3396803"/>
            <a:ext cx="922794" cy="40955"/>
          </a:xfrm>
          <a:prstGeom prst="straightConnector1">
            <a:avLst/>
          </a:prstGeom>
          <a:noFill/>
          <a:ln cap="flat" cmpd="thickThin" w="63500">
            <a:solidFill>
              <a:schemeClr val="accent3"/>
            </a:solidFill>
            <a:prstDash val="solid"/>
            <a:round/>
            <a:headEnd len="med" w="med" type="triangle"/>
            <a:tailEnd len="med" w="med" type="triangle"/>
          </a:ln>
          <a:effectLst>
            <a:outerShdw blurRad="50800" rotWithShape="0" dir="5400000" dist="38100">
              <a:srgbClr val="000000">
                <a:alpha val="34901"/>
              </a:srgbClr>
            </a:outerShdw>
          </a:effectLst>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36"/>
                                        </p:tgtEl>
                                        <p:attrNameLst>
                                          <p:attrName>style.visibility</p:attrName>
                                        </p:attrNameLst>
                                      </p:cBhvr>
                                      <p:to>
                                        <p:strVal val="visible"/>
                                      </p:to>
                                    </p:set>
                                    <p:animEffect filter="fade" transition="in">
                                      <p:cBhvr>
                                        <p:cTn dur="2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63" name="Google Shape;463;p15"/>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Read Replicas</a:t>
            </a:r>
            <a:endParaRPr sz="2400">
              <a:solidFill>
                <a:srgbClr val="0070C0"/>
              </a:solidFill>
              <a:latin typeface="Arial"/>
              <a:ea typeface="Arial"/>
              <a:cs typeface="Arial"/>
              <a:sym typeface="Arial"/>
            </a:endParaRPr>
          </a:p>
        </p:txBody>
      </p:sp>
      <p:sp>
        <p:nvSpPr>
          <p:cNvPr id="464" name="Google Shape;464;p1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5" name="Google Shape;465;p1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66" name="Google Shape;466;p15"/>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Used for scaling, not for Disaster recovery</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Must have automatic backups turned on in order to deploy a read replicas</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You can have up to 5 read replica copies of any database</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You can have read replica of read replica( but watch out for latency)</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Each read replica will have its own DNS end point.</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You can have read replicas that have Multi-AZ.</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You can create read replicas of Multi-AZ source databases.</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Read replicas can be promoted to be their own databases. This break the replication</a:t>
            </a:r>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You can have a read replica in a second region.</a:t>
            </a:r>
            <a:endParaRPr/>
          </a:p>
        </p:txBody>
      </p:sp>
      <p:pic>
        <p:nvPicPr>
          <p:cNvPr descr="AWS RDS Multi-AZ vs CLOUDBASIC RDS Multi-AZ-AR" id="467" name="Google Shape;467;p15"/>
          <p:cNvPicPr preferRelativeResize="0"/>
          <p:nvPr/>
        </p:nvPicPr>
        <p:blipFill rotWithShape="1">
          <a:blip r:embed="rId3">
            <a:alphaModFix/>
          </a:blip>
          <a:srcRect b="0" l="0" r="0" t="0"/>
          <a:stretch/>
        </p:blipFill>
        <p:spPr>
          <a:xfrm>
            <a:off x="-15618" y="4552954"/>
            <a:ext cx="914400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63"/>
                                        </p:tgtEl>
                                        <p:attrNameLst>
                                          <p:attrName>style.visibility</p:attrName>
                                        </p:attrNameLst>
                                      </p:cBhvr>
                                      <p:to>
                                        <p:strVal val="visible"/>
                                      </p:to>
                                    </p:set>
                                    <p:animEffect filter="fade" transition="in">
                                      <p:cBhvr>
                                        <p:cTn dur="2000"/>
                                        <p:tgtEl>
                                          <p:spTgt spid="463"/>
                                        </p:tgtEl>
                                      </p:cBhvr>
                                    </p:animEffect>
                                  </p:childTnLst>
                                </p:cTn>
                              </p:par>
                              <p:par>
                                <p:cTn fill="hold" nodeType="withEffect" presetClass="entr" presetID="10" presetSubtype="0">
                                  <p:stCondLst>
                                    <p:cond delay="2000"/>
                                  </p:stCondLst>
                                  <p:childTnLst>
                                    <p:set>
                                      <p:cBhvr>
                                        <p:cTn dur="1" fill="hold">
                                          <p:stCondLst>
                                            <p:cond delay="0"/>
                                          </p:stCondLst>
                                        </p:cTn>
                                        <p:tgtEl>
                                          <p:spTgt spid="466"/>
                                        </p:tgtEl>
                                        <p:attrNameLst>
                                          <p:attrName>style.visibility</p:attrName>
                                        </p:attrNameLst>
                                      </p:cBhvr>
                                      <p:to>
                                        <p:strVal val="visible"/>
                                      </p:to>
                                    </p:set>
                                    <p:animEffect filter="fade" transition="in">
                                      <p:cBhvr>
                                        <p:cTn dur="2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 calcmode="lin" valueType="num">
                                      <p:cBhvr additive="base">
                                        <p:cTn dur="500"/>
                                        <p:tgtEl>
                                          <p:spTgt spid="4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 calcmode="lin" valueType="num">
                                      <p:cBhvr additive="base">
                                        <p:cTn dur="500"/>
                                        <p:tgtEl>
                                          <p:spTgt spid="4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2" st="2"/>
                                            </p:txEl>
                                          </p:spTgt>
                                        </p:tgtEl>
                                        <p:attrNameLst>
                                          <p:attrName>style.visibility</p:attrName>
                                        </p:attrNameLst>
                                      </p:cBhvr>
                                      <p:to>
                                        <p:strVal val="visible"/>
                                      </p:to>
                                    </p:set>
                                    <p:anim calcmode="lin" valueType="num">
                                      <p:cBhvr additive="base">
                                        <p:cTn dur="500"/>
                                        <p:tgtEl>
                                          <p:spTgt spid="4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3" st="3"/>
                                            </p:txEl>
                                          </p:spTgt>
                                        </p:tgtEl>
                                        <p:attrNameLst>
                                          <p:attrName>style.visibility</p:attrName>
                                        </p:attrNameLst>
                                      </p:cBhvr>
                                      <p:to>
                                        <p:strVal val="visible"/>
                                      </p:to>
                                    </p:set>
                                    <p:anim calcmode="lin" valueType="num">
                                      <p:cBhvr additive="base">
                                        <p:cTn dur="500"/>
                                        <p:tgtEl>
                                          <p:spTgt spid="4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4" st="4"/>
                                            </p:txEl>
                                          </p:spTgt>
                                        </p:tgtEl>
                                        <p:attrNameLst>
                                          <p:attrName>style.visibility</p:attrName>
                                        </p:attrNameLst>
                                      </p:cBhvr>
                                      <p:to>
                                        <p:strVal val="visible"/>
                                      </p:to>
                                    </p:set>
                                    <p:anim calcmode="lin" valueType="num">
                                      <p:cBhvr additive="base">
                                        <p:cTn dur="500"/>
                                        <p:tgtEl>
                                          <p:spTgt spid="4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5" st="5"/>
                                            </p:txEl>
                                          </p:spTgt>
                                        </p:tgtEl>
                                        <p:attrNameLst>
                                          <p:attrName>style.visibility</p:attrName>
                                        </p:attrNameLst>
                                      </p:cBhvr>
                                      <p:to>
                                        <p:strVal val="visible"/>
                                      </p:to>
                                    </p:set>
                                    <p:anim calcmode="lin" valueType="num">
                                      <p:cBhvr additive="base">
                                        <p:cTn dur="500"/>
                                        <p:tgtEl>
                                          <p:spTgt spid="4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6" st="6"/>
                                            </p:txEl>
                                          </p:spTgt>
                                        </p:tgtEl>
                                        <p:attrNameLst>
                                          <p:attrName>style.visibility</p:attrName>
                                        </p:attrNameLst>
                                      </p:cBhvr>
                                      <p:to>
                                        <p:strVal val="visible"/>
                                      </p:to>
                                    </p:set>
                                    <p:anim calcmode="lin" valueType="num">
                                      <p:cBhvr additive="base">
                                        <p:cTn dur="500"/>
                                        <p:tgtEl>
                                          <p:spTgt spid="4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7" st="7"/>
                                            </p:txEl>
                                          </p:spTgt>
                                        </p:tgtEl>
                                        <p:attrNameLst>
                                          <p:attrName>style.visibility</p:attrName>
                                        </p:attrNameLst>
                                      </p:cBhvr>
                                      <p:to>
                                        <p:strVal val="visible"/>
                                      </p:to>
                                    </p:set>
                                    <p:anim calcmode="lin" valueType="num">
                                      <p:cBhvr additive="base">
                                        <p:cTn dur="500"/>
                                        <p:tgtEl>
                                          <p:spTgt spid="46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8" st="8"/>
                                            </p:txEl>
                                          </p:spTgt>
                                        </p:tgtEl>
                                        <p:attrNameLst>
                                          <p:attrName>style.visibility</p:attrName>
                                        </p:attrNameLst>
                                      </p:cBhvr>
                                      <p:to>
                                        <p:strVal val="visible"/>
                                      </p:to>
                                    </p:set>
                                    <p:anim calcmode="lin" valueType="num">
                                      <p:cBhvr additive="base">
                                        <p:cTn dur="500"/>
                                        <p:tgtEl>
                                          <p:spTgt spid="46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6"/>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74" name="Google Shape;474;p16"/>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75" name="Google Shape;475;p1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76" name="Google Shape;476;p1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77" name="Google Shape;477;p16"/>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There are two different types of backups fir RDS:</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Automated Backups</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Database Snapshots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Read Replicas:</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Can be Multi-AZ.</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Used to increase Performance</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Must have backups turned on</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Can be in different regions</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Can be MySQL, PostgreSQL, MariaDB, Oracle, Aurora</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Can be promoted to master, this will break the Read Replicas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pic>
        <p:nvPicPr>
          <p:cNvPr descr="Tips and Trick for Last Minute Preparation for Board Exams" id="478" name="Google Shape;478;p16"/>
          <p:cNvPicPr preferRelativeResize="0"/>
          <p:nvPr/>
        </p:nvPicPr>
        <p:blipFill rotWithShape="1">
          <a:blip r:embed="rId3">
            <a:alphaModFix/>
          </a:blip>
          <a:srcRect b="0" l="0" r="0" t="0"/>
          <a:stretch/>
        </p:blipFill>
        <p:spPr>
          <a:xfrm>
            <a:off x="6137920" y="0"/>
            <a:ext cx="3059832" cy="15299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74"/>
                                        </p:tgtEl>
                                        <p:attrNameLst>
                                          <p:attrName>style.visibility</p:attrName>
                                        </p:attrNameLst>
                                      </p:cBhvr>
                                      <p:to>
                                        <p:strVal val="visible"/>
                                      </p:to>
                                    </p:set>
                                    <p:animEffect filter="fade" transition="in">
                                      <p:cBhvr>
                                        <p:cTn dur="2000"/>
                                        <p:tgtEl>
                                          <p:spTgt spid="474"/>
                                        </p:tgtEl>
                                      </p:cBhvr>
                                    </p:animEffect>
                                  </p:childTnLst>
                                </p:cTn>
                              </p:par>
                              <p:par>
                                <p:cTn fill="hold" nodeType="withEffect" presetClass="entr" presetID="10" presetSubtype="0">
                                  <p:stCondLst>
                                    <p:cond delay="2000"/>
                                  </p:stCondLst>
                                  <p:childTnLst>
                                    <p:set>
                                      <p:cBhvr>
                                        <p:cTn dur="1" fill="hold">
                                          <p:stCondLst>
                                            <p:cond delay="0"/>
                                          </p:stCondLst>
                                        </p:cTn>
                                        <p:tgtEl>
                                          <p:spTgt spid="477"/>
                                        </p:tgtEl>
                                        <p:attrNameLst>
                                          <p:attrName>style.visibility</p:attrName>
                                        </p:attrNameLst>
                                      </p:cBhvr>
                                      <p:to>
                                        <p:strVal val="visible"/>
                                      </p:to>
                                    </p:set>
                                    <p:animEffect filter="fade" transition="in">
                                      <p:cBhvr>
                                        <p:cTn dur="2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 calcmode="lin" valueType="num">
                                      <p:cBhvr additive="base">
                                        <p:cTn dur="500"/>
                                        <p:tgtEl>
                                          <p:spTgt spid="4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 calcmode="lin" valueType="num">
                                      <p:cBhvr additive="base">
                                        <p:cTn dur="500"/>
                                        <p:tgtEl>
                                          <p:spTgt spid="4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 calcmode="lin" valueType="num">
                                      <p:cBhvr additive="base">
                                        <p:cTn dur="500"/>
                                        <p:tgtEl>
                                          <p:spTgt spid="47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3" st="3"/>
                                            </p:txEl>
                                          </p:spTgt>
                                        </p:tgtEl>
                                        <p:attrNameLst>
                                          <p:attrName>style.visibility</p:attrName>
                                        </p:attrNameLst>
                                      </p:cBhvr>
                                      <p:to>
                                        <p:strVal val="visible"/>
                                      </p:to>
                                    </p:set>
                                    <p:anim calcmode="lin" valueType="num">
                                      <p:cBhvr additive="base">
                                        <p:cTn dur="500"/>
                                        <p:tgtEl>
                                          <p:spTgt spid="47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4" st="4"/>
                                            </p:txEl>
                                          </p:spTgt>
                                        </p:tgtEl>
                                        <p:attrNameLst>
                                          <p:attrName>style.visibility</p:attrName>
                                        </p:attrNameLst>
                                      </p:cBhvr>
                                      <p:to>
                                        <p:strVal val="visible"/>
                                      </p:to>
                                    </p:set>
                                    <p:anim calcmode="lin" valueType="num">
                                      <p:cBhvr additive="base">
                                        <p:cTn dur="500"/>
                                        <p:tgtEl>
                                          <p:spTgt spid="47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5" st="5"/>
                                            </p:txEl>
                                          </p:spTgt>
                                        </p:tgtEl>
                                        <p:attrNameLst>
                                          <p:attrName>style.visibility</p:attrName>
                                        </p:attrNameLst>
                                      </p:cBhvr>
                                      <p:to>
                                        <p:strVal val="visible"/>
                                      </p:to>
                                    </p:set>
                                    <p:anim calcmode="lin" valueType="num">
                                      <p:cBhvr additive="base">
                                        <p:cTn dur="500"/>
                                        <p:tgtEl>
                                          <p:spTgt spid="47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6" st="6"/>
                                            </p:txEl>
                                          </p:spTgt>
                                        </p:tgtEl>
                                        <p:attrNameLst>
                                          <p:attrName>style.visibility</p:attrName>
                                        </p:attrNameLst>
                                      </p:cBhvr>
                                      <p:to>
                                        <p:strVal val="visible"/>
                                      </p:to>
                                    </p:set>
                                    <p:anim calcmode="lin" valueType="num">
                                      <p:cBhvr additive="base">
                                        <p:cTn dur="500"/>
                                        <p:tgtEl>
                                          <p:spTgt spid="47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7" st="7"/>
                                            </p:txEl>
                                          </p:spTgt>
                                        </p:tgtEl>
                                        <p:attrNameLst>
                                          <p:attrName>style.visibility</p:attrName>
                                        </p:attrNameLst>
                                      </p:cBhvr>
                                      <p:to>
                                        <p:strVal val="visible"/>
                                      </p:to>
                                    </p:set>
                                    <p:anim calcmode="lin" valueType="num">
                                      <p:cBhvr additive="base">
                                        <p:cTn dur="500"/>
                                        <p:tgtEl>
                                          <p:spTgt spid="47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8" st="8"/>
                                            </p:txEl>
                                          </p:spTgt>
                                        </p:tgtEl>
                                        <p:attrNameLst>
                                          <p:attrName>style.visibility</p:attrName>
                                        </p:attrNameLst>
                                      </p:cBhvr>
                                      <p:to>
                                        <p:strVal val="visible"/>
                                      </p:to>
                                    </p:set>
                                    <p:anim calcmode="lin" valueType="num">
                                      <p:cBhvr additive="base">
                                        <p:cTn dur="500"/>
                                        <p:tgtEl>
                                          <p:spTgt spid="47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9" st="9"/>
                                            </p:txEl>
                                          </p:spTgt>
                                        </p:tgtEl>
                                        <p:attrNameLst>
                                          <p:attrName>style.visibility</p:attrName>
                                        </p:attrNameLst>
                                      </p:cBhvr>
                                      <p:to>
                                        <p:strVal val="visible"/>
                                      </p:to>
                                    </p:set>
                                    <p:anim calcmode="lin" valueType="num">
                                      <p:cBhvr additive="base">
                                        <p:cTn dur="500"/>
                                        <p:tgtEl>
                                          <p:spTgt spid="477">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10" st="10"/>
                                            </p:txEl>
                                          </p:spTgt>
                                        </p:tgtEl>
                                        <p:attrNameLst>
                                          <p:attrName>style.visibility</p:attrName>
                                        </p:attrNameLst>
                                      </p:cBhvr>
                                      <p:to>
                                        <p:strVal val="visible"/>
                                      </p:to>
                                    </p:set>
                                    <p:anim calcmode="lin" valueType="num">
                                      <p:cBhvr additive="base">
                                        <p:cTn dur="500"/>
                                        <p:tgtEl>
                                          <p:spTgt spid="477">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11" st="11"/>
                                            </p:txEl>
                                          </p:spTgt>
                                        </p:tgtEl>
                                        <p:attrNameLst>
                                          <p:attrName>style.visibility</p:attrName>
                                        </p:attrNameLst>
                                      </p:cBhvr>
                                      <p:to>
                                        <p:strVal val="visible"/>
                                      </p:to>
                                    </p:set>
                                    <p:anim calcmode="lin" valueType="num">
                                      <p:cBhvr additive="base">
                                        <p:cTn dur="500"/>
                                        <p:tgtEl>
                                          <p:spTgt spid="477">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xEl>
                                              <p:pRg end="12" st="12"/>
                                            </p:txEl>
                                          </p:spTgt>
                                        </p:tgtEl>
                                        <p:attrNameLst>
                                          <p:attrName>style.visibility</p:attrName>
                                        </p:attrNameLst>
                                      </p:cBhvr>
                                      <p:to>
                                        <p:strVal val="visible"/>
                                      </p:to>
                                    </p:set>
                                    <p:anim calcmode="lin" valueType="num">
                                      <p:cBhvr additive="base">
                                        <p:cTn dur="500"/>
                                        <p:tgtEl>
                                          <p:spTgt spid="477">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7"/>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85" name="Google Shape;485;p17"/>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86" name="Google Shape;486;p1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87" name="Google Shape;487;p1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88" name="Google Shape;488;p17"/>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Multi-AZ</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Used for DR</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You can force a failover from one AZ to another by rebooting the RDS instance</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Encryption at rest </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Encryption at rest is supported for MySQL, Oracle, SQL Server, PostgreSQL, MariaDB &amp; Aurora.</a:t>
            </a:r>
            <a:endParaRPr/>
          </a:p>
          <a:p>
            <a:pPr indent="-174625" lvl="1" marL="631825" marR="0" rtl="0" algn="l">
              <a:spcBef>
                <a:spcPts val="0"/>
              </a:spcBef>
              <a:spcAft>
                <a:spcPts val="0"/>
              </a:spcAft>
              <a:buClr>
                <a:srgbClr val="7F7F7F"/>
              </a:buClr>
              <a:buSzPts val="1598"/>
              <a:buFont typeface="Calibri"/>
              <a:buChar char="»"/>
            </a:pPr>
            <a:r>
              <a:rPr b="0" i="0" lang="en-US" sz="1700" u="none" cap="none" strike="noStrike">
                <a:solidFill>
                  <a:srgbClr val="3F3F3F"/>
                </a:solidFill>
                <a:latin typeface="Lucida Sans"/>
                <a:ea typeface="Lucida Sans"/>
                <a:cs typeface="Lucida Sans"/>
                <a:sym typeface="Lucida Sans"/>
              </a:rPr>
              <a:t>Encryption is done using the AWS Key Management Service (KMS) service, Once your RDS instance is encrypted, the data stored at rest in the underlying storage is encrypted, as are its automated backups, read replica and snapshots.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pic>
        <p:nvPicPr>
          <p:cNvPr descr="Tips and Trick for Last Minute Preparation for Board Exams" id="489" name="Google Shape;489;p17"/>
          <p:cNvPicPr preferRelativeResize="0"/>
          <p:nvPr/>
        </p:nvPicPr>
        <p:blipFill rotWithShape="1">
          <a:blip r:embed="rId3">
            <a:alphaModFix/>
          </a:blip>
          <a:srcRect b="0" l="0" r="0" t="0"/>
          <a:stretch/>
        </p:blipFill>
        <p:spPr>
          <a:xfrm>
            <a:off x="6137920" y="0"/>
            <a:ext cx="3059832" cy="15299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85"/>
                                        </p:tgtEl>
                                        <p:attrNameLst>
                                          <p:attrName>style.visibility</p:attrName>
                                        </p:attrNameLst>
                                      </p:cBhvr>
                                      <p:to>
                                        <p:strVal val="visible"/>
                                      </p:to>
                                    </p:set>
                                    <p:animEffect filter="fade" transition="in">
                                      <p:cBhvr>
                                        <p:cTn dur="2000"/>
                                        <p:tgtEl>
                                          <p:spTgt spid="485"/>
                                        </p:tgtEl>
                                      </p:cBhvr>
                                    </p:animEffect>
                                  </p:childTnLst>
                                </p:cTn>
                              </p:par>
                              <p:par>
                                <p:cTn fill="hold" nodeType="withEffect" presetClass="entr" presetID="10" presetSubtype="0">
                                  <p:stCondLst>
                                    <p:cond delay="2000"/>
                                  </p:stCondLst>
                                  <p:childTnLst>
                                    <p:set>
                                      <p:cBhvr>
                                        <p:cTn dur="1" fill="hold">
                                          <p:stCondLst>
                                            <p:cond delay="0"/>
                                          </p:stCondLst>
                                        </p:cTn>
                                        <p:tgtEl>
                                          <p:spTgt spid="488"/>
                                        </p:tgtEl>
                                        <p:attrNameLst>
                                          <p:attrName>style.visibility</p:attrName>
                                        </p:attrNameLst>
                                      </p:cBhvr>
                                      <p:to>
                                        <p:strVal val="visible"/>
                                      </p:to>
                                    </p:set>
                                    <p:animEffect filter="fade" transition="in">
                                      <p:cBhvr>
                                        <p:cTn dur="2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 calcmode="lin" valueType="num">
                                      <p:cBhvr additive="base">
                                        <p:cTn dur="500"/>
                                        <p:tgtEl>
                                          <p:spTgt spid="4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 calcmode="lin" valueType="num">
                                      <p:cBhvr additive="base">
                                        <p:cTn dur="500"/>
                                        <p:tgtEl>
                                          <p:spTgt spid="4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 calcmode="lin" valueType="num">
                                      <p:cBhvr additive="base">
                                        <p:cTn dur="500"/>
                                        <p:tgtEl>
                                          <p:spTgt spid="4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anim calcmode="lin" valueType="num">
                                      <p:cBhvr additive="base">
                                        <p:cTn dur="500"/>
                                        <p:tgtEl>
                                          <p:spTgt spid="4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anim calcmode="lin" valueType="num">
                                      <p:cBhvr additive="base">
                                        <p:cTn dur="500"/>
                                        <p:tgtEl>
                                          <p:spTgt spid="48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5" st="5"/>
                                            </p:txEl>
                                          </p:spTgt>
                                        </p:tgtEl>
                                        <p:attrNameLst>
                                          <p:attrName>style.visibility</p:attrName>
                                        </p:attrNameLst>
                                      </p:cBhvr>
                                      <p:to>
                                        <p:strVal val="visible"/>
                                      </p:to>
                                    </p:set>
                                    <p:anim calcmode="lin" valueType="num">
                                      <p:cBhvr additive="base">
                                        <p:cTn dur="500"/>
                                        <p:tgtEl>
                                          <p:spTgt spid="48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6" st="6"/>
                                            </p:txEl>
                                          </p:spTgt>
                                        </p:tgtEl>
                                        <p:attrNameLst>
                                          <p:attrName>style.visibility</p:attrName>
                                        </p:attrNameLst>
                                      </p:cBhvr>
                                      <p:to>
                                        <p:strVal val="visible"/>
                                      </p:to>
                                    </p:set>
                                    <p:anim calcmode="lin" valueType="num">
                                      <p:cBhvr additive="base">
                                        <p:cTn dur="500"/>
                                        <p:tgtEl>
                                          <p:spTgt spid="48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xEl>
                                              <p:pRg end="7" st="7"/>
                                            </p:txEl>
                                          </p:spTgt>
                                        </p:tgtEl>
                                        <p:attrNameLst>
                                          <p:attrName>style.visibility</p:attrName>
                                        </p:attrNameLst>
                                      </p:cBhvr>
                                      <p:to>
                                        <p:strVal val="visible"/>
                                      </p:to>
                                    </p:set>
                                    <p:anim calcmode="lin" valueType="num">
                                      <p:cBhvr additive="base">
                                        <p:cTn dur="500"/>
                                        <p:tgtEl>
                                          <p:spTgt spid="48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8"/>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496" name="Google Shape;496;p18"/>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8" name="Google Shape;268;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9" name="Google Shape;269;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70" name="Google Shape;270;p2"/>
          <p:cNvSpPr txBox="1"/>
          <p:nvPr/>
        </p:nvSpPr>
        <p:spPr>
          <a:xfrm>
            <a:off x="683754" y="1484783"/>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RDS Backup</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Automated Backups</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DB Snapshots</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Restoring Backups</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Encryption At Restoring</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Multi-AZ</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Read Replicas</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Exam Tips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271" name="Google Shape;271;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par>
                                <p:cTn fill="hold" nodeType="withEffect" presetClass="entr" presetID="10" presetSubtype="0">
                                  <p:stCondLst>
                                    <p:cond delay="200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8" name="Google Shape;278;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RDS Backup</a:t>
            </a:r>
            <a:endParaRPr/>
          </a:p>
        </p:txBody>
      </p:sp>
      <p:sp>
        <p:nvSpPr>
          <p:cNvPr id="279" name="Google Shape;279;p3"/>
          <p:cNvSpPr txBox="1"/>
          <p:nvPr/>
        </p:nvSpPr>
        <p:spPr>
          <a:xfrm>
            <a:off x="596289" y="1323538"/>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RDS creates and saves automated backups of your DB instance during the backup window of your DB instance. RDS creates a storage volume snapshot of your DB instance, backing up the entire DB instance and not just individual databases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Backups are stored in Amazon S3.</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There are two different types of Backups for RDS: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Automated Backups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Database Snapshots</a:t>
            </a:r>
            <a:endParaRPr/>
          </a:p>
        </p:txBody>
      </p:sp>
      <p:sp>
        <p:nvSpPr>
          <p:cNvPr id="280" name="Google Shape;280;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281" name="Google Shape;281;p3"/>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par>
                                <p:cTn fill="hold" nodeType="withEffect" presetClass="entr" presetID="10" presetSubtype="0">
                                  <p:stCondLst>
                                    <p:cond delay="2000"/>
                                  </p:stCondLst>
                                  <p:childTnLst>
                                    <p:set>
                                      <p:cBhvr>
                                        <p:cTn dur="1" fill="hold">
                                          <p:stCondLst>
                                            <p:cond delay="0"/>
                                          </p:stCondLst>
                                        </p:cTn>
                                        <p:tgtEl>
                                          <p:spTgt spid="279"/>
                                        </p:tgtEl>
                                        <p:attrNameLst>
                                          <p:attrName>style.visibility</p:attrName>
                                        </p:attrNameLst>
                                      </p:cBhvr>
                                      <p:to>
                                        <p:strVal val="visible"/>
                                      </p:to>
                                    </p:set>
                                    <p:animEffect filter="fade" transition="in">
                                      <p:cBhvr>
                                        <p:cTn dur="2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500"/>
                                        <p:tgtEl>
                                          <p:spTgt spid="2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500"/>
                                        <p:tgtEl>
                                          <p:spTgt spid="2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500"/>
                                        <p:tgtEl>
                                          <p:spTgt spid="2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500"/>
                                        <p:tgtEl>
                                          <p:spTgt spid="2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 calcmode="lin" valueType="num">
                                      <p:cBhvr additive="base">
                                        <p:cTn dur="500"/>
                                        <p:tgtEl>
                                          <p:spTgt spid="2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 calcmode="lin" valueType="num">
                                      <p:cBhvr additive="base">
                                        <p:cTn dur="500"/>
                                        <p:tgtEl>
                                          <p:spTgt spid="27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 calcmode="lin" valueType="num">
                                      <p:cBhvr additive="base">
                                        <p:cTn dur="500"/>
                                        <p:tgtEl>
                                          <p:spTgt spid="27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8" name="Google Shape;288;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Automated Backups</a:t>
            </a:r>
            <a:endParaRPr/>
          </a:p>
        </p:txBody>
      </p:sp>
      <p:sp>
        <p:nvSpPr>
          <p:cNvPr id="289" name="Google Shape;289;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290" name="Google Shape;290;p4"/>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291" name="Google Shape;291;p4"/>
          <p:cNvSpPr txBox="1"/>
          <p:nvPr/>
        </p:nvSpPr>
        <p:spPr>
          <a:xfrm>
            <a:off x="596289" y="1323538"/>
            <a:ext cx="7848685" cy="467303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Automated Backups allows you to recover your databases to any point in time within a "retention period". The retention period can be between one and 35 days.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Retention period: This policy refers to how long these backup tapes/media are kept (their retention).</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Automated Backups will take a full daily snapshot and will also store transaction logs throughout the day.</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pic>
        <p:nvPicPr>
          <p:cNvPr descr="The Importance of ERP Backups" id="292" name="Google Shape;292;p4"/>
          <p:cNvPicPr preferRelativeResize="0"/>
          <p:nvPr/>
        </p:nvPicPr>
        <p:blipFill rotWithShape="1">
          <a:blip r:embed="rId4">
            <a:alphaModFix/>
          </a:blip>
          <a:srcRect b="0" l="0" r="0" t="0"/>
          <a:stretch/>
        </p:blipFill>
        <p:spPr>
          <a:xfrm>
            <a:off x="3779233" y="3933056"/>
            <a:ext cx="5364767" cy="2443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par>
                                <p:cTn fill="hold" nodeType="withEffect" presetClass="entr" presetID="10" presetSubtype="0">
                                  <p:stCondLst>
                                    <p:cond delay="200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 calcmode="lin" valueType="num">
                                      <p:cBhvr additive="base">
                                        <p:cTn dur="500"/>
                                        <p:tgtEl>
                                          <p:spTgt spid="2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 calcmode="lin" valueType="num">
                                      <p:cBhvr additive="base">
                                        <p:cTn dur="500"/>
                                        <p:tgtEl>
                                          <p:spTgt spid="29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 calcmode="lin" valueType="num">
                                      <p:cBhvr additive="base">
                                        <p:cTn dur="500"/>
                                        <p:tgtEl>
                                          <p:spTgt spid="29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 calcmode="lin" valueType="num">
                                      <p:cBhvr additive="base">
                                        <p:cTn dur="500"/>
                                        <p:tgtEl>
                                          <p:spTgt spid="29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 calcmode="lin" valueType="num">
                                      <p:cBhvr additive="base">
                                        <p:cTn dur="500"/>
                                        <p:tgtEl>
                                          <p:spTgt spid="29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 calcmode="lin" valueType="num">
                                      <p:cBhvr additive="base">
                                        <p:cTn dur="500"/>
                                        <p:tgtEl>
                                          <p:spTgt spid="29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9" name="Google Shape;299;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Automated Backups</a:t>
            </a:r>
            <a:endParaRPr/>
          </a:p>
        </p:txBody>
      </p:sp>
      <p:sp>
        <p:nvSpPr>
          <p:cNvPr id="300" name="Google Shape;300;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01" name="Google Shape;301;p5"/>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02" name="Google Shape;302;p5"/>
          <p:cNvSpPr txBox="1"/>
          <p:nvPr/>
        </p:nvSpPr>
        <p:spPr>
          <a:xfrm>
            <a:off x="596289" y="1323538"/>
            <a:ext cx="8111774" cy="272153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When you do a recovery, AWS will first choose the most recent daily backup and then apply transaction logs relevant to that day.</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This allow you to do a point in time recovery down to a second, within the retention period.</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Automated Backups are enabled by default. The backup data is stored in S3 and you get free storage space equal to the size of your database. So, if you have an RDS instance if 10GB, you will get 10GB worth of storage.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pic>
        <p:nvPicPr>
          <p:cNvPr descr="How to successfully optimize backups | BetaNews" id="303" name="Google Shape;303;p5"/>
          <p:cNvPicPr preferRelativeResize="0"/>
          <p:nvPr/>
        </p:nvPicPr>
        <p:blipFill rotWithShape="1">
          <a:blip r:embed="rId4">
            <a:alphaModFix/>
          </a:blip>
          <a:srcRect b="0" l="0" r="0" t="0"/>
          <a:stretch/>
        </p:blipFill>
        <p:spPr>
          <a:xfrm>
            <a:off x="6523459" y="4045074"/>
            <a:ext cx="2619375" cy="1743075"/>
          </a:xfrm>
          <a:prstGeom prst="rect">
            <a:avLst/>
          </a:prstGeom>
          <a:noFill/>
          <a:ln>
            <a:noFill/>
          </a:ln>
        </p:spPr>
      </p:pic>
      <p:sp>
        <p:nvSpPr>
          <p:cNvPr id="304" name="Google Shape;304;p5"/>
          <p:cNvSpPr txBox="1"/>
          <p:nvPr/>
        </p:nvSpPr>
        <p:spPr>
          <a:xfrm>
            <a:off x="596289" y="4365104"/>
            <a:ext cx="5836831" cy="1743075"/>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Backups are taken within a define window. During the backup window, storage I/O may be suspended while your data is being backed up and you may experience elevated latency.</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par>
                                <p:cTn fill="hold" nodeType="withEffect" presetClass="entr" presetID="10" presetSubtype="0">
                                  <p:stCondLst>
                                    <p:cond delay="2000"/>
                                  </p:stCondLst>
                                  <p:childTnLst>
                                    <p:set>
                                      <p:cBhvr>
                                        <p:cTn dur="1" fill="hold">
                                          <p:stCondLst>
                                            <p:cond delay="0"/>
                                          </p:stCondLst>
                                        </p:cTn>
                                        <p:tgtEl>
                                          <p:spTgt spid="302"/>
                                        </p:tgtEl>
                                        <p:attrNameLst>
                                          <p:attrName>style.visibility</p:attrName>
                                        </p:attrNameLst>
                                      </p:cBhvr>
                                      <p:to>
                                        <p:strVal val="visible"/>
                                      </p:to>
                                    </p:set>
                                    <p:animEffect filter="fade" transition="in">
                                      <p:cBhvr>
                                        <p:cTn dur="2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 calcmode="lin" valueType="num">
                                      <p:cBhvr additive="base">
                                        <p:cTn dur="500"/>
                                        <p:tgtEl>
                                          <p:spTgt spid="3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 calcmode="lin" valueType="num">
                                      <p:cBhvr additive="base">
                                        <p:cTn dur="500"/>
                                        <p:tgtEl>
                                          <p:spTgt spid="3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 calcmode="lin" valueType="num">
                                      <p:cBhvr additive="base">
                                        <p:cTn dur="500"/>
                                        <p:tgtEl>
                                          <p:spTgt spid="3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 calcmode="lin" valueType="num">
                                      <p:cBhvr additive="base">
                                        <p:cTn dur="500"/>
                                        <p:tgtEl>
                                          <p:spTgt spid="3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 calcmode="lin" valueType="num">
                                      <p:cBhvr additive="base">
                                        <p:cTn dur="500"/>
                                        <p:tgtEl>
                                          <p:spTgt spid="3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 calcmode="lin" valueType="num">
                                      <p:cBhvr additive="base">
                                        <p:cTn dur="500"/>
                                        <p:tgtEl>
                                          <p:spTgt spid="30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04"/>
                                        </p:tgtEl>
                                        <p:attrNameLst>
                                          <p:attrName>style.visibility</p:attrName>
                                        </p:attrNameLst>
                                      </p:cBhvr>
                                      <p:to>
                                        <p:strVal val="visible"/>
                                      </p:to>
                                    </p:set>
                                    <p:animEffect filter="fade" transition="in">
                                      <p:cBhvr>
                                        <p:cTn dur="2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500"/>
                                        <p:tgtEl>
                                          <p:spTgt spid="3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 calcmode="lin" valueType="num">
                                      <p:cBhvr additive="base">
                                        <p:cTn dur="500"/>
                                        <p:tgtEl>
                                          <p:spTgt spid="3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1" name="Google Shape;311;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DB Snapshots</a:t>
            </a:r>
            <a:endParaRPr/>
          </a:p>
        </p:txBody>
      </p:sp>
      <p:sp>
        <p:nvSpPr>
          <p:cNvPr id="312" name="Google Shape;312;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313" name="Google Shape;313;p6"/>
          <p:cNvSpPr txBox="1"/>
          <p:nvPr/>
        </p:nvSpPr>
        <p:spPr>
          <a:xfrm>
            <a:off x="596289" y="1323538"/>
            <a:ext cx="8111774" cy="272153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DB Snapshots are done manually (ie they are user initiated). They are stored even after you delete the original RDS instance, unlike automated backups.</a:t>
            </a:r>
            <a:endParaRPr/>
          </a:p>
        </p:txBody>
      </p:sp>
      <p:pic>
        <p:nvPicPr>
          <p:cNvPr descr="Snapshot Testing - Vue.js Tutorials" id="314" name="Google Shape;314;p6"/>
          <p:cNvPicPr preferRelativeResize="0"/>
          <p:nvPr/>
        </p:nvPicPr>
        <p:blipFill rotWithShape="1">
          <a:blip r:embed="rId3">
            <a:alphaModFix/>
          </a:blip>
          <a:srcRect b="0" l="0" r="0" t="0"/>
          <a:stretch/>
        </p:blipFill>
        <p:spPr>
          <a:xfrm>
            <a:off x="219703" y="2443667"/>
            <a:ext cx="5327125" cy="3821092"/>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pic>
        <p:nvPicPr>
          <p:cNvPr descr="Recover Database from SQL Server Database Snapshot" id="315" name="Google Shape;315;p6"/>
          <p:cNvPicPr preferRelativeResize="0"/>
          <p:nvPr/>
        </p:nvPicPr>
        <p:blipFill rotWithShape="1">
          <a:blip r:embed="rId4">
            <a:alphaModFix/>
          </a:blip>
          <a:srcRect b="0" l="0" r="0" t="0"/>
          <a:stretch/>
        </p:blipFill>
        <p:spPr>
          <a:xfrm>
            <a:off x="6260203" y="3250730"/>
            <a:ext cx="2447860" cy="24478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par>
                                <p:cTn fill="hold" nodeType="withEffect" presetClass="entr" presetID="10" presetSubtype="0">
                                  <p:stCondLst>
                                    <p:cond delay="2000"/>
                                  </p:stCondLst>
                                  <p:childTnLst>
                                    <p:set>
                                      <p:cBhvr>
                                        <p:cTn dur="1" fill="hold">
                                          <p:stCondLst>
                                            <p:cond delay="0"/>
                                          </p:stCondLst>
                                        </p:cTn>
                                        <p:tgtEl>
                                          <p:spTgt spid="313"/>
                                        </p:tgtEl>
                                        <p:attrNameLst>
                                          <p:attrName>style.visibility</p:attrName>
                                        </p:attrNameLst>
                                      </p:cBhvr>
                                      <p:to>
                                        <p:strVal val="visible"/>
                                      </p:to>
                                    </p:set>
                                    <p:animEffect filter="fade" transition="in">
                                      <p:cBhvr>
                                        <p:cTn dur="2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 calcmode="lin" valueType="num">
                                      <p:cBhvr additive="base">
                                        <p:cTn dur="500"/>
                                        <p:tgtEl>
                                          <p:spTgt spid="3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2" name="Google Shape;322;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Restoring Backups</a:t>
            </a:r>
            <a:endParaRPr/>
          </a:p>
        </p:txBody>
      </p:sp>
      <p:sp>
        <p:nvSpPr>
          <p:cNvPr id="323" name="Google Shape;323;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324" name="Google Shape;324;p7"/>
          <p:cNvSpPr txBox="1"/>
          <p:nvPr/>
        </p:nvSpPr>
        <p:spPr>
          <a:xfrm>
            <a:off x="596289" y="1323538"/>
            <a:ext cx="8111774" cy="1591570"/>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Whenever you restore either an Automatic Backups or a manual Snapshots, the restored version of database will be new RDS instance with a new DNS endpoint.</a:t>
            </a:r>
            <a:endParaRPr/>
          </a:p>
        </p:txBody>
      </p:sp>
      <p:pic>
        <p:nvPicPr>
          <p:cNvPr descr="Backup Restore - How much will the restoration process take?" id="325" name="Google Shape;325;p7"/>
          <p:cNvPicPr preferRelativeResize="0"/>
          <p:nvPr/>
        </p:nvPicPr>
        <p:blipFill rotWithShape="1">
          <a:blip r:embed="rId3">
            <a:alphaModFix/>
          </a:blip>
          <a:srcRect b="0" l="0" r="0" t="0"/>
          <a:stretch/>
        </p:blipFill>
        <p:spPr>
          <a:xfrm>
            <a:off x="2616359" y="5302952"/>
            <a:ext cx="4048125" cy="166687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pic>
        <p:nvPicPr>
          <p:cNvPr descr="Amazon DynamoDB - Wikipedia" id="326" name="Google Shape;326;p7"/>
          <p:cNvPicPr preferRelativeResize="0"/>
          <p:nvPr/>
        </p:nvPicPr>
        <p:blipFill rotWithShape="1">
          <a:blip r:embed="rId4">
            <a:alphaModFix/>
          </a:blip>
          <a:srcRect b="0" l="0" r="0" t="0"/>
          <a:stretch/>
        </p:blipFill>
        <p:spPr>
          <a:xfrm>
            <a:off x="1127144" y="2218058"/>
            <a:ext cx="2333625" cy="2114550"/>
          </a:xfrm>
          <a:prstGeom prst="rect">
            <a:avLst/>
          </a:prstGeom>
          <a:noFill/>
          <a:ln>
            <a:noFill/>
          </a:ln>
        </p:spPr>
      </p:pic>
      <p:pic>
        <p:nvPicPr>
          <p:cNvPr descr="Amazon DynamoDB - Wikipedia" id="327" name="Google Shape;327;p7"/>
          <p:cNvPicPr preferRelativeResize="0"/>
          <p:nvPr/>
        </p:nvPicPr>
        <p:blipFill rotWithShape="1">
          <a:blip r:embed="rId5">
            <a:alphaModFix/>
          </a:blip>
          <a:srcRect b="0" l="0" r="0" t="0"/>
          <a:stretch/>
        </p:blipFill>
        <p:spPr>
          <a:xfrm>
            <a:off x="6325250" y="2251299"/>
            <a:ext cx="2333625" cy="2114550"/>
          </a:xfrm>
          <a:prstGeom prst="rect">
            <a:avLst/>
          </a:prstGeom>
          <a:noFill/>
          <a:ln>
            <a:noFill/>
          </a:ln>
        </p:spPr>
      </p:pic>
      <p:sp>
        <p:nvSpPr>
          <p:cNvPr id="328" name="Google Shape;328;p7"/>
          <p:cNvSpPr txBox="1"/>
          <p:nvPr/>
        </p:nvSpPr>
        <p:spPr>
          <a:xfrm>
            <a:off x="5515328" y="4394473"/>
            <a:ext cx="46073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Lucida Sans"/>
                <a:ea typeface="Lucida Sans"/>
                <a:cs typeface="Lucida Sans"/>
                <a:sym typeface="Lucida Sans"/>
              </a:rPr>
              <a:t>restored.us-east-1.rds.amazonaws.com</a:t>
            </a:r>
            <a:endParaRPr/>
          </a:p>
        </p:txBody>
      </p:sp>
      <p:sp>
        <p:nvSpPr>
          <p:cNvPr id="329" name="Google Shape;329;p7"/>
          <p:cNvSpPr txBox="1"/>
          <p:nvPr/>
        </p:nvSpPr>
        <p:spPr>
          <a:xfrm>
            <a:off x="907976" y="4407268"/>
            <a:ext cx="46073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Lucida Sans"/>
                <a:ea typeface="Lucida Sans"/>
                <a:cs typeface="Lucida Sans"/>
                <a:sym typeface="Lucida Sans"/>
              </a:rPr>
              <a:t>original.us-east-1.rds.amazonaws.com</a:t>
            </a:r>
            <a:endParaRPr/>
          </a:p>
        </p:txBody>
      </p:sp>
      <p:cxnSp>
        <p:nvCxnSpPr>
          <p:cNvPr id="330" name="Google Shape;330;p7"/>
          <p:cNvCxnSpPr>
            <a:stCxn id="326" idx="3"/>
            <a:endCxn id="327" idx="1"/>
          </p:cNvCxnSpPr>
          <p:nvPr/>
        </p:nvCxnSpPr>
        <p:spPr>
          <a:xfrm>
            <a:off x="3460769" y="3275333"/>
            <a:ext cx="2864400" cy="33300"/>
          </a:xfrm>
          <a:prstGeom prst="straightConnector1">
            <a:avLst/>
          </a:prstGeom>
          <a:noFill/>
          <a:ln cap="flat" cmpd="thickThin" w="63500">
            <a:solidFill>
              <a:schemeClr val="accent3"/>
            </a:solidFill>
            <a:prstDash val="solid"/>
            <a:round/>
            <a:headEnd len="sm" w="sm" type="none"/>
            <a:tailEnd len="med" w="med" type="triangle"/>
          </a:ln>
          <a:effectLst>
            <a:outerShdw blurRad="50800" rotWithShape="0" dir="5400000" dist="38100">
              <a:srgbClr val="000000">
                <a:alpha val="34901"/>
              </a:srgbClr>
            </a:outerShdw>
          </a:effectLst>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par>
                                <p:cTn fill="hold" nodeType="withEffect" presetClass="entr" presetID="10" presetSubtype="0">
                                  <p:stCondLst>
                                    <p:cond delay="2000"/>
                                  </p:stCondLst>
                                  <p:childTnLst>
                                    <p:set>
                                      <p:cBhvr>
                                        <p:cTn dur="1" fill="hold">
                                          <p:stCondLst>
                                            <p:cond delay="0"/>
                                          </p:stCondLst>
                                        </p:cTn>
                                        <p:tgtEl>
                                          <p:spTgt spid="324"/>
                                        </p:tgtEl>
                                        <p:attrNameLst>
                                          <p:attrName>style.visibility</p:attrName>
                                        </p:attrNameLst>
                                      </p:cBhvr>
                                      <p:to>
                                        <p:strVal val="visible"/>
                                      </p:to>
                                    </p:set>
                                    <p:animEffect filter="fade" transition="in">
                                      <p:cBhvr>
                                        <p:cTn dur="2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7" name="Google Shape;337;p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Encryption At Restoring</a:t>
            </a:r>
            <a:endParaRPr/>
          </a:p>
        </p:txBody>
      </p:sp>
      <p:sp>
        <p:nvSpPr>
          <p:cNvPr id="338" name="Google Shape;338;p8"/>
          <p:cNvSpPr txBox="1"/>
          <p:nvPr/>
        </p:nvSpPr>
        <p:spPr>
          <a:xfrm>
            <a:off x="596289" y="1412776"/>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Encryption at rest is supported for MySQL, Oracle, SQL Server, PostgreSQL, MariaDB &amp; Aurora.</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Encryption is done using the AWS Key Management Service (KMS) service. </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Once your RDS instance is encrypted, the data stored at rest in the underlying storage is encrypted, as are its automated backups, read replicas and snapshot</a:t>
            </a:r>
            <a:endParaRPr/>
          </a:p>
        </p:txBody>
      </p:sp>
      <p:sp>
        <p:nvSpPr>
          <p:cNvPr id="339" name="Google Shape;339;p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What is Encryption &amp; How Does It Work? | by Privacy Guy | Privacy Guy |  Medium" id="340" name="Google Shape;340;p8"/>
          <p:cNvPicPr preferRelativeResize="0"/>
          <p:nvPr/>
        </p:nvPicPr>
        <p:blipFill rotWithShape="1">
          <a:blip r:embed="rId3">
            <a:alphaModFix/>
          </a:blip>
          <a:srcRect b="0" l="0" r="0" t="0"/>
          <a:stretch/>
        </p:blipFill>
        <p:spPr>
          <a:xfrm>
            <a:off x="2575146" y="3798622"/>
            <a:ext cx="6568854" cy="30666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200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 calcmode="lin" valueType="num">
                                      <p:cBhvr additive="base">
                                        <p:cTn dur="500"/>
                                        <p:tgtEl>
                                          <p:spTgt spid="3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 calcmode="lin" valueType="num">
                                      <p:cBhvr additive="base">
                                        <p:cTn dur="500"/>
                                        <p:tgtEl>
                                          <p:spTgt spid="3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 calcmode="lin" valueType="num">
                                      <p:cBhvr additive="base">
                                        <p:cTn dur="500"/>
                                        <p:tgtEl>
                                          <p:spTgt spid="3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7" name="Google Shape;347;p9"/>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Multi-AZ</a:t>
            </a:r>
            <a:endParaRPr/>
          </a:p>
        </p:txBody>
      </p:sp>
      <p:sp>
        <p:nvSpPr>
          <p:cNvPr id="348" name="Google Shape;348;p9"/>
          <p:cNvSpPr txBox="1"/>
          <p:nvPr/>
        </p:nvSpPr>
        <p:spPr>
          <a:xfrm>
            <a:off x="596289" y="1412776"/>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Multi-AZ allows you to have an exact copy of your production database in another Availability Zone.</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AWS handles the replication for you, so when your production database is written, write will automatically be synchronized to the stand-by database.</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In the event of planned database maintenance, DB Instance failure, or an Availability Zone failure, Amazon RDS will automatically failover to the standby so that database operations can resume quickly without administrative intervention.</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It is not primarily used for improving performance. For performance improvement, you need Read Replicas.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49" name="Google Shape;349;p9"/>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Natural Disasters compilation | The Dr. Binocs Show | Best Learning Videos  For Kids | Peekaboo Kidz - YouTube" id="350" name="Google Shape;350;p9"/>
          <p:cNvPicPr preferRelativeResize="0"/>
          <p:nvPr/>
        </p:nvPicPr>
        <p:blipFill rotWithShape="1">
          <a:blip r:embed="rId3">
            <a:alphaModFix/>
          </a:blip>
          <a:srcRect b="0" l="0" r="0" t="0"/>
          <a:stretch/>
        </p:blipFill>
        <p:spPr>
          <a:xfrm>
            <a:off x="5220072" y="4672060"/>
            <a:ext cx="3917235" cy="2203445"/>
          </a:xfrm>
          <a:prstGeom prst="rect">
            <a:avLst/>
          </a:prstGeom>
          <a:noFill/>
          <a:ln>
            <a:noFill/>
          </a:ln>
        </p:spPr>
      </p:pic>
      <p:sp>
        <p:nvSpPr>
          <p:cNvPr id="351" name="Google Shape;351;p9"/>
          <p:cNvSpPr txBox="1"/>
          <p:nvPr/>
        </p:nvSpPr>
        <p:spPr>
          <a:xfrm>
            <a:off x="596288" y="4577293"/>
            <a:ext cx="4911816" cy="2421712"/>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Multi-AZ is available for the following databases: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SQL Server, Oracle, MySQL Server</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PostgreSQL, MariaDB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200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 calcmode="lin" valueType="num">
                                      <p:cBhvr additive="base">
                                        <p:cTn dur="500"/>
                                        <p:tgtEl>
                                          <p:spTgt spid="3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 calcmode="lin" valueType="num">
                                      <p:cBhvr additive="base">
                                        <p:cTn dur="500"/>
                                        <p:tgtEl>
                                          <p:spTgt spid="3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 calcmode="lin" valueType="num">
                                      <p:cBhvr additive="base">
                                        <p:cTn dur="500"/>
                                        <p:tgtEl>
                                          <p:spTgt spid="3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 calcmode="lin" valueType="num">
                                      <p:cBhvr additive="base">
                                        <p:cTn dur="500"/>
                                        <p:tgtEl>
                                          <p:spTgt spid="3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anim calcmode="lin" valueType="num">
                                      <p:cBhvr additive="base">
                                        <p:cTn dur="500"/>
                                        <p:tgtEl>
                                          <p:spTgt spid="3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anim calcmode="lin" valueType="num">
                                      <p:cBhvr additive="base">
                                        <p:cTn dur="500"/>
                                        <p:tgtEl>
                                          <p:spTgt spid="3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51"/>
                                        </p:tgtEl>
                                        <p:attrNameLst>
                                          <p:attrName>style.visibility</p:attrName>
                                        </p:attrNameLst>
                                      </p:cBhvr>
                                      <p:to>
                                        <p:strVal val="visible"/>
                                      </p:to>
                                    </p:set>
                                    <p:animEffect filter="fade" transition="in">
                                      <p:cBhvr>
                                        <p:cTn dur="2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 calcmode="lin" valueType="num">
                                      <p:cBhvr additive="base">
                                        <p:cTn dur="500"/>
                                        <p:tgtEl>
                                          <p:spTgt spid="35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 calcmode="lin" valueType="num">
                                      <p:cBhvr additive="base">
                                        <p:cTn dur="500"/>
                                        <p:tgtEl>
                                          <p:spTgt spid="35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 calcmode="lin" valueType="num">
                                      <p:cBhvr additive="base">
                                        <p:cTn dur="500"/>
                                        <p:tgtEl>
                                          <p:spTgt spid="35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 calcmode="lin" valueType="num">
                                      <p:cBhvr additive="base">
                                        <p:cTn dur="500"/>
                                        <p:tgtEl>
                                          <p:spTgt spid="35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