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iHlA9FegO9rkKuGYZ47iiDM7+N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6" name="Google Shape;34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6" name="Google Shape;35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6" name="Google Shape;36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6" name="Google Shape;37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7" name="Google Shape;38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8" name="Google Shape;39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9" name="Google Shape;40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0" name="Google Shape;42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1" name="Google Shape;43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2" name="Google Shape;44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3" name="Google Shape;45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4" name="Google Shape;46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4" name="Google Shape;28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4" name="Google Shape;30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5" name="Google Shape;31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6" name="Google Shape;32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6" name="Google Shape;33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image" Target="../media/image5.jpg"/><Relationship Id="rId7"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9" name="Shape 19"/>
        <p:cNvGrpSpPr/>
        <p:nvPr/>
      </p:nvGrpSpPr>
      <p:grpSpPr>
        <a:xfrm>
          <a:off x="0" y="0"/>
          <a:ext cx="0" cy="0"/>
          <a:chOff x="0" y="0"/>
          <a:chExt cx="0" cy="0"/>
        </a:xfrm>
      </p:grpSpPr>
      <p:sp>
        <p:nvSpPr>
          <p:cNvPr id="20" name="Google Shape;20;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3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7" name="Google Shape;107;p34"/>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108" name="Shape 108"/>
        <p:cNvGrpSpPr/>
        <p:nvPr/>
      </p:nvGrpSpPr>
      <p:grpSpPr>
        <a:xfrm>
          <a:off x="0" y="0"/>
          <a:ext cx="0" cy="0"/>
          <a:chOff x="0" y="0"/>
          <a:chExt cx="0" cy="0"/>
        </a:xfrm>
      </p:grpSpPr>
      <p:sp>
        <p:nvSpPr>
          <p:cNvPr id="109" name="Google Shape;109;p35"/>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5"/>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35"/>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2" name="Google Shape;112;p3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5" name="Shape 115"/>
        <p:cNvGrpSpPr/>
        <p:nvPr/>
      </p:nvGrpSpPr>
      <p:grpSpPr>
        <a:xfrm>
          <a:off x="0" y="0"/>
          <a:ext cx="0" cy="0"/>
          <a:chOff x="0" y="0"/>
          <a:chExt cx="0" cy="0"/>
        </a:xfrm>
      </p:grpSpPr>
      <p:sp>
        <p:nvSpPr>
          <p:cNvPr id="116" name="Google Shape;116;p36"/>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7" name="Google Shape;117;p36"/>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8" name="Google Shape;118;p3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36"/>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6"/>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3" name="Google Shape;123;p36"/>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3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5" name="Google Shape;125;p36"/>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6" name="Google Shape;126;p36"/>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7" name="Google Shape;127;p36"/>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8" name="Google Shape;128;p36"/>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7"/>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2" name="Google Shape;132;p3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38"/>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8"/>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3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41" name="Shape 141"/>
        <p:cNvGrpSpPr/>
        <p:nvPr/>
      </p:nvGrpSpPr>
      <p:grpSpPr>
        <a:xfrm>
          <a:off x="0" y="0"/>
          <a:ext cx="0" cy="0"/>
          <a:chOff x="0" y="0"/>
          <a:chExt cx="0" cy="0"/>
        </a:xfrm>
      </p:grpSpPr>
      <p:pic>
        <p:nvPicPr>
          <p:cNvPr id="142" name="Google Shape;142;p39"/>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43" name="Google Shape;143;p39"/>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44" name="Google Shape;144;p39"/>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45" name="Google Shape;145;p39"/>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46" name="Google Shape;146;p39"/>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47" name="Google Shape;147;p39"/>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48" name="Google Shape;148;p3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39"/>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2" name="Google Shape;152;p39"/>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 calcmode="lin" valueType="num">
                                      <p:cBhvr additive="base">
                                        <p:cTn dur="500"/>
                                        <p:tgtEl>
                                          <p:spTgt spid="1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 calcmode="lin" valueType="num">
                                      <p:cBhvr additive="base">
                                        <p:cTn dur="500"/>
                                        <p:tgtEl>
                                          <p:spTgt spid="1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7"/>
                                        </p:tgtEl>
                                        <p:attrNameLst>
                                          <p:attrName>style.visibility</p:attrName>
                                        </p:attrNameLst>
                                      </p:cBhvr>
                                      <p:to>
                                        <p:strVal val="visible"/>
                                      </p:to>
                                    </p:set>
                                    <p:animEffect filter="fade" transition="in">
                                      <p:cBhvr>
                                        <p:cTn dur="7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4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4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41"/>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64" name="Google Shape;164;p41"/>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41"/>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6" name="Google Shape;166;p41"/>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42"/>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9" name="Google Shape;169;p4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42"/>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73" name="Shape 173"/>
        <p:cNvGrpSpPr/>
        <p:nvPr/>
      </p:nvGrpSpPr>
      <p:grpSpPr>
        <a:xfrm>
          <a:off x="0" y="0"/>
          <a:ext cx="0" cy="0"/>
          <a:chOff x="0" y="0"/>
          <a:chExt cx="0" cy="0"/>
        </a:xfrm>
      </p:grpSpPr>
      <p:pic>
        <p:nvPicPr>
          <p:cNvPr id="174" name="Google Shape;174;p43"/>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75" name="Google Shape;175;p4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7"/>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 name="Google Shape;39;p27"/>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7"/>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5"/>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4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4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47"/>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47"/>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4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48"/>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48"/>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49"/>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4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4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4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4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5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5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5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5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
        <p:nvSpPr>
          <p:cNvPr id="224" name="Google Shape;224;p5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5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5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7" name="Shape 227"/>
        <p:cNvGrpSpPr/>
        <p:nvPr/>
      </p:nvGrpSpPr>
      <p:grpSpPr>
        <a:xfrm>
          <a:off x="0" y="0"/>
          <a:ext cx="0" cy="0"/>
          <a:chOff x="0" y="0"/>
          <a:chExt cx="0" cy="0"/>
        </a:xfrm>
      </p:grpSpPr>
      <p:sp>
        <p:nvSpPr>
          <p:cNvPr id="228" name="Google Shape;228;p5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52"/>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0" name="Google Shape;230;p52"/>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5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5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5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5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53"/>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7" name="Google Shape;237;p5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5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5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5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5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5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5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5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5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5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55"/>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5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5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5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 name="Shape 51"/>
        <p:cNvGrpSpPr/>
        <p:nvPr/>
      </p:nvGrpSpPr>
      <p:grpSpPr>
        <a:xfrm>
          <a:off x="0" y="0"/>
          <a:ext cx="0" cy="0"/>
          <a:chOff x="0" y="0"/>
          <a:chExt cx="0" cy="0"/>
        </a:xfrm>
      </p:grpSpPr>
      <p:sp>
        <p:nvSpPr>
          <p:cNvPr id="52" name="Google Shape;52;p29"/>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29"/>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9"/>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55" name="Google Shape;55;p29"/>
          <p:cNvGrpSpPr/>
          <p:nvPr/>
        </p:nvGrpSpPr>
        <p:grpSpPr>
          <a:xfrm>
            <a:off x="-3765" y="4953000"/>
            <a:ext cx="9147765" cy="1912088"/>
            <a:chOff x="-3765" y="4832896"/>
            <a:chExt cx="9147765" cy="2032192"/>
          </a:xfrm>
        </p:grpSpPr>
        <p:sp>
          <p:nvSpPr>
            <p:cNvPr id="56" name="Google Shape;56;p29"/>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7" name="Google Shape;57;p29"/>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8" name="Google Shape;58;p29"/>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59" name="Google Shape;59;p29"/>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0" name="Google Shape;60;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29"/>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64" name="Google Shape;64;p29"/>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65" name="Google Shape;65;p29"/>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66" name="Google Shape;66;p29"/>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67" name="Google Shape;67;p29"/>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68" name="Google Shape;68;p29"/>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
                                        </p:tgtEl>
                                        <p:attrNameLst>
                                          <p:attrName>style.visibility</p:attrName>
                                        </p:attrNameLst>
                                      </p:cBhvr>
                                      <p:to>
                                        <p:strVal val="visible"/>
                                      </p:to>
                                    </p:set>
                                    <p:animEffect filter="fade" transition="in">
                                      <p:cBhvr>
                                        <p:cTn dur="75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3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5" name="Google Shape;75;p30"/>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Google Shape;77;p31"/>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1"/>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31"/>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3" name="Google Shape;83;p31"/>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4" name="Google Shape;84;p31"/>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85" name="Google Shape;85;p31"/>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86" name="Google Shape;86;p31"/>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87" name="Shape 87"/>
        <p:cNvGrpSpPr/>
        <p:nvPr/>
      </p:nvGrpSpPr>
      <p:grpSpPr>
        <a:xfrm>
          <a:off x="0" y="0"/>
          <a:ext cx="0" cy="0"/>
          <a:chOff x="0" y="0"/>
          <a:chExt cx="0" cy="0"/>
        </a:xfrm>
      </p:grpSpPr>
      <p:sp>
        <p:nvSpPr>
          <p:cNvPr id="88" name="Google Shape;88;p32"/>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32"/>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94" name="Shape 94"/>
        <p:cNvGrpSpPr/>
        <p:nvPr/>
      </p:nvGrpSpPr>
      <p:grpSpPr>
        <a:xfrm>
          <a:off x="0" y="0"/>
          <a:ext cx="0" cy="0"/>
          <a:chOff x="0" y="0"/>
          <a:chExt cx="0" cy="0"/>
        </a:xfrm>
      </p:grpSpPr>
      <p:sp>
        <p:nvSpPr>
          <p:cNvPr id="95" name="Google Shape;95;p33"/>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3"/>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7" name="Google Shape;97;p33"/>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33"/>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33"/>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4"/>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 name="Google Shape;11;p24"/>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 name="Google Shape;12;p2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24"/>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 name="Google Shape;16;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 name="Google Shape;17;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8" name="Google Shape;18;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2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7" name="Google Shape;27;p2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8" name="Google Shape;28;p2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29" name="Google Shape;2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2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1" name="Google Shape;31;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2" name="Google Shape;32;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3" name="Google Shape;33;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4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9" name="Google Shape;259;p1"/>
          <p:cNvSpPr/>
          <p:nvPr/>
        </p:nvSpPr>
        <p:spPr>
          <a:xfrm flipH="1">
            <a:off x="8892480"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Database of Databases - DynamoDB - Revision #18" id="260" name="Google Shape;260;p1"/>
          <p:cNvPicPr preferRelativeResize="0"/>
          <p:nvPr/>
        </p:nvPicPr>
        <p:blipFill rotWithShape="1">
          <a:blip r:embed="rId3">
            <a:alphaModFix/>
          </a:blip>
          <a:srcRect b="0" l="0" r="0" t="0"/>
          <a:stretch/>
        </p:blipFill>
        <p:spPr>
          <a:xfrm>
            <a:off x="0" y="1828800"/>
            <a:ext cx="9144000" cy="320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0"/>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9" name="Google Shape;349;p10"/>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The basics of DynamoDB</a:t>
            </a:r>
            <a:endParaRPr/>
          </a:p>
        </p:txBody>
      </p:sp>
      <p:sp>
        <p:nvSpPr>
          <p:cNvPr id="350" name="Google Shape;350;p10"/>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351" name="Google Shape;351;p10"/>
          <p:cNvPicPr preferRelativeResize="0"/>
          <p:nvPr/>
        </p:nvPicPr>
        <p:blipFill rotWithShape="1">
          <a:blip r:embed="rId3">
            <a:alphaModFix/>
          </a:blip>
          <a:srcRect b="0" l="0" r="0" t="0"/>
          <a:stretch/>
        </p:blipFill>
        <p:spPr>
          <a:xfrm>
            <a:off x="2137462" y="1115115"/>
            <a:ext cx="4461454" cy="5803284"/>
          </a:xfrm>
          <a:prstGeom prst="rect">
            <a:avLst/>
          </a:prstGeom>
          <a:noFill/>
          <a:ln>
            <a:noFill/>
          </a:ln>
        </p:spPr>
      </p:pic>
      <p:pic>
        <p:nvPicPr>
          <p:cNvPr descr="Amazon RDS | Cloud Relational Database | Amazon Web Services" id="352" name="Google Shape;352;p10"/>
          <p:cNvPicPr preferRelativeResize="0"/>
          <p:nvPr/>
        </p:nvPicPr>
        <p:blipFill rotWithShape="1">
          <a:blip r:embed="rId4">
            <a:alphaModFix/>
          </a:blip>
          <a:srcRect b="0" l="0" r="0" t="0"/>
          <a:stretch/>
        </p:blipFill>
        <p:spPr>
          <a:xfrm>
            <a:off x="7380312" y="-181784"/>
            <a:ext cx="1714500" cy="1714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49"/>
                                        </p:tgtEl>
                                        <p:attrNameLst>
                                          <p:attrName>style.visibility</p:attrName>
                                        </p:attrNameLst>
                                      </p:cBhvr>
                                      <p:to>
                                        <p:strVal val="visible"/>
                                      </p:to>
                                    </p:set>
                                    <p:animEffect filter="fade" transition="in">
                                      <p:cBhvr>
                                        <p:cTn dur="2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1"/>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59" name="Google Shape;359;p11"/>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The basics of DynamoDB</a:t>
            </a:r>
            <a:endParaRPr/>
          </a:p>
        </p:txBody>
      </p:sp>
      <p:sp>
        <p:nvSpPr>
          <p:cNvPr id="360" name="Google Shape;360;p11"/>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361" name="Google Shape;361;p11"/>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62" name="Google Shape;362;p11"/>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Composite key</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1. Partition key + Sort key</a:t>
            </a:r>
            <a:endParaRPr/>
          </a:p>
          <a:p>
            <a:pPr indent="-174625" lvl="2" marL="10890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Forum posts. User post multiple messages</a:t>
            </a:r>
            <a:endParaRPr/>
          </a:p>
          <a:p>
            <a:pPr indent="-174625" lvl="2" marL="10890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Combination of : userid + sort key (timestamp)</a:t>
            </a:r>
            <a:endParaRPr/>
          </a:p>
          <a:p>
            <a:pPr indent="-174625" lvl="2" marL="10890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Example: Artist + SongTitle</a:t>
            </a:r>
            <a:endParaRPr b="0" i="0" sz="1800" u="none" cap="none" strike="noStrike">
              <a:solidFill>
                <a:srgbClr val="3F3F3F"/>
              </a:solidFill>
              <a:latin typeface="Lucida Sans"/>
              <a:ea typeface="Lucida Sans"/>
              <a:cs typeface="Lucida Sans"/>
              <a:sym typeface="Lucida Sans"/>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2. A Unique Combination</a:t>
            </a:r>
            <a:endParaRPr/>
          </a:p>
          <a:p>
            <a:pPr indent="-174625" lvl="2" marL="10890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Items in the table may have the same partition key, but they must have a different sort key</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3. Storage</a:t>
            </a:r>
            <a:endParaRPr/>
          </a:p>
          <a:p>
            <a:pPr indent="-174625" lvl="2" marL="10890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All items with the same partition key are stored together and then sorted according to the sort key value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59"/>
                                        </p:tgtEl>
                                        <p:attrNameLst>
                                          <p:attrName>style.visibility</p:attrName>
                                        </p:attrNameLst>
                                      </p:cBhvr>
                                      <p:to>
                                        <p:strVal val="visible"/>
                                      </p:to>
                                    </p:set>
                                    <p:animEffect filter="fade" transition="in">
                                      <p:cBhvr>
                                        <p:cTn dur="2000"/>
                                        <p:tgtEl>
                                          <p:spTgt spid="359"/>
                                        </p:tgtEl>
                                      </p:cBhvr>
                                    </p:animEffect>
                                  </p:childTnLst>
                                </p:cTn>
                              </p:par>
                              <p:par>
                                <p:cTn fill="hold" nodeType="withEffect" presetClass="entr" presetID="10" presetSubtype="0">
                                  <p:stCondLst>
                                    <p:cond delay="2000"/>
                                  </p:stCondLst>
                                  <p:childTnLst>
                                    <p:set>
                                      <p:cBhvr>
                                        <p:cTn dur="1" fill="hold">
                                          <p:stCondLst>
                                            <p:cond delay="0"/>
                                          </p:stCondLst>
                                        </p:cTn>
                                        <p:tgtEl>
                                          <p:spTgt spid="362"/>
                                        </p:tgtEl>
                                        <p:attrNameLst>
                                          <p:attrName>style.visibility</p:attrName>
                                        </p:attrNameLst>
                                      </p:cBhvr>
                                      <p:to>
                                        <p:strVal val="visible"/>
                                      </p:to>
                                    </p:set>
                                    <p:animEffect filter="fade" transition="in">
                                      <p:cBhvr>
                                        <p:cTn dur="2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 calcmode="lin" valueType="num">
                                      <p:cBhvr additive="base">
                                        <p:cTn dur="500"/>
                                        <p:tgtEl>
                                          <p:spTgt spid="3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 calcmode="lin" valueType="num">
                                      <p:cBhvr additive="base">
                                        <p:cTn dur="500"/>
                                        <p:tgtEl>
                                          <p:spTgt spid="3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 calcmode="lin" valueType="num">
                                      <p:cBhvr additive="base">
                                        <p:cTn dur="500"/>
                                        <p:tgtEl>
                                          <p:spTgt spid="3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 calcmode="lin" valueType="num">
                                      <p:cBhvr additive="base">
                                        <p:cTn dur="500"/>
                                        <p:tgtEl>
                                          <p:spTgt spid="3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 calcmode="lin" valueType="num">
                                      <p:cBhvr additive="base">
                                        <p:cTn dur="500"/>
                                        <p:tgtEl>
                                          <p:spTgt spid="3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 calcmode="lin" valueType="num">
                                      <p:cBhvr additive="base">
                                        <p:cTn dur="500"/>
                                        <p:tgtEl>
                                          <p:spTgt spid="3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anim calcmode="lin" valueType="num">
                                      <p:cBhvr additive="base">
                                        <p:cTn dur="500"/>
                                        <p:tgtEl>
                                          <p:spTgt spid="36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7" st="7"/>
                                            </p:txEl>
                                          </p:spTgt>
                                        </p:tgtEl>
                                        <p:attrNameLst>
                                          <p:attrName>style.visibility</p:attrName>
                                        </p:attrNameLst>
                                      </p:cBhvr>
                                      <p:to>
                                        <p:strVal val="visible"/>
                                      </p:to>
                                    </p:set>
                                    <p:anim calcmode="lin" valueType="num">
                                      <p:cBhvr additive="base">
                                        <p:cTn dur="500"/>
                                        <p:tgtEl>
                                          <p:spTgt spid="36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8" st="8"/>
                                            </p:txEl>
                                          </p:spTgt>
                                        </p:tgtEl>
                                        <p:attrNameLst>
                                          <p:attrName>style.visibility</p:attrName>
                                        </p:attrNameLst>
                                      </p:cBhvr>
                                      <p:to>
                                        <p:strVal val="visible"/>
                                      </p:to>
                                    </p:set>
                                    <p:anim calcmode="lin" valueType="num">
                                      <p:cBhvr additive="base">
                                        <p:cTn dur="500"/>
                                        <p:tgtEl>
                                          <p:spTgt spid="36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9" st="9"/>
                                            </p:txEl>
                                          </p:spTgt>
                                        </p:tgtEl>
                                        <p:attrNameLst>
                                          <p:attrName>style.visibility</p:attrName>
                                        </p:attrNameLst>
                                      </p:cBhvr>
                                      <p:to>
                                        <p:strVal val="visible"/>
                                      </p:to>
                                    </p:set>
                                    <p:anim calcmode="lin" valueType="num">
                                      <p:cBhvr additive="base">
                                        <p:cTn dur="500"/>
                                        <p:tgtEl>
                                          <p:spTgt spid="36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xEl>
                                              <p:pRg end="10" st="10"/>
                                            </p:txEl>
                                          </p:spTgt>
                                        </p:tgtEl>
                                        <p:attrNameLst>
                                          <p:attrName>style.visibility</p:attrName>
                                        </p:attrNameLst>
                                      </p:cBhvr>
                                      <p:to>
                                        <p:strVal val="visible"/>
                                      </p:to>
                                    </p:set>
                                    <p:anim calcmode="lin" valueType="num">
                                      <p:cBhvr additive="base">
                                        <p:cTn dur="500"/>
                                        <p:tgtEl>
                                          <p:spTgt spid="36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2"/>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69" name="Google Shape;369;p12"/>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The basics of DynamoDB</a:t>
            </a:r>
            <a:endParaRPr/>
          </a:p>
        </p:txBody>
      </p:sp>
      <p:sp>
        <p:nvSpPr>
          <p:cNvPr id="370" name="Google Shape;370;p1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371" name="Google Shape;371;p12"/>
          <p:cNvPicPr preferRelativeResize="0"/>
          <p:nvPr/>
        </p:nvPicPr>
        <p:blipFill rotWithShape="1">
          <a:blip r:embed="rId3">
            <a:alphaModFix/>
          </a:blip>
          <a:srcRect b="0" l="0" r="0" t="0"/>
          <a:stretch/>
        </p:blipFill>
        <p:spPr>
          <a:xfrm>
            <a:off x="2445040" y="1115115"/>
            <a:ext cx="4522812" cy="5803284"/>
          </a:xfrm>
          <a:prstGeom prst="rect">
            <a:avLst/>
          </a:prstGeom>
          <a:noFill/>
          <a:ln>
            <a:noFill/>
          </a:ln>
        </p:spPr>
      </p:pic>
      <p:pic>
        <p:nvPicPr>
          <p:cNvPr descr="Amazon RDS | Cloud Relational Database | Amazon Web Services" id="372" name="Google Shape;372;p12"/>
          <p:cNvPicPr preferRelativeResize="0"/>
          <p:nvPr/>
        </p:nvPicPr>
        <p:blipFill rotWithShape="1">
          <a:blip r:embed="rId4">
            <a:alphaModFix/>
          </a:blip>
          <a:srcRect b="0" l="0" r="0" t="0"/>
          <a:stretch/>
        </p:blipFill>
        <p:spPr>
          <a:xfrm>
            <a:off x="7380312" y="-181784"/>
            <a:ext cx="1714500" cy="1714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69"/>
                                        </p:tgtEl>
                                        <p:attrNameLst>
                                          <p:attrName>style.visibility</p:attrName>
                                        </p:attrNameLst>
                                      </p:cBhvr>
                                      <p:to>
                                        <p:strVal val="visible"/>
                                      </p:to>
                                    </p:set>
                                    <p:animEffect filter="fade" transition="in">
                                      <p:cBhvr>
                                        <p:cTn dur="2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79" name="Google Shape;379;p1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Advance in DynamoDB</a:t>
            </a:r>
            <a:endParaRPr/>
          </a:p>
        </p:txBody>
      </p:sp>
      <p:sp>
        <p:nvSpPr>
          <p:cNvPr id="380" name="Google Shape;380;p1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381" name="Google Shape;381;p13"/>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82" name="Google Shape;382;p13"/>
          <p:cNvSpPr txBox="1"/>
          <p:nvPr/>
        </p:nvSpPr>
        <p:spPr>
          <a:xfrm>
            <a:off x="596289" y="1323538"/>
            <a:ext cx="7674408" cy="2177470"/>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DynamoDB Accelerator(DAX):</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Fully Managed, High available, in-memory cache</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10x performance improvement</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Reduces request time from milliseconds to microseconds - even under load</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No need for developers to manage caching logic</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Compatible with DynamoDB API calls</a:t>
            </a:r>
            <a:endParaRPr/>
          </a:p>
        </p:txBody>
      </p:sp>
      <p:pic>
        <p:nvPicPr>
          <p:cNvPr descr="&#10;            Workflow diagram showing interaction of application, DAX client, and DAX cluster&#10;                in a VPC.&#10;        " id="383" name="Google Shape;383;p13"/>
          <p:cNvPicPr preferRelativeResize="0"/>
          <p:nvPr/>
        </p:nvPicPr>
        <p:blipFill rotWithShape="1">
          <a:blip r:embed="rId4">
            <a:alphaModFix/>
          </a:blip>
          <a:srcRect b="0" l="0" r="0" t="0"/>
          <a:stretch/>
        </p:blipFill>
        <p:spPr>
          <a:xfrm>
            <a:off x="0" y="3645024"/>
            <a:ext cx="9144000" cy="32129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79"/>
                                        </p:tgtEl>
                                        <p:attrNameLst>
                                          <p:attrName>style.visibility</p:attrName>
                                        </p:attrNameLst>
                                      </p:cBhvr>
                                      <p:to>
                                        <p:strVal val="visible"/>
                                      </p:to>
                                    </p:set>
                                    <p:animEffect filter="fade" transition="in">
                                      <p:cBhvr>
                                        <p:cTn dur="2000"/>
                                        <p:tgtEl>
                                          <p:spTgt spid="379"/>
                                        </p:tgtEl>
                                      </p:cBhvr>
                                    </p:animEffect>
                                  </p:childTnLst>
                                </p:cTn>
                              </p:par>
                              <p:par>
                                <p:cTn fill="hold" nodeType="withEffect" presetClass="entr" presetID="10" presetSubtype="0">
                                  <p:stCondLst>
                                    <p:cond delay="2000"/>
                                  </p:stCondLst>
                                  <p:childTnLst>
                                    <p:set>
                                      <p:cBhvr>
                                        <p:cTn dur="1" fill="hold">
                                          <p:stCondLst>
                                            <p:cond delay="0"/>
                                          </p:stCondLst>
                                        </p:cTn>
                                        <p:tgtEl>
                                          <p:spTgt spid="382"/>
                                        </p:tgtEl>
                                        <p:attrNameLst>
                                          <p:attrName>style.visibility</p:attrName>
                                        </p:attrNameLst>
                                      </p:cBhvr>
                                      <p:to>
                                        <p:strVal val="visible"/>
                                      </p:to>
                                    </p:set>
                                    <p:animEffect filter="fade" transition="in">
                                      <p:cBhvr>
                                        <p:cTn dur="2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anim calcmode="lin" valueType="num">
                                      <p:cBhvr additive="base">
                                        <p:cTn dur="500"/>
                                        <p:tgtEl>
                                          <p:spTgt spid="38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2">
                                            <p:txEl>
                                              <p:pRg end="1" st="1"/>
                                            </p:txEl>
                                          </p:spTgt>
                                        </p:tgtEl>
                                        <p:attrNameLst>
                                          <p:attrName>style.visibility</p:attrName>
                                        </p:attrNameLst>
                                      </p:cBhvr>
                                      <p:to>
                                        <p:strVal val="visible"/>
                                      </p:to>
                                    </p:set>
                                    <p:anim calcmode="lin" valueType="num">
                                      <p:cBhvr additive="base">
                                        <p:cTn dur="500"/>
                                        <p:tgtEl>
                                          <p:spTgt spid="38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2">
                                            <p:txEl>
                                              <p:pRg end="2" st="2"/>
                                            </p:txEl>
                                          </p:spTgt>
                                        </p:tgtEl>
                                        <p:attrNameLst>
                                          <p:attrName>style.visibility</p:attrName>
                                        </p:attrNameLst>
                                      </p:cBhvr>
                                      <p:to>
                                        <p:strVal val="visible"/>
                                      </p:to>
                                    </p:set>
                                    <p:anim calcmode="lin" valueType="num">
                                      <p:cBhvr additive="base">
                                        <p:cTn dur="500"/>
                                        <p:tgtEl>
                                          <p:spTgt spid="38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2">
                                            <p:txEl>
                                              <p:pRg end="3" st="3"/>
                                            </p:txEl>
                                          </p:spTgt>
                                        </p:tgtEl>
                                        <p:attrNameLst>
                                          <p:attrName>style.visibility</p:attrName>
                                        </p:attrNameLst>
                                      </p:cBhvr>
                                      <p:to>
                                        <p:strVal val="visible"/>
                                      </p:to>
                                    </p:set>
                                    <p:anim calcmode="lin" valueType="num">
                                      <p:cBhvr additive="base">
                                        <p:cTn dur="500"/>
                                        <p:tgtEl>
                                          <p:spTgt spid="38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2">
                                            <p:txEl>
                                              <p:pRg end="4" st="4"/>
                                            </p:txEl>
                                          </p:spTgt>
                                        </p:tgtEl>
                                        <p:attrNameLst>
                                          <p:attrName>style.visibility</p:attrName>
                                        </p:attrNameLst>
                                      </p:cBhvr>
                                      <p:to>
                                        <p:strVal val="visible"/>
                                      </p:to>
                                    </p:set>
                                    <p:anim calcmode="lin" valueType="num">
                                      <p:cBhvr additive="base">
                                        <p:cTn dur="500"/>
                                        <p:tgtEl>
                                          <p:spTgt spid="38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2">
                                            <p:txEl>
                                              <p:pRg end="5" st="5"/>
                                            </p:txEl>
                                          </p:spTgt>
                                        </p:tgtEl>
                                        <p:attrNameLst>
                                          <p:attrName>style.visibility</p:attrName>
                                        </p:attrNameLst>
                                      </p:cBhvr>
                                      <p:to>
                                        <p:strVal val="visible"/>
                                      </p:to>
                                    </p:set>
                                    <p:anim calcmode="lin" valueType="num">
                                      <p:cBhvr additive="base">
                                        <p:cTn dur="500"/>
                                        <p:tgtEl>
                                          <p:spTgt spid="38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90" name="Google Shape;390;p1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Advance in DynamoDB</a:t>
            </a:r>
            <a:endParaRPr/>
          </a:p>
        </p:txBody>
      </p:sp>
      <p:sp>
        <p:nvSpPr>
          <p:cNvPr id="391" name="Google Shape;391;p1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392" name="Google Shape;392;p14"/>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93" name="Google Shape;393;p14"/>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On-Demand Capacity:</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Pay-per-request pricing</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Balance cost and performance</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No minimum capacity</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No charge for read/write - only storage and backup</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Pay more per request than with provisioned capacity</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Use for new product launches</a:t>
            </a:r>
            <a:endParaRPr/>
          </a:p>
        </p:txBody>
      </p:sp>
      <p:pic>
        <p:nvPicPr>
          <p:cNvPr descr="On_Demand_Supply_Chain_Software_Center" id="394" name="Google Shape;394;p14"/>
          <p:cNvPicPr preferRelativeResize="0"/>
          <p:nvPr/>
        </p:nvPicPr>
        <p:blipFill rotWithShape="1">
          <a:blip r:embed="rId4">
            <a:alphaModFix/>
          </a:blip>
          <a:srcRect b="0" l="0" r="0" t="0"/>
          <a:stretch/>
        </p:blipFill>
        <p:spPr>
          <a:xfrm>
            <a:off x="3568089" y="3782243"/>
            <a:ext cx="1600200" cy="1724025"/>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90"/>
                                        </p:tgtEl>
                                        <p:attrNameLst>
                                          <p:attrName>style.visibility</p:attrName>
                                        </p:attrNameLst>
                                      </p:cBhvr>
                                      <p:to>
                                        <p:strVal val="visible"/>
                                      </p:to>
                                    </p:set>
                                    <p:animEffect filter="fade" transition="in">
                                      <p:cBhvr>
                                        <p:cTn dur="2000"/>
                                        <p:tgtEl>
                                          <p:spTgt spid="390"/>
                                        </p:tgtEl>
                                      </p:cBhvr>
                                    </p:animEffect>
                                  </p:childTnLst>
                                </p:cTn>
                              </p:par>
                              <p:par>
                                <p:cTn fill="hold" nodeType="withEffect" presetClass="entr" presetID="10" presetSubtype="0">
                                  <p:stCondLst>
                                    <p:cond delay="2000"/>
                                  </p:stCondLst>
                                  <p:childTnLst>
                                    <p:set>
                                      <p:cBhvr>
                                        <p:cTn dur="1" fill="hold">
                                          <p:stCondLst>
                                            <p:cond delay="0"/>
                                          </p:stCondLst>
                                        </p:cTn>
                                        <p:tgtEl>
                                          <p:spTgt spid="393"/>
                                        </p:tgtEl>
                                        <p:attrNameLst>
                                          <p:attrName>style.visibility</p:attrName>
                                        </p:attrNameLst>
                                      </p:cBhvr>
                                      <p:to>
                                        <p:strVal val="visible"/>
                                      </p:to>
                                    </p:set>
                                    <p:animEffect filter="fade" transition="in">
                                      <p:cBhvr>
                                        <p:cTn dur="2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 calcmode="lin" valueType="num">
                                      <p:cBhvr additive="base">
                                        <p:cTn dur="500"/>
                                        <p:tgtEl>
                                          <p:spTgt spid="39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 calcmode="lin" valueType="num">
                                      <p:cBhvr additive="base">
                                        <p:cTn dur="500"/>
                                        <p:tgtEl>
                                          <p:spTgt spid="39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anim calcmode="lin" valueType="num">
                                      <p:cBhvr additive="base">
                                        <p:cTn dur="500"/>
                                        <p:tgtEl>
                                          <p:spTgt spid="39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anim calcmode="lin" valueType="num">
                                      <p:cBhvr additive="base">
                                        <p:cTn dur="500"/>
                                        <p:tgtEl>
                                          <p:spTgt spid="39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anim calcmode="lin" valueType="num">
                                      <p:cBhvr additive="base">
                                        <p:cTn dur="500"/>
                                        <p:tgtEl>
                                          <p:spTgt spid="39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anim calcmode="lin" valueType="num">
                                      <p:cBhvr additive="base">
                                        <p:cTn dur="500"/>
                                        <p:tgtEl>
                                          <p:spTgt spid="39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xEl>
                                              <p:pRg end="6" st="6"/>
                                            </p:txEl>
                                          </p:spTgt>
                                        </p:tgtEl>
                                        <p:attrNameLst>
                                          <p:attrName>style.visibility</p:attrName>
                                        </p:attrNameLst>
                                      </p:cBhvr>
                                      <p:to>
                                        <p:strVal val="visible"/>
                                      </p:to>
                                    </p:set>
                                    <p:anim calcmode="lin" valueType="num">
                                      <p:cBhvr additive="base">
                                        <p:cTn dur="500"/>
                                        <p:tgtEl>
                                          <p:spTgt spid="39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5"/>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New – Convert Your Single-Region Amazon DynamoDB Tables to Global Tables |  AWS News Blog" id="401" name="Google Shape;401;p15"/>
          <p:cNvPicPr preferRelativeResize="0"/>
          <p:nvPr/>
        </p:nvPicPr>
        <p:blipFill rotWithShape="1">
          <a:blip r:embed="rId3">
            <a:alphaModFix amt="50000"/>
          </a:blip>
          <a:srcRect b="0" l="0" r="0" t="0"/>
          <a:stretch/>
        </p:blipFill>
        <p:spPr>
          <a:xfrm>
            <a:off x="0" y="1196752"/>
            <a:ext cx="9144000" cy="4673035"/>
          </a:xfrm>
          <a:prstGeom prst="rect">
            <a:avLst/>
          </a:prstGeom>
          <a:noFill/>
          <a:ln>
            <a:noFill/>
          </a:ln>
        </p:spPr>
      </p:pic>
      <p:sp>
        <p:nvSpPr>
          <p:cNvPr id="402" name="Google Shape;402;p15"/>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Advance in DynamoDB</a:t>
            </a:r>
            <a:endParaRPr/>
          </a:p>
        </p:txBody>
      </p:sp>
      <p:sp>
        <p:nvSpPr>
          <p:cNvPr id="403" name="Google Shape;403;p15"/>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404" name="Google Shape;404;p15"/>
          <p:cNvPicPr preferRelativeResize="0"/>
          <p:nvPr/>
        </p:nvPicPr>
        <p:blipFill rotWithShape="1">
          <a:blip r:embed="rId4">
            <a:alphaModFix/>
          </a:blip>
          <a:srcRect b="0" l="0" r="0" t="0"/>
          <a:stretch/>
        </p:blipFill>
        <p:spPr>
          <a:xfrm>
            <a:off x="7380312" y="-181784"/>
            <a:ext cx="1714500" cy="1714500"/>
          </a:xfrm>
          <a:prstGeom prst="rect">
            <a:avLst/>
          </a:prstGeom>
          <a:noFill/>
          <a:ln>
            <a:noFill/>
          </a:ln>
        </p:spPr>
      </p:pic>
      <p:sp>
        <p:nvSpPr>
          <p:cNvPr id="405" name="Google Shape;405;p15"/>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Global Tables</a:t>
            </a:r>
            <a:endParaRPr/>
          </a:p>
          <a:p>
            <a:pPr indent="-174625" lvl="1" marL="631825" marR="0" rtl="0" algn="just">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Managed Multi-Master, Multi-Region Replication</a:t>
            </a:r>
            <a:endParaRPr/>
          </a:p>
          <a:p>
            <a:pPr indent="-174625" lvl="1" marL="631825" marR="0" rtl="0" algn="just">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Globally distributed applications</a:t>
            </a:r>
            <a:endParaRPr/>
          </a:p>
          <a:p>
            <a:pPr indent="-174625" lvl="1" marL="631825" marR="0" rtl="0" algn="just">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Based on DynamoDB Streams</a:t>
            </a:r>
            <a:endParaRPr/>
          </a:p>
          <a:p>
            <a:pPr indent="-174625" lvl="1" marL="631825" marR="0" rtl="0" algn="just">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Multi-Region redundancy for DR or HA</a:t>
            </a:r>
            <a:endParaRPr/>
          </a:p>
          <a:p>
            <a:pPr indent="-174625" lvl="1" marL="631825" marR="0" rtl="0" algn="just">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No application rewrites</a:t>
            </a:r>
            <a:endParaRPr/>
          </a:p>
          <a:p>
            <a:pPr indent="-174625" lvl="1" marL="631825" marR="0" rtl="0" algn="just">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Replication latency under one second</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02"/>
                                        </p:tgtEl>
                                        <p:attrNameLst>
                                          <p:attrName>style.visibility</p:attrName>
                                        </p:attrNameLst>
                                      </p:cBhvr>
                                      <p:to>
                                        <p:strVal val="visible"/>
                                      </p:to>
                                    </p:set>
                                    <p:animEffect filter="fade" transition="in">
                                      <p:cBhvr>
                                        <p:cTn dur="2000"/>
                                        <p:tgtEl>
                                          <p:spTgt spid="402"/>
                                        </p:tgtEl>
                                      </p:cBhvr>
                                    </p:animEffect>
                                  </p:childTnLst>
                                </p:cTn>
                              </p:par>
                              <p:par>
                                <p:cTn fill="hold" nodeType="withEffect" presetClass="entr" presetID="10" presetSubtype="0">
                                  <p:stCondLst>
                                    <p:cond delay="2000"/>
                                  </p:stCondLst>
                                  <p:childTnLst>
                                    <p:set>
                                      <p:cBhvr>
                                        <p:cTn dur="1" fill="hold">
                                          <p:stCondLst>
                                            <p:cond delay="0"/>
                                          </p:stCondLst>
                                        </p:cTn>
                                        <p:tgtEl>
                                          <p:spTgt spid="405"/>
                                        </p:tgtEl>
                                        <p:attrNameLst>
                                          <p:attrName>style.visibility</p:attrName>
                                        </p:attrNameLst>
                                      </p:cBhvr>
                                      <p:to>
                                        <p:strVal val="visible"/>
                                      </p:to>
                                    </p:set>
                                    <p:animEffect filter="fade" transition="in">
                                      <p:cBhvr>
                                        <p:cTn dur="2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 calcmode="lin" valueType="num">
                                      <p:cBhvr additive="base">
                                        <p:cTn dur="500"/>
                                        <p:tgtEl>
                                          <p:spTgt spid="40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 calcmode="lin" valueType="num">
                                      <p:cBhvr additive="base">
                                        <p:cTn dur="500"/>
                                        <p:tgtEl>
                                          <p:spTgt spid="40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 calcmode="lin" valueType="num">
                                      <p:cBhvr additive="base">
                                        <p:cTn dur="500"/>
                                        <p:tgtEl>
                                          <p:spTgt spid="40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 calcmode="lin" valueType="num">
                                      <p:cBhvr additive="base">
                                        <p:cTn dur="500"/>
                                        <p:tgtEl>
                                          <p:spTgt spid="40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 calcmode="lin" valueType="num">
                                      <p:cBhvr additive="base">
                                        <p:cTn dur="500"/>
                                        <p:tgtEl>
                                          <p:spTgt spid="40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 calcmode="lin" valueType="num">
                                      <p:cBhvr additive="base">
                                        <p:cTn dur="500"/>
                                        <p:tgtEl>
                                          <p:spTgt spid="40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anim calcmode="lin" valueType="num">
                                      <p:cBhvr additive="base">
                                        <p:cTn dur="500"/>
                                        <p:tgtEl>
                                          <p:spTgt spid="40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12" name="Google Shape;412;p16"/>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Advance in DynamoDB</a:t>
            </a:r>
            <a:endParaRPr/>
          </a:p>
        </p:txBody>
      </p:sp>
      <p:sp>
        <p:nvSpPr>
          <p:cNvPr id="413" name="Google Shape;413;p16"/>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
        <p:nvSpPr>
          <p:cNvPr id="414" name="Google Shape;414;p16"/>
          <p:cNvSpPr txBox="1"/>
          <p:nvPr/>
        </p:nvSpPr>
        <p:spPr>
          <a:xfrm>
            <a:off x="49188" y="1323538"/>
            <a:ext cx="3690744" cy="4121686"/>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Streams</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Time-ordered sequence of item-level changes in a table</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Stored for 24 hours</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Insert, updates and deletes</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Combine with lambda functions for functionality like stored procedures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pic>
        <p:nvPicPr>
          <p:cNvPr id="415" name="Google Shape;415;p16"/>
          <p:cNvPicPr preferRelativeResize="0"/>
          <p:nvPr/>
        </p:nvPicPr>
        <p:blipFill rotWithShape="1">
          <a:blip r:embed="rId3">
            <a:alphaModFix/>
          </a:blip>
          <a:srcRect b="0" l="0" r="0" t="0"/>
          <a:stretch/>
        </p:blipFill>
        <p:spPr>
          <a:xfrm>
            <a:off x="3550278" y="1069851"/>
            <a:ext cx="5642910" cy="4991100"/>
          </a:xfrm>
          <a:prstGeom prst="rect">
            <a:avLst/>
          </a:prstGeom>
          <a:noFill/>
          <a:ln>
            <a:noFill/>
          </a:ln>
        </p:spPr>
      </p:pic>
      <p:pic>
        <p:nvPicPr>
          <p:cNvPr descr="Amazon RDS | Cloud Relational Database | Amazon Web Services" id="416" name="Google Shape;416;p16"/>
          <p:cNvPicPr preferRelativeResize="0"/>
          <p:nvPr/>
        </p:nvPicPr>
        <p:blipFill rotWithShape="1">
          <a:blip r:embed="rId4">
            <a:alphaModFix/>
          </a:blip>
          <a:srcRect b="0" l="0" r="0" t="0"/>
          <a:stretch/>
        </p:blipFill>
        <p:spPr>
          <a:xfrm>
            <a:off x="7380312" y="-181784"/>
            <a:ext cx="1714500" cy="1714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12"/>
                                        </p:tgtEl>
                                        <p:attrNameLst>
                                          <p:attrName>style.visibility</p:attrName>
                                        </p:attrNameLst>
                                      </p:cBhvr>
                                      <p:to>
                                        <p:strVal val="visible"/>
                                      </p:to>
                                    </p:set>
                                    <p:animEffect filter="fade" transition="in">
                                      <p:cBhvr>
                                        <p:cTn dur="2000"/>
                                        <p:tgtEl>
                                          <p:spTgt spid="412"/>
                                        </p:tgtEl>
                                      </p:cBhvr>
                                    </p:animEffect>
                                  </p:childTnLst>
                                </p:cTn>
                              </p:par>
                              <p:par>
                                <p:cTn fill="hold" nodeType="withEffect" presetClass="entr" presetID="10" presetSubtype="0">
                                  <p:stCondLst>
                                    <p:cond delay="2000"/>
                                  </p:stCondLst>
                                  <p:childTnLst>
                                    <p:set>
                                      <p:cBhvr>
                                        <p:cTn dur="1" fill="hold">
                                          <p:stCondLst>
                                            <p:cond delay="0"/>
                                          </p:stCondLst>
                                        </p:cTn>
                                        <p:tgtEl>
                                          <p:spTgt spid="414"/>
                                        </p:tgtEl>
                                        <p:attrNameLst>
                                          <p:attrName>style.visibility</p:attrName>
                                        </p:attrNameLst>
                                      </p:cBhvr>
                                      <p:to>
                                        <p:strVal val="visible"/>
                                      </p:to>
                                    </p:set>
                                    <p:animEffect filter="fade" transition="in">
                                      <p:cBhvr>
                                        <p:cTn dur="2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 calcmode="lin" valueType="num">
                                      <p:cBhvr additive="base">
                                        <p:cTn dur="500"/>
                                        <p:tgtEl>
                                          <p:spTgt spid="4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 calcmode="lin" valueType="num">
                                      <p:cBhvr additive="base">
                                        <p:cTn dur="500"/>
                                        <p:tgtEl>
                                          <p:spTgt spid="4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 calcmode="lin" valueType="num">
                                      <p:cBhvr additive="base">
                                        <p:cTn dur="500"/>
                                        <p:tgtEl>
                                          <p:spTgt spid="4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anim calcmode="lin" valueType="num">
                                      <p:cBhvr additive="base">
                                        <p:cTn dur="500"/>
                                        <p:tgtEl>
                                          <p:spTgt spid="4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anim calcmode="lin" valueType="num">
                                      <p:cBhvr additive="base">
                                        <p:cTn dur="500"/>
                                        <p:tgtEl>
                                          <p:spTgt spid="4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anim calcmode="lin" valueType="num">
                                      <p:cBhvr additive="base">
                                        <p:cTn dur="500"/>
                                        <p:tgtEl>
                                          <p:spTgt spid="41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6" st="6"/>
                                            </p:txEl>
                                          </p:spTgt>
                                        </p:tgtEl>
                                        <p:attrNameLst>
                                          <p:attrName>style.visibility</p:attrName>
                                        </p:attrNameLst>
                                      </p:cBhvr>
                                      <p:to>
                                        <p:strVal val="visible"/>
                                      </p:to>
                                    </p:set>
                                    <p:anim calcmode="lin" valueType="num">
                                      <p:cBhvr additive="base">
                                        <p:cTn dur="500"/>
                                        <p:tgtEl>
                                          <p:spTgt spid="41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7" st="7"/>
                                            </p:txEl>
                                          </p:spTgt>
                                        </p:tgtEl>
                                        <p:attrNameLst>
                                          <p:attrName>style.visibility</p:attrName>
                                        </p:attrNameLst>
                                      </p:cBhvr>
                                      <p:to>
                                        <p:strVal val="visible"/>
                                      </p:to>
                                    </p:set>
                                    <p:anim calcmode="lin" valueType="num">
                                      <p:cBhvr additive="base">
                                        <p:cTn dur="500"/>
                                        <p:tgtEl>
                                          <p:spTgt spid="41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8" st="8"/>
                                            </p:txEl>
                                          </p:spTgt>
                                        </p:tgtEl>
                                        <p:attrNameLst>
                                          <p:attrName>style.visibility</p:attrName>
                                        </p:attrNameLst>
                                      </p:cBhvr>
                                      <p:to>
                                        <p:strVal val="visible"/>
                                      </p:to>
                                    </p:set>
                                    <p:anim calcmode="lin" valueType="num">
                                      <p:cBhvr additive="base">
                                        <p:cTn dur="500"/>
                                        <p:tgtEl>
                                          <p:spTgt spid="41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4">
                                            <p:txEl>
                                              <p:pRg end="9" st="9"/>
                                            </p:txEl>
                                          </p:spTgt>
                                        </p:tgtEl>
                                        <p:attrNameLst>
                                          <p:attrName>style.visibility</p:attrName>
                                        </p:attrNameLst>
                                      </p:cBhvr>
                                      <p:to>
                                        <p:strVal val="visible"/>
                                      </p:to>
                                    </p:set>
                                    <p:anim calcmode="lin" valueType="num">
                                      <p:cBhvr additive="base">
                                        <p:cTn dur="500"/>
                                        <p:tgtEl>
                                          <p:spTgt spid="41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23" name="Google Shape;423;p17"/>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Backup and Restore in DynamoDB</a:t>
            </a:r>
            <a:endParaRPr/>
          </a:p>
        </p:txBody>
      </p:sp>
      <p:sp>
        <p:nvSpPr>
          <p:cNvPr id="424" name="Google Shape;424;p17"/>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425" name="Google Shape;425;p17"/>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426" name="Google Shape;426;p17"/>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On-Demand Backups and Restore</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Full Backups at any time</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Zero impact on table performance or availability</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Consistent within seconds and retained until deleted</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Operates within same region as the source table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Point-in-Time Recovery (PITR)</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Protects against accidental writes or deletes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Restore to any point in the last 35 days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Incremental backups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Not enabled by default</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Latest restorable: five minutes in the past</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p:txBody>
      </p:sp>
      <p:pic>
        <p:nvPicPr>
          <p:cNvPr descr="3 Ways to Backup Your Server in the Cloud - TurnKey Internet TurnKey  Internet" id="427" name="Google Shape;427;p17"/>
          <p:cNvPicPr preferRelativeResize="0"/>
          <p:nvPr/>
        </p:nvPicPr>
        <p:blipFill rotWithShape="1">
          <a:blip r:embed="rId4">
            <a:alphaModFix/>
          </a:blip>
          <a:srcRect b="0" l="0" r="0" t="0"/>
          <a:stretch/>
        </p:blipFill>
        <p:spPr>
          <a:xfrm>
            <a:off x="6446627" y="3630989"/>
            <a:ext cx="2639870" cy="21118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23"/>
                                        </p:tgtEl>
                                        <p:attrNameLst>
                                          <p:attrName>style.visibility</p:attrName>
                                        </p:attrNameLst>
                                      </p:cBhvr>
                                      <p:to>
                                        <p:strVal val="visible"/>
                                      </p:to>
                                    </p:set>
                                    <p:animEffect filter="fade" transition="in">
                                      <p:cBhvr>
                                        <p:cTn dur="2000"/>
                                        <p:tgtEl>
                                          <p:spTgt spid="423"/>
                                        </p:tgtEl>
                                      </p:cBhvr>
                                    </p:animEffect>
                                  </p:childTnLst>
                                </p:cTn>
                              </p:par>
                              <p:par>
                                <p:cTn fill="hold" nodeType="withEffect" presetClass="entr" presetID="10" presetSubtype="0">
                                  <p:stCondLst>
                                    <p:cond delay="2000"/>
                                  </p:stCondLst>
                                  <p:childTnLst>
                                    <p:set>
                                      <p:cBhvr>
                                        <p:cTn dur="1" fill="hold">
                                          <p:stCondLst>
                                            <p:cond delay="0"/>
                                          </p:stCondLst>
                                        </p:cTn>
                                        <p:tgtEl>
                                          <p:spTgt spid="426"/>
                                        </p:tgtEl>
                                        <p:attrNameLst>
                                          <p:attrName>style.visibility</p:attrName>
                                        </p:attrNameLst>
                                      </p:cBhvr>
                                      <p:to>
                                        <p:strVal val="visible"/>
                                      </p:to>
                                    </p:set>
                                    <p:animEffect filter="fade" transition="in">
                                      <p:cBhvr>
                                        <p:cTn dur="2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anim calcmode="lin" valueType="num">
                                      <p:cBhvr additive="base">
                                        <p:cTn dur="500"/>
                                        <p:tgtEl>
                                          <p:spTgt spid="4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anim calcmode="lin" valueType="num">
                                      <p:cBhvr additive="base">
                                        <p:cTn dur="500"/>
                                        <p:tgtEl>
                                          <p:spTgt spid="4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anim calcmode="lin" valueType="num">
                                      <p:cBhvr additive="base">
                                        <p:cTn dur="500"/>
                                        <p:tgtEl>
                                          <p:spTgt spid="4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anim calcmode="lin" valueType="num">
                                      <p:cBhvr additive="base">
                                        <p:cTn dur="500"/>
                                        <p:tgtEl>
                                          <p:spTgt spid="42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anim calcmode="lin" valueType="num">
                                      <p:cBhvr additive="base">
                                        <p:cTn dur="500"/>
                                        <p:tgtEl>
                                          <p:spTgt spid="42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anim calcmode="lin" valueType="num">
                                      <p:cBhvr additive="base">
                                        <p:cTn dur="500"/>
                                        <p:tgtEl>
                                          <p:spTgt spid="42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6" st="6"/>
                                            </p:txEl>
                                          </p:spTgt>
                                        </p:tgtEl>
                                        <p:attrNameLst>
                                          <p:attrName>style.visibility</p:attrName>
                                        </p:attrNameLst>
                                      </p:cBhvr>
                                      <p:to>
                                        <p:strVal val="visible"/>
                                      </p:to>
                                    </p:set>
                                    <p:anim calcmode="lin" valueType="num">
                                      <p:cBhvr additive="base">
                                        <p:cTn dur="500"/>
                                        <p:tgtEl>
                                          <p:spTgt spid="42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7" st="7"/>
                                            </p:txEl>
                                          </p:spTgt>
                                        </p:tgtEl>
                                        <p:attrNameLst>
                                          <p:attrName>style.visibility</p:attrName>
                                        </p:attrNameLst>
                                      </p:cBhvr>
                                      <p:to>
                                        <p:strVal val="visible"/>
                                      </p:to>
                                    </p:set>
                                    <p:anim calcmode="lin" valueType="num">
                                      <p:cBhvr additive="base">
                                        <p:cTn dur="500"/>
                                        <p:tgtEl>
                                          <p:spTgt spid="42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8" st="8"/>
                                            </p:txEl>
                                          </p:spTgt>
                                        </p:tgtEl>
                                        <p:attrNameLst>
                                          <p:attrName>style.visibility</p:attrName>
                                        </p:attrNameLst>
                                      </p:cBhvr>
                                      <p:to>
                                        <p:strVal val="visible"/>
                                      </p:to>
                                    </p:set>
                                    <p:anim calcmode="lin" valueType="num">
                                      <p:cBhvr additive="base">
                                        <p:cTn dur="500"/>
                                        <p:tgtEl>
                                          <p:spTgt spid="42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9" st="9"/>
                                            </p:txEl>
                                          </p:spTgt>
                                        </p:tgtEl>
                                        <p:attrNameLst>
                                          <p:attrName>style.visibility</p:attrName>
                                        </p:attrNameLst>
                                      </p:cBhvr>
                                      <p:to>
                                        <p:strVal val="visible"/>
                                      </p:to>
                                    </p:set>
                                    <p:anim calcmode="lin" valueType="num">
                                      <p:cBhvr additive="base">
                                        <p:cTn dur="500"/>
                                        <p:tgtEl>
                                          <p:spTgt spid="42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10" st="10"/>
                                            </p:txEl>
                                          </p:spTgt>
                                        </p:tgtEl>
                                        <p:attrNameLst>
                                          <p:attrName>style.visibility</p:attrName>
                                        </p:attrNameLst>
                                      </p:cBhvr>
                                      <p:to>
                                        <p:strVal val="visible"/>
                                      </p:to>
                                    </p:set>
                                    <p:anim calcmode="lin" valueType="num">
                                      <p:cBhvr additive="base">
                                        <p:cTn dur="500"/>
                                        <p:tgtEl>
                                          <p:spTgt spid="42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11" st="11"/>
                                            </p:txEl>
                                          </p:spTgt>
                                        </p:tgtEl>
                                        <p:attrNameLst>
                                          <p:attrName>style.visibility</p:attrName>
                                        </p:attrNameLst>
                                      </p:cBhvr>
                                      <p:to>
                                        <p:strVal val="visible"/>
                                      </p:to>
                                    </p:set>
                                    <p:anim calcmode="lin" valueType="num">
                                      <p:cBhvr additive="base">
                                        <p:cTn dur="500"/>
                                        <p:tgtEl>
                                          <p:spTgt spid="426">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12" st="12"/>
                                            </p:txEl>
                                          </p:spTgt>
                                        </p:tgtEl>
                                        <p:attrNameLst>
                                          <p:attrName>style.visibility</p:attrName>
                                        </p:attrNameLst>
                                      </p:cBhvr>
                                      <p:to>
                                        <p:strVal val="visible"/>
                                      </p:to>
                                    </p:set>
                                    <p:anim calcmode="lin" valueType="num">
                                      <p:cBhvr additive="base">
                                        <p:cTn dur="500"/>
                                        <p:tgtEl>
                                          <p:spTgt spid="426">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xEl>
                                              <p:pRg end="13" st="13"/>
                                            </p:txEl>
                                          </p:spTgt>
                                        </p:tgtEl>
                                        <p:attrNameLst>
                                          <p:attrName>style.visibility</p:attrName>
                                        </p:attrNameLst>
                                      </p:cBhvr>
                                      <p:to>
                                        <p:strVal val="visible"/>
                                      </p:to>
                                    </p:set>
                                    <p:anim calcmode="lin" valueType="num">
                                      <p:cBhvr additive="base">
                                        <p:cTn dur="500"/>
                                        <p:tgtEl>
                                          <p:spTgt spid="426">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Best Practices for Salesforce Security: Data Encryption - Adaptus" id="434" name="Google Shape;434;p18"/>
          <p:cNvPicPr preferRelativeResize="0"/>
          <p:nvPr/>
        </p:nvPicPr>
        <p:blipFill rotWithShape="1">
          <a:blip r:embed="rId3">
            <a:alphaModFix amt="35000"/>
          </a:blip>
          <a:srcRect b="0" l="0" r="0" t="0"/>
          <a:stretch/>
        </p:blipFill>
        <p:spPr>
          <a:xfrm>
            <a:off x="0" y="1115115"/>
            <a:ext cx="9144000" cy="4673034"/>
          </a:xfrm>
          <a:prstGeom prst="rect">
            <a:avLst/>
          </a:prstGeom>
          <a:noFill/>
          <a:ln>
            <a:noFill/>
          </a:ln>
        </p:spPr>
      </p:pic>
      <p:sp>
        <p:nvSpPr>
          <p:cNvPr id="435" name="Google Shape;435;p18"/>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Security in DynamoDB</a:t>
            </a:r>
            <a:endParaRPr/>
          </a:p>
        </p:txBody>
      </p:sp>
      <p:sp>
        <p:nvSpPr>
          <p:cNvPr id="436" name="Google Shape;436;p18"/>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437" name="Google Shape;437;p18"/>
          <p:cNvPicPr preferRelativeResize="0"/>
          <p:nvPr/>
        </p:nvPicPr>
        <p:blipFill rotWithShape="1">
          <a:blip r:embed="rId4">
            <a:alphaModFix/>
          </a:blip>
          <a:srcRect b="0" l="0" r="0" t="0"/>
          <a:stretch/>
        </p:blipFill>
        <p:spPr>
          <a:xfrm>
            <a:off x="7380312" y="-181784"/>
            <a:ext cx="1714500" cy="1714500"/>
          </a:xfrm>
          <a:prstGeom prst="rect">
            <a:avLst/>
          </a:prstGeom>
          <a:noFill/>
          <a:ln>
            <a:noFill/>
          </a:ln>
        </p:spPr>
      </p:pic>
      <p:sp>
        <p:nvSpPr>
          <p:cNvPr id="438" name="Google Shape;438;p18"/>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Encryption at rest using KMS</a:t>
            </a:r>
            <a:endParaRPr/>
          </a:p>
          <a:p>
            <a:pPr indent="-67183" lvl="0" marL="174625" marR="0" rtl="0" algn="just">
              <a:spcBef>
                <a:spcPts val="0"/>
              </a:spcBef>
              <a:spcAft>
                <a:spcPts val="0"/>
              </a:spcAft>
              <a:buClr>
                <a:srgbClr val="7F7F7F"/>
              </a:buClr>
              <a:buSzPts val="1692"/>
              <a:buFont typeface="Calibri"/>
              <a:buNone/>
            </a:pPr>
            <a:r>
              <a:t/>
            </a:r>
            <a:endParaRPr b="1"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Site-to-site VPN</a:t>
            </a:r>
            <a:endParaRPr/>
          </a:p>
          <a:p>
            <a:pPr indent="-67183" lvl="0" marL="174625" marR="0" rtl="0" algn="just">
              <a:spcBef>
                <a:spcPts val="0"/>
              </a:spcBef>
              <a:spcAft>
                <a:spcPts val="0"/>
              </a:spcAft>
              <a:buClr>
                <a:srgbClr val="7F7F7F"/>
              </a:buClr>
              <a:buSzPts val="1692"/>
              <a:buFont typeface="Calibri"/>
              <a:buNone/>
            </a:pPr>
            <a:r>
              <a:t/>
            </a:r>
            <a:endParaRPr b="1"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Direct Connect (DX)</a:t>
            </a:r>
            <a:endParaRPr/>
          </a:p>
          <a:p>
            <a:pPr indent="-67183" lvl="0" marL="174625" marR="0" rtl="0" algn="just">
              <a:spcBef>
                <a:spcPts val="0"/>
              </a:spcBef>
              <a:spcAft>
                <a:spcPts val="0"/>
              </a:spcAft>
              <a:buClr>
                <a:srgbClr val="7F7F7F"/>
              </a:buClr>
              <a:buSzPts val="1692"/>
              <a:buFont typeface="Calibri"/>
              <a:buNone/>
            </a:pPr>
            <a:r>
              <a:t/>
            </a:r>
            <a:endParaRPr b="1"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IAM policies and roles</a:t>
            </a:r>
            <a:endParaRPr/>
          </a:p>
          <a:p>
            <a:pPr indent="-67183" lvl="0" marL="174625" marR="0" rtl="0" algn="just">
              <a:spcBef>
                <a:spcPts val="0"/>
              </a:spcBef>
              <a:spcAft>
                <a:spcPts val="0"/>
              </a:spcAft>
              <a:buClr>
                <a:srgbClr val="7F7F7F"/>
              </a:buClr>
              <a:buSzPts val="1692"/>
              <a:buFont typeface="Calibri"/>
              <a:buNone/>
            </a:pPr>
            <a:r>
              <a:t/>
            </a:r>
            <a:endParaRPr b="1"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Fine-grained access</a:t>
            </a:r>
            <a:endParaRPr/>
          </a:p>
          <a:p>
            <a:pPr indent="-67183" lvl="0" marL="174625" marR="0" rtl="0" algn="just">
              <a:spcBef>
                <a:spcPts val="0"/>
              </a:spcBef>
              <a:spcAft>
                <a:spcPts val="0"/>
              </a:spcAft>
              <a:buClr>
                <a:srgbClr val="7F7F7F"/>
              </a:buClr>
              <a:buSzPts val="1692"/>
              <a:buFont typeface="Calibri"/>
              <a:buNone/>
            </a:pPr>
            <a:r>
              <a:t/>
            </a:r>
            <a:endParaRPr b="1"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CloudWatch and CloudTrail</a:t>
            </a:r>
            <a:endParaRPr/>
          </a:p>
          <a:p>
            <a:pPr indent="-67183" lvl="0" marL="174625" marR="0" rtl="0" algn="just">
              <a:spcBef>
                <a:spcPts val="0"/>
              </a:spcBef>
              <a:spcAft>
                <a:spcPts val="0"/>
              </a:spcAft>
              <a:buClr>
                <a:srgbClr val="7F7F7F"/>
              </a:buClr>
              <a:buSzPts val="1692"/>
              <a:buFont typeface="Calibri"/>
              <a:buNone/>
            </a:pPr>
            <a:r>
              <a:t/>
            </a:r>
            <a:endParaRPr b="1"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VPC endpoints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35"/>
                                        </p:tgtEl>
                                        <p:attrNameLst>
                                          <p:attrName>style.visibility</p:attrName>
                                        </p:attrNameLst>
                                      </p:cBhvr>
                                      <p:to>
                                        <p:strVal val="visible"/>
                                      </p:to>
                                    </p:set>
                                    <p:animEffect filter="fade" transition="in">
                                      <p:cBhvr>
                                        <p:cTn dur="2000"/>
                                        <p:tgtEl>
                                          <p:spTgt spid="435"/>
                                        </p:tgtEl>
                                      </p:cBhvr>
                                    </p:animEffect>
                                  </p:childTnLst>
                                </p:cTn>
                              </p:par>
                              <p:par>
                                <p:cTn fill="hold" nodeType="withEffect" presetClass="entr" presetID="10" presetSubtype="0">
                                  <p:stCondLst>
                                    <p:cond delay="2000"/>
                                  </p:stCondLst>
                                  <p:childTnLst>
                                    <p:set>
                                      <p:cBhvr>
                                        <p:cTn dur="1" fill="hold">
                                          <p:stCondLst>
                                            <p:cond delay="0"/>
                                          </p:stCondLst>
                                        </p:cTn>
                                        <p:tgtEl>
                                          <p:spTgt spid="438"/>
                                        </p:tgtEl>
                                        <p:attrNameLst>
                                          <p:attrName>style.visibility</p:attrName>
                                        </p:attrNameLst>
                                      </p:cBhvr>
                                      <p:to>
                                        <p:strVal val="visible"/>
                                      </p:to>
                                    </p:set>
                                    <p:animEffect filter="fade" transition="in">
                                      <p:cBhvr>
                                        <p:cTn dur="2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 calcmode="lin" valueType="num">
                                      <p:cBhvr additive="base">
                                        <p:cTn dur="500"/>
                                        <p:tgtEl>
                                          <p:spTgt spid="4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 calcmode="lin" valueType="num">
                                      <p:cBhvr additive="base">
                                        <p:cTn dur="500"/>
                                        <p:tgtEl>
                                          <p:spTgt spid="43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 calcmode="lin" valueType="num">
                                      <p:cBhvr additive="base">
                                        <p:cTn dur="500"/>
                                        <p:tgtEl>
                                          <p:spTgt spid="43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 calcmode="lin" valueType="num">
                                      <p:cBhvr additive="base">
                                        <p:cTn dur="500"/>
                                        <p:tgtEl>
                                          <p:spTgt spid="43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anim calcmode="lin" valueType="num">
                                      <p:cBhvr additive="base">
                                        <p:cTn dur="500"/>
                                        <p:tgtEl>
                                          <p:spTgt spid="43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anim calcmode="lin" valueType="num">
                                      <p:cBhvr additive="base">
                                        <p:cTn dur="500"/>
                                        <p:tgtEl>
                                          <p:spTgt spid="43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6" st="6"/>
                                            </p:txEl>
                                          </p:spTgt>
                                        </p:tgtEl>
                                        <p:attrNameLst>
                                          <p:attrName>style.visibility</p:attrName>
                                        </p:attrNameLst>
                                      </p:cBhvr>
                                      <p:to>
                                        <p:strVal val="visible"/>
                                      </p:to>
                                    </p:set>
                                    <p:anim calcmode="lin" valueType="num">
                                      <p:cBhvr additive="base">
                                        <p:cTn dur="500"/>
                                        <p:tgtEl>
                                          <p:spTgt spid="43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7" st="7"/>
                                            </p:txEl>
                                          </p:spTgt>
                                        </p:tgtEl>
                                        <p:attrNameLst>
                                          <p:attrName>style.visibility</p:attrName>
                                        </p:attrNameLst>
                                      </p:cBhvr>
                                      <p:to>
                                        <p:strVal val="visible"/>
                                      </p:to>
                                    </p:set>
                                    <p:anim calcmode="lin" valueType="num">
                                      <p:cBhvr additive="base">
                                        <p:cTn dur="500"/>
                                        <p:tgtEl>
                                          <p:spTgt spid="43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8" st="8"/>
                                            </p:txEl>
                                          </p:spTgt>
                                        </p:tgtEl>
                                        <p:attrNameLst>
                                          <p:attrName>style.visibility</p:attrName>
                                        </p:attrNameLst>
                                      </p:cBhvr>
                                      <p:to>
                                        <p:strVal val="visible"/>
                                      </p:to>
                                    </p:set>
                                    <p:anim calcmode="lin" valueType="num">
                                      <p:cBhvr additive="base">
                                        <p:cTn dur="500"/>
                                        <p:tgtEl>
                                          <p:spTgt spid="43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9" st="9"/>
                                            </p:txEl>
                                          </p:spTgt>
                                        </p:tgtEl>
                                        <p:attrNameLst>
                                          <p:attrName>style.visibility</p:attrName>
                                        </p:attrNameLst>
                                      </p:cBhvr>
                                      <p:to>
                                        <p:strVal val="visible"/>
                                      </p:to>
                                    </p:set>
                                    <p:anim calcmode="lin" valueType="num">
                                      <p:cBhvr additive="base">
                                        <p:cTn dur="500"/>
                                        <p:tgtEl>
                                          <p:spTgt spid="43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10" st="10"/>
                                            </p:txEl>
                                          </p:spTgt>
                                        </p:tgtEl>
                                        <p:attrNameLst>
                                          <p:attrName>style.visibility</p:attrName>
                                        </p:attrNameLst>
                                      </p:cBhvr>
                                      <p:to>
                                        <p:strVal val="visible"/>
                                      </p:to>
                                    </p:set>
                                    <p:anim calcmode="lin" valueType="num">
                                      <p:cBhvr additive="base">
                                        <p:cTn dur="500"/>
                                        <p:tgtEl>
                                          <p:spTgt spid="43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11" st="11"/>
                                            </p:txEl>
                                          </p:spTgt>
                                        </p:tgtEl>
                                        <p:attrNameLst>
                                          <p:attrName>style.visibility</p:attrName>
                                        </p:attrNameLst>
                                      </p:cBhvr>
                                      <p:to>
                                        <p:strVal val="visible"/>
                                      </p:to>
                                    </p:set>
                                    <p:anim calcmode="lin" valueType="num">
                                      <p:cBhvr additive="base">
                                        <p:cTn dur="500"/>
                                        <p:tgtEl>
                                          <p:spTgt spid="43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8">
                                            <p:txEl>
                                              <p:pRg end="12" st="12"/>
                                            </p:txEl>
                                          </p:spTgt>
                                        </p:tgtEl>
                                        <p:attrNameLst>
                                          <p:attrName>style.visibility</p:attrName>
                                        </p:attrNameLst>
                                      </p:cBhvr>
                                      <p:to>
                                        <p:strVal val="visible"/>
                                      </p:to>
                                    </p:set>
                                    <p:anim calcmode="lin" valueType="num">
                                      <p:cBhvr additive="base">
                                        <p:cTn dur="500"/>
                                        <p:tgtEl>
                                          <p:spTgt spid="438">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9"/>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45" name="Google Shape;445;p19"/>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446" name="Google Shape;446;p19"/>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7" name="Google Shape;447;p19"/>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48" name="Google Shape;448;p19"/>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504"/>
              <a:buFont typeface="Calibri"/>
              <a:buChar char="»"/>
            </a:pPr>
            <a:r>
              <a:rPr lang="en-US" sz="1600">
                <a:solidFill>
                  <a:srgbClr val="3F3F3F"/>
                </a:solidFill>
                <a:latin typeface="Lucida Sans"/>
                <a:ea typeface="Lucida Sans"/>
                <a:cs typeface="Lucida Sans"/>
                <a:sym typeface="Lucida Sans"/>
              </a:rPr>
              <a:t>Amazon DynamoDB is a fast and flexible NoSQL database service for all application that need consistent, single-digit millisecond latency at any scale</a:t>
            </a:r>
            <a:endParaRPr/>
          </a:p>
          <a:p>
            <a:pPr indent="-79121" lvl="0" marL="174625" marR="0" rtl="0" algn="l">
              <a:spcBef>
                <a:spcPts val="0"/>
              </a:spcBef>
              <a:spcAft>
                <a:spcPts val="0"/>
              </a:spcAft>
              <a:buClr>
                <a:srgbClr val="7F7F7F"/>
              </a:buClr>
              <a:buSzPts val="1504"/>
              <a:buFont typeface="Calibri"/>
              <a:buNone/>
            </a:pPr>
            <a:r>
              <a:t/>
            </a:r>
            <a:endParaRPr sz="16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Stored on solid-state disks (SSDs)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Automatically replicated across multiple Availability Zones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Eventual Consistent Reads(default)</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Strongly Consistent Reads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598"/>
              <a:buFont typeface="Calibri"/>
              <a:buChar char="»"/>
            </a:pPr>
            <a:r>
              <a:rPr lang="en-US" sz="1700">
                <a:solidFill>
                  <a:srgbClr val="3F3F3F"/>
                </a:solidFill>
                <a:latin typeface="Lucida Sans"/>
                <a:ea typeface="Lucida Sans"/>
                <a:cs typeface="Lucida Sans"/>
                <a:sym typeface="Lucida Sans"/>
              </a:rPr>
              <a:t>ACID transactions</a:t>
            </a:r>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a:p>
            <a:pPr indent="-73152" lvl="0" marL="174625" marR="0" rtl="0" algn="l">
              <a:spcBef>
                <a:spcPts val="0"/>
              </a:spcBef>
              <a:spcAft>
                <a:spcPts val="0"/>
              </a:spcAft>
              <a:buClr>
                <a:srgbClr val="7F7F7F"/>
              </a:buClr>
              <a:buSzPts val="1598"/>
              <a:buFont typeface="Calibri"/>
              <a:buNone/>
            </a:pPr>
            <a:r>
              <a:t/>
            </a:r>
            <a:endParaRPr sz="1700">
              <a:solidFill>
                <a:srgbClr val="3F3F3F"/>
              </a:solidFill>
              <a:latin typeface="Lucida Sans"/>
              <a:ea typeface="Lucida Sans"/>
              <a:cs typeface="Lucida Sans"/>
              <a:sym typeface="Lucida Sans"/>
            </a:endParaRPr>
          </a:p>
        </p:txBody>
      </p:sp>
      <p:pic>
        <p:nvPicPr>
          <p:cNvPr descr="Tips and Trick for Last Minute Preparation for Board Exams" id="449" name="Google Shape;449;p19"/>
          <p:cNvPicPr preferRelativeResize="0"/>
          <p:nvPr/>
        </p:nvPicPr>
        <p:blipFill rotWithShape="1">
          <a:blip r:embed="rId3">
            <a:alphaModFix/>
          </a:blip>
          <a:srcRect b="0" l="0" r="0" t="0"/>
          <a:stretch/>
        </p:blipFill>
        <p:spPr>
          <a:xfrm>
            <a:off x="6137920" y="0"/>
            <a:ext cx="3059832" cy="15299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45"/>
                                        </p:tgtEl>
                                        <p:attrNameLst>
                                          <p:attrName>style.visibility</p:attrName>
                                        </p:attrNameLst>
                                      </p:cBhvr>
                                      <p:to>
                                        <p:strVal val="visible"/>
                                      </p:to>
                                    </p:set>
                                    <p:animEffect filter="fade" transition="in">
                                      <p:cBhvr>
                                        <p:cTn dur="2000"/>
                                        <p:tgtEl>
                                          <p:spTgt spid="445"/>
                                        </p:tgtEl>
                                      </p:cBhvr>
                                    </p:animEffect>
                                  </p:childTnLst>
                                </p:cTn>
                              </p:par>
                              <p:par>
                                <p:cTn fill="hold" nodeType="withEffect" presetClass="entr" presetID="10" presetSubtype="0">
                                  <p:stCondLst>
                                    <p:cond delay="2000"/>
                                  </p:stCondLst>
                                  <p:childTnLst>
                                    <p:set>
                                      <p:cBhvr>
                                        <p:cTn dur="1" fill="hold">
                                          <p:stCondLst>
                                            <p:cond delay="0"/>
                                          </p:stCondLst>
                                        </p:cTn>
                                        <p:tgtEl>
                                          <p:spTgt spid="448"/>
                                        </p:tgtEl>
                                        <p:attrNameLst>
                                          <p:attrName>style.visibility</p:attrName>
                                        </p:attrNameLst>
                                      </p:cBhvr>
                                      <p:to>
                                        <p:strVal val="visible"/>
                                      </p:to>
                                    </p:set>
                                    <p:animEffect filter="fade" transition="in">
                                      <p:cBhvr>
                                        <p:cTn dur="2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 calcmode="lin" valueType="num">
                                      <p:cBhvr additive="base">
                                        <p:cTn dur="500"/>
                                        <p:tgtEl>
                                          <p:spTgt spid="4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 calcmode="lin" valueType="num">
                                      <p:cBhvr additive="base">
                                        <p:cTn dur="500"/>
                                        <p:tgtEl>
                                          <p:spTgt spid="4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 calcmode="lin" valueType="num">
                                      <p:cBhvr additive="base">
                                        <p:cTn dur="500"/>
                                        <p:tgtEl>
                                          <p:spTgt spid="4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 calcmode="lin" valueType="num">
                                      <p:cBhvr additive="base">
                                        <p:cTn dur="500"/>
                                        <p:tgtEl>
                                          <p:spTgt spid="4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 calcmode="lin" valueType="num">
                                      <p:cBhvr additive="base">
                                        <p:cTn dur="500"/>
                                        <p:tgtEl>
                                          <p:spTgt spid="4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5" st="5"/>
                                            </p:txEl>
                                          </p:spTgt>
                                        </p:tgtEl>
                                        <p:attrNameLst>
                                          <p:attrName>style.visibility</p:attrName>
                                        </p:attrNameLst>
                                      </p:cBhvr>
                                      <p:to>
                                        <p:strVal val="visible"/>
                                      </p:to>
                                    </p:set>
                                    <p:anim calcmode="lin" valueType="num">
                                      <p:cBhvr additive="base">
                                        <p:cTn dur="500"/>
                                        <p:tgtEl>
                                          <p:spTgt spid="44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6" st="6"/>
                                            </p:txEl>
                                          </p:spTgt>
                                        </p:tgtEl>
                                        <p:attrNameLst>
                                          <p:attrName>style.visibility</p:attrName>
                                        </p:attrNameLst>
                                      </p:cBhvr>
                                      <p:to>
                                        <p:strVal val="visible"/>
                                      </p:to>
                                    </p:set>
                                    <p:anim calcmode="lin" valueType="num">
                                      <p:cBhvr additive="base">
                                        <p:cTn dur="500"/>
                                        <p:tgtEl>
                                          <p:spTgt spid="44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7" st="7"/>
                                            </p:txEl>
                                          </p:spTgt>
                                        </p:tgtEl>
                                        <p:attrNameLst>
                                          <p:attrName>style.visibility</p:attrName>
                                        </p:attrNameLst>
                                      </p:cBhvr>
                                      <p:to>
                                        <p:strVal val="visible"/>
                                      </p:to>
                                    </p:set>
                                    <p:anim calcmode="lin" valueType="num">
                                      <p:cBhvr additive="base">
                                        <p:cTn dur="500"/>
                                        <p:tgtEl>
                                          <p:spTgt spid="44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8" st="8"/>
                                            </p:txEl>
                                          </p:spTgt>
                                        </p:tgtEl>
                                        <p:attrNameLst>
                                          <p:attrName>style.visibility</p:attrName>
                                        </p:attrNameLst>
                                      </p:cBhvr>
                                      <p:to>
                                        <p:strVal val="visible"/>
                                      </p:to>
                                    </p:set>
                                    <p:anim calcmode="lin" valueType="num">
                                      <p:cBhvr additive="base">
                                        <p:cTn dur="500"/>
                                        <p:tgtEl>
                                          <p:spTgt spid="44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9" st="9"/>
                                            </p:txEl>
                                          </p:spTgt>
                                        </p:tgtEl>
                                        <p:attrNameLst>
                                          <p:attrName>style.visibility</p:attrName>
                                        </p:attrNameLst>
                                      </p:cBhvr>
                                      <p:to>
                                        <p:strVal val="visible"/>
                                      </p:to>
                                    </p:set>
                                    <p:anim calcmode="lin" valueType="num">
                                      <p:cBhvr additive="base">
                                        <p:cTn dur="500"/>
                                        <p:tgtEl>
                                          <p:spTgt spid="44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0" st="10"/>
                                            </p:txEl>
                                          </p:spTgt>
                                        </p:tgtEl>
                                        <p:attrNameLst>
                                          <p:attrName>style.visibility</p:attrName>
                                        </p:attrNameLst>
                                      </p:cBhvr>
                                      <p:to>
                                        <p:strVal val="visible"/>
                                      </p:to>
                                    </p:set>
                                    <p:anim calcmode="lin" valueType="num">
                                      <p:cBhvr additive="base">
                                        <p:cTn dur="500"/>
                                        <p:tgtEl>
                                          <p:spTgt spid="44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1" st="11"/>
                                            </p:txEl>
                                          </p:spTgt>
                                        </p:tgtEl>
                                        <p:attrNameLst>
                                          <p:attrName>style.visibility</p:attrName>
                                        </p:attrNameLst>
                                      </p:cBhvr>
                                      <p:to>
                                        <p:strVal val="visible"/>
                                      </p:to>
                                    </p:set>
                                    <p:anim calcmode="lin" valueType="num">
                                      <p:cBhvr additive="base">
                                        <p:cTn dur="500"/>
                                        <p:tgtEl>
                                          <p:spTgt spid="44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2" st="12"/>
                                            </p:txEl>
                                          </p:spTgt>
                                        </p:tgtEl>
                                        <p:attrNameLst>
                                          <p:attrName>style.visibility</p:attrName>
                                        </p:attrNameLst>
                                      </p:cBhvr>
                                      <p:to>
                                        <p:strVal val="visible"/>
                                      </p:to>
                                    </p:set>
                                    <p:anim calcmode="lin" valueType="num">
                                      <p:cBhvr additive="base">
                                        <p:cTn dur="500"/>
                                        <p:tgtEl>
                                          <p:spTgt spid="448">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267" name="Google Shape;267;p2"/>
          <p:cNvPicPr preferRelativeResize="0"/>
          <p:nvPr/>
        </p:nvPicPr>
        <p:blipFill rotWithShape="1">
          <a:blip r:embed="rId3">
            <a:alphaModFix/>
          </a:blip>
          <a:srcRect b="0" l="0" r="0" t="0"/>
          <a:stretch/>
        </p:blipFill>
        <p:spPr>
          <a:xfrm>
            <a:off x="7596336" y="4221088"/>
            <a:ext cx="1567061" cy="1567061"/>
          </a:xfrm>
          <a:prstGeom prst="rect">
            <a:avLst/>
          </a:prstGeom>
          <a:noFill/>
          <a:ln>
            <a:noFill/>
          </a:ln>
        </p:spPr>
      </p:pic>
      <p:sp>
        <p:nvSpPr>
          <p:cNvPr id="268" name="Google Shape;268;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Topics</a:t>
            </a:r>
            <a:endParaRPr/>
          </a:p>
        </p:txBody>
      </p:sp>
      <p:sp>
        <p:nvSpPr>
          <p:cNvPr id="269" name="Google Shape;269;p2"/>
          <p:cNvSpPr txBox="1"/>
          <p:nvPr/>
        </p:nvSpPr>
        <p:spPr>
          <a:xfrm>
            <a:off x="683754" y="1484783"/>
            <a:ext cx="6893185" cy="417646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Dynamo-DB?</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The basics of DynamoDB</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Advance in DynamoDB</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Backup and Restore in DynamoDB</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Security in DynamoDB</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Exam Tip</a:t>
            </a:r>
            <a:endParaRPr/>
          </a:p>
        </p:txBody>
      </p:sp>
      <p:sp>
        <p:nvSpPr>
          <p:cNvPr id="270" name="Google Shape;270;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200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0"/>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56" name="Google Shape;456;p20"/>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457" name="Google Shape;457;p20"/>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58" name="Google Shape;458;p20"/>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59" name="Google Shape;459;p20"/>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Primary Keys</a:t>
            </a:r>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DynamoDB Stores and retrieves data based on a primary key.</a:t>
            </a:r>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Two type :</a:t>
            </a:r>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	Partition key :- A unique attribute</a:t>
            </a:r>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	Composite key : partition key + sort key</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DynamoDB Accelerator</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On-Demand Capacity</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Backup and Restore</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Point-in-Time Recovery</a:t>
            </a:r>
            <a:endParaRPr/>
          </a:p>
        </p:txBody>
      </p:sp>
      <p:pic>
        <p:nvPicPr>
          <p:cNvPr descr="Tips and Trick for Last Minute Preparation for Board Exams" id="460" name="Google Shape;460;p20"/>
          <p:cNvPicPr preferRelativeResize="0"/>
          <p:nvPr/>
        </p:nvPicPr>
        <p:blipFill rotWithShape="1">
          <a:blip r:embed="rId3">
            <a:alphaModFix/>
          </a:blip>
          <a:srcRect b="0" l="0" r="0" t="0"/>
          <a:stretch/>
        </p:blipFill>
        <p:spPr>
          <a:xfrm>
            <a:off x="6137920" y="0"/>
            <a:ext cx="3059832" cy="15299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56"/>
                                        </p:tgtEl>
                                        <p:attrNameLst>
                                          <p:attrName>style.visibility</p:attrName>
                                        </p:attrNameLst>
                                      </p:cBhvr>
                                      <p:to>
                                        <p:strVal val="visible"/>
                                      </p:to>
                                    </p:set>
                                    <p:animEffect filter="fade" transition="in">
                                      <p:cBhvr>
                                        <p:cTn dur="2000"/>
                                        <p:tgtEl>
                                          <p:spTgt spid="456"/>
                                        </p:tgtEl>
                                      </p:cBhvr>
                                    </p:animEffect>
                                  </p:childTnLst>
                                </p:cTn>
                              </p:par>
                              <p:par>
                                <p:cTn fill="hold" nodeType="withEffect" presetClass="entr" presetID="10" presetSubtype="0">
                                  <p:stCondLst>
                                    <p:cond delay="2000"/>
                                  </p:stCondLst>
                                  <p:childTnLst>
                                    <p:set>
                                      <p:cBhvr>
                                        <p:cTn dur="1" fill="hold">
                                          <p:stCondLst>
                                            <p:cond delay="0"/>
                                          </p:stCondLst>
                                        </p:cTn>
                                        <p:tgtEl>
                                          <p:spTgt spid="459"/>
                                        </p:tgtEl>
                                        <p:attrNameLst>
                                          <p:attrName>style.visibility</p:attrName>
                                        </p:attrNameLst>
                                      </p:cBhvr>
                                      <p:to>
                                        <p:strVal val="visible"/>
                                      </p:to>
                                    </p:set>
                                    <p:animEffect filter="fade" transition="in">
                                      <p:cBhvr>
                                        <p:cTn dur="20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 calcmode="lin" valueType="num">
                                      <p:cBhvr additive="base">
                                        <p:cTn dur="500"/>
                                        <p:tgtEl>
                                          <p:spTgt spid="45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 calcmode="lin" valueType="num">
                                      <p:cBhvr additive="base">
                                        <p:cTn dur="500"/>
                                        <p:tgtEl>
                                          <p:spTgt spid="45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 calcmode="lin" valueType="num">
                                      <p:cBhvr additive="base">
                                        <p:cTn dur="500"/>
                                        <p:tgtEl>
                                          <p:spTgt spid="45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3" st="3"/>
                                            </p:txEl>
                                          </p:spTgt>
                                        </p:tgtEl>
                                        <p:attrNameLst>
                                          <p:attrName>style.visibility</p:attrName>
                                        </p:attrNameLst>
                                      </p:cBhvr>
                                      <p:to>
                                        <p:strVal val="visible"/>
                                      </p:to>
                                    </p:set>
                                    <p:anim calcmode="lin" valueType="num">
                                      <p:cBhvr additive="base">
                                        <p:cTn dur="500"/>
                                        <p:tgtEl>
                                          <p:spTgt spid="45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4" st="4"/>
                                            </p:txEl>
                                          </p:spTgt>
                                        </p:tgtEl>
                                        <p:attrNameLst>
                                          <p:attrName>style.visibility</p:attrName>
                                        </p:attrNameLst>
                                      </p:cBhvr>
                                      <p:to>
                                        <p:strVal val="visible"/>
                                      </p:to>
                                    </p:set>
                                    <p:anim calcmode="lin" valueType="num">
                                      <p:cBhvr additive="base">
                                        <p:cTn dur="500"/>
                                        <p:tgtEl>
                                          <p:spTgt spid="45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5" st="5"/>
                                            </p:txEl>
                                          </p:spTgt>
                                        </p:tgtEl>
                                        <p:attrNameLst>
                                          <p:attrName>style.visibility</p:attrName>
                                        </p:attrNameLst>
                                      </p:cBhvr>
                                      <p:to>
                                        <p:strVal val="visible"/>
                                      </p:to>
                                    </p:set>
                                    <p:anim calcmode="lin" valueType="num">
                                      <p:cBhvr additive="base">
                                        <p:cTn dur="500"/>
                                        <p:tgtEl>
                                          <p:spTgt spid="45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6" st="6"/>
                                            </p:txEl>
                                          </p:spTgt>
                                        </p:tgtEl>
                                        <p:attrNameLst>
                                          <p:attrName>style.visibility</p:attrName>
                                        </p:attrNameLst>
                                      </p:cBhvr>
                                      <p:to>
                                        <p:strVal val="visible"/>
                                      </p:to>
                                    </p:set>
                                    <p:anim calcmode="lin" valueType="num">
                                      <p:cBhvr additive="base">
                                        <p:cTn dur="500"/>
                                        <p:tgtEl>
                                          <p:spTgt spid="45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7" st="7"/>
                                            </p:txEl>
                                          </p:spTgt>
                                        </p:tgtEl>
                                        <p:attrNameLst>
                                          <p:attrName>style.visibility</p:attrName>
                                        </p:attrNameLst>
                                      </p:cBhvr>
                                      <p:to>
                                        <p:strVal val="visible"/>
                                      </p:to>
                                    </p:set>
                                    <p:anim calcmode="lin" valueType="num">
                                      <p:cBhvr additive="base">
                                        <p:cTn dur="500"/>
                                        <p:tgtEl>
                                          <p:spTgt spid="45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8" st="8"/>
                                            </p:txEl>
                                          </p:spTgt>
                                        </p:tgtEl>
                                        <p:attrNameLst>
                                          <p:attrName>style.visibility</p:attrName>
                                        </p:attrNameLst>
                                      </p:cBhvr>
                                      <p:to>
                                        <p:strVal val="visible"/>
                                      </p:to>
                                    </p:set>
                                    <p:anim calcmode="lin" valueType="num">
                                      <p:cBhvr additive="base">
                                        <p:cTn dur="500"/>
                                        <p:tgtEl>
                                          <p:spTgt spid="45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9" st="9"/>
                                            </p:txEl>
                                          </p:spTgt>
                                        </p:tgtEl>
                                        <p:attrNameLst>
                                          <p:attrName>style.visibility</p:attrName>
                                        </p:attrNameLst>
                                      </p:cBhvr>
                                      <p:to>
                                        <p:strVal val="visible"/>
                                      </p:to>
                                    </p:set>
                                    <p:anim calcmode="lin" valueType="num">
                                      <p:cBhvr additive="base">
                                        <p:cTn dur="500"/>
                                        <p:tgtEl>
                                          <p:spTgt spid="45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10" st="10"/>
                                            </p:txEl>
                                          </p:spTgt>
                                        </p:tgtEl>
                                        <p:attrNameLst>
                                          <p:attrName>style.visibility</p:attrName>
                                        </p:attrNameLst>
                                      </p:cBhvr>
                                      <p:to>
                                        <p:strVal val="visible"/>
                                      </p:to>
                                    </p:set>
                                    <p:anim calcmode="lin" valueType="num">
                                      <p:cBhvr additive="base">
                                        <p:cTn dur="500"/>
                                        <p:tgtEl>
                                          <p:spTgt spid="45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11" st="11"/>
                                            </p:txEl>
                                          </p:spTgt>
                                        </p:tgtEl>
                                        <p:attrNameLst>
                                          <p:attrName>style.visibility</p:attrName>
                                        </p:attrNameLst>
                                      </p:cBhvr>
                                      <p:to>
                                        <p:strVal val="visible"/>
                                      </p:to>
                                    </p:set>
                                    <p:anim calcmode="lin" valueType="num">
                                      <p:cBhvr additive="base">
                                        <p:cTn dur="500"/>
                                        <p:tgtEl>
                                          <p:spTgt spid="459">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9">
                                            <p:txEl>
                                              <p:pRg end="12" st="12"/>
                                            </p:txEl>
                                          </p:spTgt>
                                        </p:tgtEl>
                                        <p:attrNameLst>
                                          <p:attrName>style.visibility</p:attrName>
                                        </p:attrNameLst>
                                      </p:cBhvr>
                                      <p:to>
                                        <p:strVal val="visible"/>
                                      </p:to>
                                    </p:set>
                                    <p:anim calcmode="lin" valueType="num">
                                      <p:cBhvr additive="base">
                                        <p:cTn dur="500"/>
                                        <p:tgtEl>
                                          <p:spTgt spid="459">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67" name="Google Shape;467;p21"/>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Exam Tips:</a:t>
            </a:r>
            <a:endParaRPr/>
          </a:p>
        </p:txBody>
      </p:sp>
      <p:sp>
        <p:nvSpPr>
          <p:cNvPr id="468" name="Google Shape;468;p21"/>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69" name="Google Shape;469;p21"/>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470" name="Google Shape;470;p21"/>
          <p:cNvSpPr txBox="1"/>
          <p:nvPr/>
        </p:nvSpPr>
        <p:spPr>
          <a:xfrm>
            <a:off x="683754" y="1484784"/>
            <a:ext cx="8352742" cy="4032448"/>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Streams: </a:t>
            </a:r>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Time-</a:t>
            </a:r>
            <a:r>
              <a:rPr b="0" i="0" lang="en-US" sz="2000" u="none" cap="none" strike="noStrike">
                <a:solidFill>
                  <a:srgbClr val="3F3F3F"/>
                </a:solidFill>
                <a:latin typeface="Lucida Sans"/>
                <a:ea typeface="Lucida Sans"/>
                <a:cs typeface="Lucida Sans"/>
                <a:sym typeface="Lucida Sans"/>
              </a:rPr>
              <a:t>ordered</a:t>
            </a:r>
            <a:r>
              <a:rPr b="0" i="0" lang="en-US" sz="2000" u="none" cap="none" strike="noStrike">
                <a:solidFill>
                  <a:srgbClr val="3F3F3F"/>
                </a:solidFill>
                <a:latin typeface="Lucida Sans"/>
                <a:ea typeface="Lucida Sans"/>
                <a:cs typeface="Lucida Sans"/>
                <a:sym typeface="Lucida Sans"/>
              </a:rPr>
              <a:t> sequence of item-level changes in a table</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Global Tables:</a:t>
            </a:r>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Managed Multi-Master, Multi-Region Replication</a:t>
            </a:r>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Security:</a:t>
            </a:r>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Encryption at rest using KMS</a:t>
            </a:r>
            <a:endParaRPr/>
          </a:p>
          <a:p>
            <a:pPr indent="-55244" lvl="1" marL="631825" marR="0" rtl="0" algn="l">
              <a:spcBef>
                <a:spcPts val="0"/>
              </a:spcBef>
              <a:spcAft>
                <a:spcPts val="0"/>
              </a:spcAft>
              <a:buClr>
                <a:srgbClr val="7F7F7F"/>
              </a:buClr>
              <a:buSzPts val="1880"/>
              <a:buFont typeface="Calibri"/>
              <a:buNone/>
            </a:pPr>
            <a:r>
              <a:t/>
            </a:r>
            <a:endParaRPr b="0" i="0" sz="20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IAM policies and roles </a:t>
            </a:r>
            <a:endParaRPr/>
          </a:p>
          <a:p>
            <a:pPr indent="-55244" lvl="1" marL="631825" marR="0" rtl="0" algn="l">
              <a:spcBef>
                <a:spcPts val="0"/>
              </a:spcBef>
              <a:spcAft>
                <a:spcPts val="0"/>
              </a:spcAft>
              <a:buClr>
                <a:srgbClr val="7F7F7F"/>
              </a:buClr>
              <a:buSzPts val="1880"/>
              <a:buFont typeface="Calibri"/>
              <a:buNone/>
            </a:pPr>
            <a:r>
              <a:t/>
            </a:r>
            <a:endParaRPr b="0" i="0" sz="20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CloudWatch and CloudTrail</a:t>
            </a:r>
            <a:endParaRPr/>
          </a:p>
          <a:p>
            <a:pPr indent="-55244" lvl="1" marL="631825" marR="0" rtl="0" algn="l">
              <a:spcBef>
                <a:spcPts val="0"/>
              </a:spcBef>
              <a:spcAft>
                <a:spcPts val="0"/>
              </a:spcAft>
              <a:buClr>
                <a:srgbClr val="7F7F7F"/>
              </a:buClr>
              <a:buSzPts val="1880"/>
              <a:buFont typeface="Calibri"/>
              <a:buNone/>
            </a:pPr>
            <a:r>
              <a:t/>
            </a:r>
            <a:endParaRPr b="0" i="0" sz="2000" u="none" cap="none" strike="noStrike">
              <a:solidFill>
                <a:srgbClr val="3F3F3F"/>
              </a:solidFill>
              <a:latin typeface="Lucida Sans"/>
              <a:ea typeface="Lucida Sans"/>
              <a:cs typeface="Lucida Sans"/>
              <a:sym typeface="Lucida Sans"/>
            </a:endParaRPr>
          </a:p>
          <a:p>
            <a:pPr indent="-55244" lvl="1" marL="631825" marR="0" rtl="0" algn="l">
              <a:spcBef>
                <a:spcPts val="0"/>
              </a:spcBef>
              <a:spcAft>
                <a:spcPts val="0"/>
              </a:spcAft>
              <a:buClr>
                <a:srgbClr val="7F7F7F"/>
              </a:buClr>
              <a:buSzPts val="1880"/>
              <a:buFont typeface="Calibri"/>
              <a:buNone/>
            </a:pPr>
            <a:r>
              <a:t/>
            </a:r>
            <a:endParaRPr b="0" i="0" sz="2000" u="none" cap="none" strike="noStrike">
              <a:solidFill>
                <a:srgbClr val="3F3F3F"/>
              </a:solidFill>
              <a:latin typeface="Lucida Sans"/>
              <a:ea typeface="Lucida Sans"/>
              <a:cs typeface="Lucida Sans"/>
              <a:sym typeface="Lucida Sans"/>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55245" lvl="0" marL="174625" marR="0" rtl="0" algn="l">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p:txBody>
      </p:sp>
      <p:pic>
        <p:nvPicPr>
          <p:cNvPr descr="Tips and Trick for Last Minute Preparation for Board Exams" id="471" name="Google Shape;471;p21"/>
          <p:cNvPicPr preferRelativeResize="0"/>
          <p:nvPr/>
        </p:nvPicPr>
        <p:blipFill rotWithShape="1">
          <a:blip r:embed="rId3">
            <a:alphaModFix/>
          </a:blip>
          <a:srcRect b="0" l="0" r="0" t="0"/>
          <a:stretch/>
        </p:blipFill>
        <p:spPr>
          <a:xfrm>
            <a:off x="6137920" y="0"/>
            <a:ext cx="3059832" cy="15299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67"/>
                                        </p:tgtEl>
                                        <p:attrNameLst>
                                          <p:attrName>style.visibility</p:attrName>
                                        </p:attrNameLst>
                                      </p:cBhvr>
                                      <p:to>
                                        <p:strVal val="visible"/>
                                      </p:to>
                                    </p:set>
                                    <p:animEffect filter="fade" transition="in">
                                      <p:cBhvr>
                                        <p:cTn dur="2000"/>
                                        <p:tgtEl>
                                          <p:spTgt spid="467"/>
                                        </p:tgtEl>
                                      </p:cBhvr>
                                    </p:animEffect>
                                  </p:childTnLst>
                                </p:cTn>
                              </p:par>
                              <p:par>
                                <p:cTn fill="hold" nodeType="withEffect" presetClass="entr" presetID="10" presetSubtype="0">
                                  <p:stCondLst>
                                    <p:cond delay="2000"/>
                                  </p:stCondLst>
                                  <p:childTnLst>
                                    <p:set>
                                      <p:cBhvr>
                                        <p:cTn dur="1" fill="hold">
                                          <p:stCondLst>
                                            <p:cond delay="0"/>
                                          </p:stCondLst>
                                        </p:cTn>
                                        <p:tgtEl>
                                          <p:spTgt spid="470"/>
                                        </p:tgtEl>
                                        <p:attrNameLst>
                                          <p:attrName>style.visibility</p:attrName>
                                        </p:attrNameLst>
                                      </p:cBhvr>
                                      <p:to>
                                        <p:strVal val="visible"/>
                                      </p:to>
                                    </p:set>
                                    <p:animEffect filter="fade" transition="in">
                                      <p:cBhvr>
                                        <p:cTn dur="2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0" st="0"/>
                                            </p:txEl>
                                          </p:spTgt>
                                        </p:tgtEl>
                                        <p:attrNameLst>
                                          <p:attrName>style.visibility</p:attrName>
                                        </p:attrNameLst>
                                      </p:cBhvr>
                                      <p:to>
                                        <p:strVal val="visible"/>
                                      </p:to>
                                    </p:set>
                                    <p:anim calcmode="lin" valueType="num">
                                      <p:cBhvr additive="base">
                                        <p:cTn dur="500"/>
                                        <p:tgtEl>
                                          <p:spTgt spid="47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1" st="1"/>
                                            </p:txEl>
                                          </p:spTgt>
                                        </p:tgtEl>
                                        <p:attrNameLst>
                                          <p:attrName>style.visibility</p:attrName>
                                        </p:attrNameLst>
                                      </p:cBhvr>
                                      <p:to>
                                        <p:strVal val="visible"/>
                                      </p:to>
                                    </p:set>
                                    <p:anim calcmode="lin" valueType="num">
                                      <p:cBhvr additive="base">
                                        <p:cTn dur="500"/>
                                        <p:tgtEl>
                                          <p:spTgt spid="47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2" st="2"/>
                                            </p:txEl>
                                          </p:spTgt>
                                        </p:tgtEl>
                                        <p:attrNameLst>
                                          <p:attrName>style.visibility</p:attrName>
                                        </p:attrNameLst>
                                      </p:cBhvr>
                                      <p:to>
                                        <p:strVal val="visible"/>
                                      </p:to>
                                    </p:set>
                                    <p:anim calcmode="lin" valueType="num">
                                      <p:cBhvr additive="base">
                                        <p:cTn dur="500"/>
                                        <p:tgtEl>
                                          <p:spTgt spid="47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3" st="3"/>
                                            </p:txEl>
                                          </p:spTgt>
                                        </p:tgtEl>
                                        <p:attrNameLst>
                                          <p:attrName>style.visibility</p:attrName>
                                        </p:attrNameLst>
                                      </p:cBhvr>
                                      <p:to>
                                        <p:strVal val="visible"/>
                                      </p:to>
                                    </p:set>
                                    <p:anim calcmode="lin" valueType="num">
                                      <p:cBhvr additive="base">
                                        <p:cTn dur="500"/>
                                        <p:tgtEl>
                                          <p:spTgt spid="47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4" st="4"/>
                                            </p:txEl>
                                          </p:spTgt>
                                        </p:tgtEl>
                                        <p:attrNameLst>
                                          <p:attrName>style.visibility</p:attrName>
                                        </p:attrNameLst>
                                      </p:cBhvr>
                                      <p:to>
                                        <p:strVal val="visible"/>
                                      </p:to>
                                    </p:set>
                                    <p:anim calcmode="lin" valueType="num">
                                      <p:cBhvr additive="base">
                                        <p:cTn dur="500"/>
                                        <p:tgtEl>
                                          <p:spTgt spid="47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5" st="5"/>
                                            </p:txEl>
                                          </p:spTgt>
                                        </p:tgtEl>
                                        <p:attrNameLst>
                                          <p:attrName>style.visibility</p:attrName>
                                        </p:attrNameLst>
                                      </p:cBhvr>
                                      <p:to>
                                        <p:strVal val="visible"/>
                                      </p:to>
                                    </p:set>
                                    <p:anim calcmode="lin" valueType="num">
                                      <p:cBhvr additive="base">
                                        <p:cTn dur="500"/>
                                        <p:tgtEl>
                                          <p:spTgt spid="47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6" st="6"/>
                                            </p:txEl>
                                          </p:spTgt>
                                        </p:tgtEl>
                                        <p:attrNameLst>
                                          <p:attrName>style.visibility</p:attrName>
                                        </p:attrNameLst>
                                      </p:cBhvr>
                                      <p:to>
                                        <p:strVal val="visible"/>
                                      </p:to>
                                    </p:set>
                                    <p:anim calcmode="lin" valueType="num">
                                      <p:cBhvr additive="base">
                                        <p:cTn dur="500"/>
                                        <p:tgtEl>
                                          <p:spTgt spid="47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7" st="7"/>
                                            </p:txEl>
                                          </p:spTgt>
                                        </p:tgtEl>
                                        <p:attrNameLst>
                                          <p:attrName>style.visibility</p:attrName>
                                        </p:attrNameLst>
                                      </p:cBhvr>
                                      <p:to>
                                        <p:strVal val="visible"/>
                                      </p:to>
                                    </p:set>
                                    <p:anim calcmode="lin" valueType="num">
                                      <p:cBhvr additive="base">
                                        <p:cTn dur="500"/>
                                        <p:tgtEl>
                                          <p:spTgt spid="47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8" st="8"/>
                                            </p:txEl>
                                          </p:spTgt>
                                        </p:tgtEl>
                                        <p:attrNameLst>
                                          <p:attrName>style.visibility</p:attrName>
                                        </p:attrNameLst>
                                      </p:cBhvr>
                                      <p:to>
                                        <p:strVal val="visible"/>
                                      </p:to>
                                    </p:set>
                                    <p:anim calcmode="lin" valueType="num">
                                      <p:cBhvr additive="base">
                                        <p:cTn dur="500"/>
                                        <p:tgtEl>
                                          <p:spTgt spid="47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9" st="9"/>
                                            </p:txEl>
                                          </p:spTgt>
                                        </p:tgtEl>
                                        <p:attrNameLst>
                                          <p:attrName>style.visibility</p:attrName>
                                        </p:attrNameLst>
                                      </p:cBhvr>
                                      <p:to>
                                        <p:strVal val="visible"/>
                                      </p:to>
                                    </p:set>
                                    <p:anim calcmode="lin" valueType="num">
                                      <p:cBhvr additive="base">
                                        <p:cTn dur="500"/>
                                        <p:tgtEl>
                                          <p:spTgt spid="47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10" st="10"/>
                                            </p:txEl>
                                          </p:spTgt>
                                        </p:tgtEl>
                                        <p:attrNameLst>
                                          <p:attrName>style.visibility</p:attrName>
                                        </p:attrNameLst>
                                      </p:cBhvr>
                                      <p:to>
                                        <p:strVal val="visible"/>
                                      </p:to>
                                    </p:set>
                                    <p:anim calcmode="lin" valueType="num">
                                      <p:cBhvr additive="base">
                                        <p:cTn dur="500"/>
                                        <p:tgtEl>
                                          <p:spTgt spid="47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11" st="11"/>
                                            </p:txEl>
                                          </p:spTgt>
                                        </p:tgtEl>
                                        <p:attrNameLst>
                                          <p:attrName>style.visibility</p:attrName>
                                        </p:attrNameLst>
                                      </p:cBhvr>
                                      <p:to>
                                        <p:strVal val="visible"/>
                                      </p:to>
                                    </p:set>
                                    <p:anim calcmode="lin" valueType="num">
                                      <p:cBhvr additive="base">
                                        <p:cTn dur="500"/>
                                        <p:tgtEl>
                                          <p:spTgt spid="47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12" st="12"/>
                                            </p:txEl>
                                          </p:spTgt>
                                        </p:tgtEl>
                                        <p:attrNameLst>
                                          <p:attrName>style.visibility</p:attrName>
                                        </p:attrNameLst>
                                      </p:cBhvr>
                                      <p:to>
                                        <p:strVal val="visible"/>
                                      </p:to>
                                    </p:set>
                                    <p:anim calcmode="lin" valueType="num">
                                      <p:cBhvr additive="base">
                                        <p:cTn dur="500"/>
                                        <p:tgtEl>
                                          <p:spTgt spid="47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13" st="13"/>
                                            </p:txEl>
                                          </p:spTgt>
                                        </p:tgtEl>
                                        <p:attrNameLst>
                                          <p:attrName>style.visibility</p:attrName>
                                        </p:attrNameLst>
                                      </p:cBhvr>
                                      <p:to>
                                        <p:strVal val="visible"/>
                                      </p:to>
                                    </p:set>
                                    <p:anim calcmode="lin" valueType="num">
                                      <p:cBhvr additive="base">
                                        <p:cTn dur="500"/>
                                        <p:tgtEl>
                                          <p:spTgt spid="47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14" st="14"/>
                                            </p:txEl>
                                          </p:spTgt>
                                        </p:tgtEl>
                                        <p:attrNameLst>
                                          <p:attrName>style.visibility</p:attrName>
                                        </p:attrNameLst>
                                      </p:cBhvr>
                                      <p:to>
                                        <p:strVal val="visible"/>
                                      </p:to>
                                    </p:set>
                                    <p:anim calcmode="lin" valueType="num">
                                      <p:cBhvr additive="base">
                                        <p:cTn dur="500"/>
                                        <p:tgtEl>
                                          <p:spTgt spid="470">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0">
                                            <p:txEl>
                                              <p:pRg end="15" st="15"/>
                                            </p:txEl>
                                          </p:spTgt>
                                        </p:tgtEl>
                                        <p:attrNameLst>
                                          <p:attrName>style.visibility</p:attrName>
                                        </p:attrNameLst>
                                      </p:cBhvr>
                                      <p:to>
                                        <p:strVal val="visible"/>
                                      </p:to>
                                    </p:set>
                                    <p:anim calcmode="lin" valueType="num">
                                      <p:cBhvr additive="base">
                                        <p:cTn dur="500"/>
                                        <p:tgtEl>
                                          <p:spTgt spid="470">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2"/>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478" name="Google Shape;478;p22"/>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7" name="Google Shape;277;p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DynamoDB?</a:t>
            </a:r>
            <a:endParaRPr/>
          </a:p>
        </p:txBody>
      </p:sp>
      <p:sp>
        <p:nvSpPr>
          <p:cNvPr id="278" name="Google Shape;278;p3"/>
          <p:cNvSpPr txBox="1"/>
          <p:nvPr/>
        </p:nvSpPr>
        <p:spPr>
          <a:xfrm>
            <a:off x="596289" y="1323538"/>
            <a:ext cx="7848685" cy="467303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DynamoDB is a fast and flexible NoSQL database service for all application that need consistent, single-digit millisecond latency at any scale. </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DynamoDB enables customers to offload the administrative burdens of operating and scaling distributed databases to AWS so that they don’t have to worry about hardware provisioning, setup and configuration, throughput capacity planning, replication, software patching, or cluster scaling.</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It is a fully managed database and supports both document and key-value data models (JSON, HTML and XML). Its flexible data model and reliable performance make it a great fit for mobile, web, gaming, ad-tech, IoT and many other applications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279" name="Google Shape;279;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280" name="Google Shape;280;p3"/>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7"/>
                                        </p:tgtEl>
                                        <p:attrNameLst>
                                          <p:attrName>style.visibility</p:attrName>
                                        </p:attrNameLst>
                                      </p:cBhvr>
                                      <p:to>
                                        <p:strVal val="visible"/>
                                      </p:to>
                                    </p:set>
                                    <p:animEffect filter="fade" transition="in">
                                      <p:cBhvr>
                                        <p:cTn dur="2000"/>
                                        <p:tgtEl>
                                          <p:spTgt spid="277"/>
                                        </p:tgtEl>
                                      </p:cBhvr>
                                    </p:animEffect>
                                  </p:childTnLst>
                                </p:cTn>
                              </p:par>
                              <p:par>
                                <p:cTn fill="hold" nodeType="withEffect" presetClass="entr" presetID="10" presetSubtype="0">
                                  <p:stCondLst>
                                    <p:cond delay="2000"/>
                                  </p:stCondLst>
                                  <p:childTnLst>
                                    <p:set>
                                      <p:cBhvr>
                                        <p:cTn dur="1" fill="hold">
                                          <p:stCondLst>
                                            <p:cond delay="0"/>
                                          </p:stCondLst>
                                        </p:cTn>
                                        <p:tgtEl>
                                          <p:spTgt spid="278"/>
                                        </p:tgtEl>
                                        <p:attrNameLst>
                                          <p:attrName>style.visibility</p:attrName>
                                        </p:attrNameLst>
                                      </p:cBhvr>
                                      <p:to>
                                        <p:strVal val="visible"/>
                                      </p:to>
                                    </p:set>
                                    <p:animEffect filter="fade" transition="in">
                                      <p:cBhvr>
                                        <p:cTn dur="2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 calcmode="lin" valueType="num">
                                      <p:cBhvr additive="base">
                                        <p:cTn dur="500"/>
                                        <p:tgtEl>
                                          <p:spTgt spid="2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 calcmode="lin" valueType="num">
                                      <p:cBhvr additive="base">
                                        <p:cTn dur="500"/>
                                        <p:tgtEl>
                                          <p:spTgt spid="2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 calcmode="lin" valueType="num">
                                      <p:cBhvr additive="base">
                                        <p:cTn dur="500"/>
                                        <p:tgtEl>
                                          <p:spTgt spid="2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 calcmode="lin" valueType="num">
                                      <p:cBhvr additive="base">
                                        <p:cTn dur="500"/>
                                        <p:tgtEl>
                                          <p:spTgt spid="27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 calcmode="lin" valueType="num">
                                      <p:cBhvr additive="base">
                                        <p:cTn dur="500"/>
                                        <p:tgtEl>
                                          <p:spTgt spid="27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 calcmode="lin" valueType="num">
                                      <p:cBhvr additive="base">
                                        <p:cTn dur="500"/>
                                        <p:tgtEl>
                                          <p:spTgt spid="27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7" name="Google Shape;287;p4"/>
          <p:cNvSpPr txBox="1"/>
          <p:nvPr>
            <p:ph type="title"/>
          </p:nvPr>
        </p:nvSpPr>
        <p:spPr>
          <a:xfrm>
            <a:off x="482936" y="717371"/>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DynamoDB</a:t>
            </a:r>
            <a:endParaRPr/>
          </a:p>
        </p:txBody>
      </p:sp>
      <p:sp>
        <p:nvSpPr>
          <p:cNvPr id="288" name="Google Shape;288;p4"/>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89" name="Google Shape;289;p4"/>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0" name="Google Shape;290;p4"/>
          <p:cNvSpPr txBox="1"/>
          <p:nvPr/>
        </p:nvSpPr>
        <p:spPr>
          <a:xfrm>
            <a:off x="395629" y="1196752"/>
            <a:ext cx="8352742" cy="40324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id</a:t>
            </a:r>
            <a:r>
              <a:rPr lang="en-US" sz="2000">
                <a:solidFill>
                  <a:srgbClr val="3F3F3F"/>
                </a:solidFill>
                <a:latin typeface="Lucida Sans"/>
                <a:ea typeface="Lucida Sans"/>
                <a:cs typeface="Lucida Sans"/>
                <a:sym typeface="Lucida Sans"/>
              </a:rPr>
              <a:t>": "9923810800391",</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firstname</a:t>
            </a:r>
            <a:r>
              <a:rPr lang="en-US" sz="2000">
                <a:solidFill>
                  <a:srgbClr val="3F3F3F"/>
                </a:solidFill>
                <a:latin typeface="Lucida Sans"/>
                <a:ea typeface="Lucida Sans"/>
                <a:cs typeface="Lucida Sans"/>
                <a:sym typeface="Lucida Sans"/>
              </a:rPr>
              <a:t>": "sanjay",</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surname</a:t>
            </a:r>
            <a:r>
              <a:rPr lang="en-US" sz="2000">
                <a:solidFill>
                  <a:srgbClr val="3F3F3F"/>
                </a:solidFill>
                <a:latin typeface="Lucida Sans"/>
                <a:ea typeface="Lucida Sans"/>
                <a:cs typeface="Lucida Sans"/>
                <a:sym typeface="Lucida Sans"/>
              </a:rPr>
              <a:t>": "gupta",</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age</a:t>
            </a:r>
            <a:r>
              <a:rPr lang="en-US" sz="2000">
                <a:solidFill>
                  <a:srgbClr val="3F3F3F"/>
                </a:solidFill>
                <a:latin typeface="Lucida Sans"/>
                <a:ea typeface="Lucida Sans"/>
                <a:cs typeface="Lucida Sans"/>
                <a:sym typeface="Lucida Sans"/>
              </a:rPr>
              <a:t>": "23",</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address</a:t>
            </a:r>
            <a:r>
              <a:rPr lang="en-US" sz="2000">
                <a:solidFill>
                  <a:srgbClr val="3F3F3F"/>
                </a:solidFill>
                <a:latin typeface="Lucida Sans"/>
                <a:ea typeface="Lucida Sans"/>
                <a:cs typeface="Lucida Sans"/>
                <a:sym typeface="Lucida Sans"/>
              </a:rPr>
              <a:t>": [</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street</a:t>
            </a:r>
            <a:r>
              <a:rPr lang="en-US" sz="2000">
                <a:solidFill>
                  <a:srgbClr val="3F3F3F"/>
                </a:solidFill>
                <a:latin typeface="Lucida Sans"/>
                <a:ea typeface="Lucida Sans"/>
                <a:cs typeface="Lucida Sans"/>
                <a:sym typeface="Lucida Sans"/>
              </a:rPr>
              <a:t>": "f-7 sujata flat",</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suburb</a:t>
            </a:r>
            <a:r>
              <a:rPr lang="en-US" sz="2000">
                <a:solidFill>
                  <a:srgbClr val="3F3F3F"/>
                </a:solidFill>
                <a:latin typeface="Lucida Sans"/>
                <a:ea typeface="Lucida Sans"/>
                <a:cs typeface="Lucida Sans"/>
                <a:sym typeface="Lucida Sans"/>
              </a:rPr>
              <a:t>": "sahi bag",</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city</a:t>
            </a:r>
            <a:r>
              <a:rPr lang="en-US" sz="2000">
                <a:solidFill>
                  <a:srgbClr val="3F3F3F"/>
                </a:solidFill>
                <a:latin typeface="Lucida Sans"/>
                <a:ea typeface="Lucida Sans"/>
                <a:cs typeface="Lucida Sans"/>
                <a:sym typeface="Lucida Sans"/>
              </a:rPr>
              <a:t>": "ahmedabad",</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r>
              <a:rPr lang="en-US" sz="2000">
                <a:solidFill>
                  <a:srgbClr val="FF0000"/>
                </a:solidFill>
                <a:latin typeface="Lucida Sans"/>
                <a:ea typeface="Lucida Sans"/>
                <a:cs typeface="Lucida Sans"/>
                <a:sym typeface="Lucida Sans"/>
              </a:rPr>
              <a:t>pincode</a:t>
            </a:r>
            <a:r>
              <a:rPr lang="en-US" sz="2000">
                <a:solidFill>
                  <a:srgbClr val="3F3F3F"/>
                </a:solidFill>
                <a:latin typeface="Lucida Sans"/>
                <a:ea typeface="Lucida Sans"/>
                <a:cs typeface="Lucida Sans"/>
                <a:sym typeface="Lucida Sans"/>
              </a:rPr>
              <a:t>": "293772"</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	}</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a:t>
            </a:r>
            <a:endParaRPr/>
          </a:p>
          <a:p>
            <a:pPr indent="0" lvl="0" marL="0" marR="0" rtl="0" algn="l">
              <a:spcBef>
                <a:spcPts val="0"/>
              </a:spcBef>
              <a:spcAft>
                <a:spcPts val="0"/>
              </a:spcAft>
              <a:buNone/>
            </a:pPr>
            <a:r>
              <a:rPr lang="en-US" sz="2000">
                <a:solidFill>
                  <a:srgbClr val="3F3F3F"/>
                </a:solidFill>
                <a:latin typeface="Lucida Sans"/>
                <a:ea typeface="Lucida Sans"/>
                <a:cs typeface="Lucida Sans"/>
                <a:sym typeface="Lucida San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7"/>
                                        </p:tgtEl>
                                        <p:attrNameLst>
                                          <p:attrName>style.visibility</p:attrName>
                                        </p:attrNameLst>
                                      </p:cBhvr>
                                      <p:to>
                                        <p:strVal val="visible"/>
                                      </p:to>
                                    </p:set>
                                    <p:animEffect filter="fade" transition="in">
                                      <p:cBhvr>
                                        <p:cTn dur="2000"/>
                                        <p:tgtEl>
                                          <p:spTgt spid="287"/>
                                        </p:tgtEl>
                                      </p:cBhvr>
                                    </p:animEffect>
                                  </p:childTnLst>
                                </p:cTn>
                              </p:par>
                              <p:par>
                                <p:cTn fill="hold" nodeType="withEffect" presetClass="entr" presetID="10" presetSubtype="0">
                                  <p:stCondLst>
                                    <p:cond delay="2000"/>
                                  </p:stCondLst>
                                  <p:childTnLst>
                                    <p:set>
                                      <p:cBhvr>
                                        <p:cTn dur="1" fill="hold">
                                          <p:stCondLst>
                                            <p:cond delay="0"/>
                                          </p:stCondLst>
                                        </p:cTn>
                                        <p:tgtEl>
                                          <p:spTgt spid="290"/>
                                        </p:tgtEl>
                                        <p:attrNameLst>
                                          <p:attrName>style.visibility</p:attrName>
                                        </p:attrNameLst>
                                      </p:cBhvr>
                                      <p:to>
                                        <p:strVal val="visible"/>
                                      </p:to>
                                    </p:set>
                                    <p:animEffect filter="fade" transition="in">
                                      <p:cBhvr>
                                        <p:cTn dur="2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 calcmode="lin" valueType="num">
                                      <p:cBhvr additive="base">
                                        <p:cTn dur="500"/>
                                        <p:tgtEl>
                                          <p:spTgt spid="2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 calcmode="lin" valueType="num">
                                      <p:cBhvr additive="base">
                                        <p:cTn dur="500"/>
                                        <p:tgtEl>
                                          <p:spTgt spid="29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 calcmode="lin" valueType="num">
                                      <p:cBhvr additive="base">
                                        <p:cTn dur="500"/>
                                        <p:tgtEl>
                                          <p:spTgt spid="29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 calcmode="lin" valueType="num">
                                      <p:cBhvr additive="base">
                                        <p:cTn dur="500"/>
                                        <p:tgtEl>
                                          <p:spTgt spid="29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 calcmode="lin" valueType="num">
                                      <p:cBhvr additive="base">
                                        <p:cTn dur="500"/>
                                        <p:tgtEl>
                                          <p:spTgt spid="29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 calcmode="lin" valueType="num">
                                      <p:cBhvr additive="base">
                                        <p:cTn dur="500"/>
                                        <p:tgtEl>
                                          <p:spTgt spid="29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anim calcmode="lin" valueType="num">
                                      <p:cBhvr additive="base">
                                        <p:cTn dur="500"/>
                                        <p:tgtEl>
                                          <p:spTgt spid="29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anim calcmode="lin" valueType="num">
                                      <p:cBhvr additive="base">
                                        <p:cTn dur="500"/>
                                        <p:tgtEl>
                                          <p:spTgt spid="29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anim calcmode="lin" valueType="num">
                                      <p:cBhvr additive="base">
                                        <p:cTn dur="500"/>
                                        <p:tgtEl>
                                          <p:spTgt spid="29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9" st="9"/>
                                            </p:txEl>
                                          </p:spTgt>
                                        </p:tgtEl>
                                        <p:attrNameLst>
                                          <p:attrName>style.visibility</p:attrName>
                                        </p:attrNameLst>
                                      </p:cBhvr>
                                      <p:to>
                                        <p:strVal val="visible"/>
                                      </p:to>
                                    </p:set>
                                    <p:anim calcmode="lin" valueType="num">
                                      <p:cBhvr additive="base">
                                        <p:cTn dur="500"/>
                                        <p:tgtEl>
                                          <p:spTgt spid="29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0" st="10"/>
                                            </p:txEl>
                                          </p:spTgt>
                                        </p:tgtEl>
                                        <p:attrNameLst>
                                          <p:attrName>style.visibility</p:attrName>
                                        </p:attrNameLst>
                                      </p:cBhvr>
                                      <p:to>
                                        <p:strVal val="visible"/>
                                      </p:to>
                                    </p:set>
                                    <p:anim calcmode="lin" valueType="num">
                                      <p:cBhvr additive="base">
                                        <p:cTn dur="500"/>
                                        <p:tgtEl>
                                          <p:spTgt spid="29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1" st="11"/>
                                            </p:txEl>
                                          </p:spTgt>
                                        </p:tgtEl>
                                        <p:attrNameLst>
                                          <p:attrName>style.visibility</p:attrName>
                                        </p:attrNameLst>
                                      </p:cBhvr>
                                      <p:to>
                                        <p:strVal val="visible"/>
                                      </p:to>
                                    </p:set>
                                    <p:anim calcmode="lin" valueType="num">
                                      <p:cBhvr additive="base">
                                        <p:cTn dur="500"/>
                                        <p:tgtEl>
                                          <p:spTgt spid="29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2" st="12"/>
                                            </p:txEl>
                                          </p:spTgt>
                                        </p:tgtEl>
                                        <p:attrNameLst>
                                          <p:attrName>style.visibility</p:attrName>
                                        </p:attrNameLst>
                                      </p:cBhvr>
                                      <p:to>
                                        <p:strVal val="visible"/>
                                      </p:to>
                                    </p:set>
                                    <p:anim calcmode="lin" valueType="num">
                                      <p:cBhvr additive="base">
                                        <p:cTn dur="500"/>
                                        <p:tgtEl>
                                          <p:spTgt spid="29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xEl>
                                              <p:pRg end="13" st="13"/>
                                            </p:txEl>
                                          </p:spTgt>
                                        </p:tgtEl>
                                        <p:attrNameLst>
                                          <p:attrName>style.visibility</p:attrName>
                                        </p:attrNameLst>
                                      </p:cBhvr>
                                      <p:to>
                                        <p:strVal val="visible"/>
                                      </p:to>
                                    </p:set>
                                    <p:anim calcmode="lin" valueType="num">
                                      <p:cBhvr additive="base">
                                        <p:cTn dur="500"/>
                                        <p:tgtEl>
                                          <p:spTgt spid="29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7" name="Google Shape;297;p5"/>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The basics of DynamoDB</a:t>
            </a:r>
            <a:endParaRPr/>
          </a:p>
        </p:txBody>
      </p:sp>
      <p:sp>
        <p:nvSpPr>
          <p:cNvPr id="298" name="Google Shape;298;p5"/>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299" name="Google Shape;299;p5"/>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00" name="Google Shape;300;p5"/>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In DynamoDB, tables, items, and attributes are the core components. A table is a collection of items, and each item is a collection of attributes.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Stored on solid-state disks (SSDs)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Automatically replicated across multiple Availability Zones in an AWS Region, providing built-in high availability and data durability</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Eventual Consistent Reads(default)</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Strongly Consistent Reads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7"/>
                                        </p:tgtEl>
                                        <p:attrNameLst>
                                          <p:attrName>style.visibility</p:attrName>
                                        </p:attrNameLst>
                                      </p:cBhvr>
                                      <p:to>
                                        <p:strVal val="visible"/>
                                      </p:to>
                                    </p:set>
                                    <p:animEffect filter="fade" transition="in">
                                      <p:cBhvr>
                                        <p:cTn dur="2000"/>
                                        <p:tgtEl>
                                          <p:spTgt spid="297"/>
                                        </p:tgtEl>
                                      </p:cBhvr>
                                    </p:animEffect>
                                  </p:childTnLst>
                                </p:cTn>
                              </p:par>
                              <p:par>
                                <p:cTn fill="hold" nodeType="withEffect" presetClass="entr" presetID="10" presetSubtype="0">
                                  <p:stCondLst>
                                    <p:cond delay="2000"/>
                                  </p:stCondLst>
                                  <p:childTnLst>
                                    <p:set>
                                      <p:cBhvr>
                                        <p:cTn dur="1" fill="hold">
                                          <p:stCondLst>
                                            <p:cond delay="0"/>
                                          </p:stCondLst>
                                        </p:cTn>
                                        <p:tgtEl>
                                          <p:spTgt spid="300"/>
                                        </p:tgtEl>
                                        <p:attrNameLst>
                                          <p:attrName>style.visibility</p:attrName>
                                        </p:attrNameLst>
                                      </p:cBhvr>
                                      <p:to>
                                        <p:strVal val="visible"/>
                                      </p:to>
                                    </p:set>
                                    <p:animEffect filter="fade" transition="in">
                                      <p:cBhvr>
                                        <p:cTn dur="2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 calcmode="lin" valueType="num">
                                      <p:cBhvr additive="base">
                                        <p:cTn dur="500"/>
                                        <p:tgtEl>
                                          <p:spTgt spid="30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 calcmode="lin" valueType="num">
                                      <p:cBhvr additive="base">
                                        <p:cTn dur="500"/>
                                        <p:tgtEl>
                                          <p:spTgt spid="30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 calcmode="lin" valueType="num">
                                      <p:cBhvr additive="base">
                                        <p:cTn dur="500"/>
                                        <p:tgtEl>
                                          <p:spTgt spid="30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 calcmode="lin" valueType="num">
                                      <p:cBhvr additive="base">
                                        <p:cTn dur="500"/>
                                        <p:tgtEl>
                                          <p:spTgt spid="30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 calcmode="lin" valueType="num">
                                      <p:cBhvr additive="base">
                                        <p:cTn dur="500"/>
                                        <p:tgtEl>
                                          <p:spTgt spid="30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anim calcmode="lin" valueType="num">
                                      <p:cBhvr additive="base">
                                        <p:cTn dur="500"/>
                                        <p:tgtEl>
                                          <p:spTgt spid="30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anim calcmode="lin" valueType="num">
                                      <p:cBhvr additive="base">
                                        <p:cTn dur="500"/>
                                        <p:tgtEl>
                                          <p:spTgt spid="30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7" st="7"/>
                                            </p:txEl>
                                          </p:spTgt>
                                        </p:tgtEl>
                                        <p:attrNameLst>
                                          <p:attrName>style.visibility</p:attrName>
                                        </p:attrNameLst>
                                      </p:cBhvr>
                                      <p:to>
                                        <p:strVal val="visible"/>
                                      </p:to>
                                    </p:set>
                                    <p:anim calcmode="lin" valueType="num">
                                      <p:cBhvr additive="base">
                                        <p:cTn dur="500"/>
                                        <p:tgtEl>
                                          <p:spTgt spid="30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xEl>
                                              <p:pRg end="8" st="8"/>
                                            </p:txEl>
                                          </p:spTgt>
                                        </p:tgtEl>
                                        <p:attrNameLst>
                                          <p:attrName>style.visibility</p:attrName>
                                        </p:attrNameLst>
                                      </p:cBhvr>
                                      <p:to>
                                        <p:strVal val="visible"/>
                                      </p:to>
                                    </p:set>
                                    <p:anim calcmode="lin" valueType="num">
                                      <p:cBhvr additive="base">
                                        <p:cTn dur="500"/>
                                        <p:tgtEl>
                                          <p:spTgt spid="30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07" name="Google Shape;307;p6"/>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The basics of DynamoDB</a:t>
            </a:r>
            <a:endParaRPr/>
          </a:p>
        </p:txBody>
      </p:sp>
      <p:sp>
        <p:nvSpPr>
          <p:cNvPr id="308" name="Google Shape;308;p6"/>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309" name="Google Shape;309;p6"/>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10" name="Google Shape;310;p6"/>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Eventual Consistent Reads: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Consistency across all copies of data is usually reached within a second.</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Repeating a read after a short time should return the updated data. (Best Read Performance)</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Strongly Consistent Reads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 Strongly consistent read returns a result that reflects all writes that received a successful response prior to the read.</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pic>
        <p:nvPicPr>
          <p:cNvPr descr="Consistency Of Execution | Partners in EXCELLENCE Blog -- Making A  Difference" id="311" name="Google Shape;311;p6"/>
          <p:cNvPicPr preferRelativeResize="0"/>
          <p:nvPr/>
        </p:nvPicPr>
        <p:blipFill rotWithShape="1">
          <a:blip r:embed="rId4">
            <a:alphaModFix/>
          </a:blip>
          <a:srcRect b="0" l="0" r="0" t="0"/>
          <a:stretch/>
        </p:blipFill>
        <p:spPr>
          <a:xfrm>
            <a:off x="6372200" y="4069459"/>
            <a:ext cx="2771800" cy="277649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07"/>
                                        </p:tgtEl>
                                        <p:attrNameLst>
                                          <p:attrName>style.visibility</p:attrName>
                                        </p:attrNameLst>
                                      </p:cBhvr>
                                      <p:to>
                                        <p:strVal val="visible"/>
                                      </p:to>
                                    </p:set>
                                    <p:animEffect filter="fade" transition="in">
                                      <p:cBhvr>
                                        <p:cTn dur="2000"/>
                                        <p:tgtEl>
                                          <p:spTgt spid="307"/>
                                        </p:tgtEl>
                                      </p:cBhvr>
                                    </p:animEffect>
                                  </p:childTnLst>
                                </p:cTn>
                              </p:par>
                              <p:par>
                                <p:cTn fill="hold" nodeType="withEffect" presetClass="entr" presetID="10" presetSubtype="0">
                                  <p:stCondLst>
                                    <p:cond delay="2000"/>
                                  </p:stCondLst>
                                  <p:childTnLst>
                                    <p:set>
                                      <p:cBhvr>
                                        <p:cTn dur="1" fill="hold">
                                          <p:stCondLst>
                                            <p:cond delay="0"/>
                                          </p:stCondLst>
                                        </p:cTn>
                                        <p:tgtEl>
                                          <p:spTgt spid="310"/>
                                        </p:tgtEl>
                                        <p:attrNameLst>
                                          <p:attrName>style.visibility</p:attrName>
                                        </p:attrNameLst>
                                      </p:cBhvr>
                                      <p:to>
                                        <p:strVal val="visible"/>
                                      </p:to>
                                    </p:set>
                                    <p:animEffect filter="fade" transition="in">
                                      <p:cBhvr>
                                        <p:cTn dur="2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 calcmode="lin" valueType="num">
                                      <p:cBhvr additive="base">
                                        <p:cTn dur="500"/>
                                        <p:tgtEl>
                                          <p:spTgt spid="31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 calcmode="lin" valueType="num">
                                      <p:cBhvr additive="base">
                                        <p:cTn dur="500"/>
                                        <p:tgtEl>
                                          <p:spTgt spid="31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 calcmode="lin" valueType="num">
                                      <p:cBhvr additive="base">
                                        <p:cTn dur="500"/>
                                        <p:tgtEl>
                                          <p:spTgt spid="31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anim calcmode="lin" valueType="num">
                                      <p:cBhvr additive="base">
                                        <p:cTn dur="500"/>
                                        <p:tgtEl>
                                          <p:spTgt spid="31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anim calcmode="lin" valueType="num">
                                      <p:cBhvr additive="base">
                                        <p:cTn dur="500"/>
                                        <p:tgtEl>
                                          <p:spTgt spid="31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5" st="5"/>
                                            </p:txEl>
                                          </p:spTgt>
                                        </p:tgtEl>
                                        <p:attrNameLst>
                                          <p:attrName>style.visibility</p:attrName>
                                        </p:attrNameLst>
                                      </p:cBhvr>
                                      <p:to>
                                        <p:strVal val="visible"/>
                                      </p:to>
                                    </p:set>
                                    <p:anim calcmode="lin" valueType="num">
                                      <p:cBhvr additive="base">
                                        <p:cTn dur="500"/>
                                        <p:tgtEl>
                                          <p:spTgt spid="31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0">
                                            <p:txEl>
                                              <p:pRg end="6" st="6"/>
                                            </p:txEl>
                                          </p:spTgt>
                                        </p:tgtEl>
                                        <p:attrNameLst>
                                          <p:attrName>style.visibility</p:attrName>
                                        </p:attrNameLst>
                                      </p:cBhvr>
                                      <p:to>
                                        <p:strVal val="visible"/>
                                      </p:to>
                                    </p:set>
                                    <p:anim calcmode="lin" valueType="num">
                                      <p:cBhvr additive="base">
                                        <p:cTn dur="500"/>
                                        <p:tgtEl>
                                          <p:spTgt spid="31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8" name="Google Shape;318;p7"/>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The basics of DynamoDB</a:t>
            </a:r>
            <a:endParaRPr/>
          </a:p>
        </p:txBody>
      </p:sp>
      <p:sp>
        <p:nvSpPr>
          <p:cNvPr id="319" name="Google Shape;319;p7"/>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320" name="Google Shape;320;p7"/>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21" name="Google Shape;321;p7"/>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ACID transactions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DynamoDB transactions provide developers atomicity, consistency, isolation, and durability (ACID)</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Read or write multiple items across multiple tables as an "all-or-nothing" Operations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Financial transactions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Fulfilling orders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Two underlying reads or writes - prepare/commit</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Up to 25 items or 4 MB of data</a:t>
            </a:r>
            <a:endParaRPr/>
          </a:p>
        </p:txBody>
      </p:sp>
      <p:pic>
        <p:nvPicPr>
          <p:cNvPr id="322" name="Google Shape;322;p7"/>
          <p:cNvPicPr preferRelativeResize="0"/>
          <p:nvPr/>
        </p:nvPicPr>
        <p:blipFill rotWithShape="1">
          <a:blip r:embed="rId4">
            <a:alphaModFix/>
          </a:blip>
          <a:srcRect b="0" l="0" r="0" t="0"/>
          <a:stretch/>
        </p:blipFill>
        <p:spPr>
          <a:xfrm>
            <a:off x="2223932" y="4022152"/>
            <a:ext cx="5148064" cy="28461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8"/>
                                        </p:tgtEl>
                                        <p:attrNameLst>
                                          <p:attrName>style.visibility</p:attrName>
                                        </p:attrNameLst>
                                      </p:cBhvr>
                                      <p:to>
                                        <p:strVal val="visible"/>
                                      </p:to>
                                    </p:set>
                                    <p:animEffect filter="fade" transition="in">
                                      <p:cBhvr>
                                        <p:cTn dur="2000"/>
                                        <p:tgtEl>
                                          <p:spTgt spid="318"/>
                                        </p:tgtEl>
                                      </p:cBhvr>
                                    </p:animEffect>
                                  </p:childTnLst>
                                </p:cTn>
                              </p:par>
                              <p:par>
                                <p:cTn fill="hold" nodeType="withEffect" presetClass="entr" presetID="10" presetSubtype="0">
                                  <p:stCondLst>
                                    <p:cond delay="2000"/>
                                  </p:stCondLst>
                                  <p:childTnLst>
                                    <p:set>
                                      <p:cBhvr>
                                        <p:cTn dur="1" fill="hold">
                                          <p:stCondLst>
                                            <p:cond delay="0"/>
                                          </p:stCondLst>
                                        </p:cTn>
                                        <p:tgtEl>
                                          <p:spTgt spid="321"/>
                                        </p:tgtEl>
                                        <p:attrNameLst>
                                          <p:attrName>style.visibility</p:attrName>
                                        </p:attrNameLst>
                                      </p:cBhvr>
                                      <p:to>
                                        <p:strVal val="visible"/>
                                      </p:to>
                                    </p:set>
                                    <p:animEffect filter="fade" transition="in">
                                      <p:cBhvr>
                                        <p:cTn dur="2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 calcmode="lin" valueType="num">
                                      <p:cBhvr additive="base">
                                        <p:cTn dur="500"/>
                                        <p:tgtEl>
                                          <p:spTgt spid="3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 calcmode="lin" valueType="num">
                                      <p:cBhvr additive="base">
                                        <p:cTn dur="500"/>
                                        <p:tgtEl>
                                          <p:spTgt spid="32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 calcmode="lin" valueType="num">
                                      <p:cBhvr additive="base">
                                        <p:cTn dur="500"/>
                                        <p:tgtEl>
                                          <p:spTgt spid="32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 calcmode="lin" valueType="num">
                                      <p:cBhvr additive="base">
                                        <p:cTn dur="500"/>
                                        <p:tgtEl>
                                          <p:spTgt spid="32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 calcmode="lin" valueType="num">
                                      <p:cBhvr additive="base">
                                        <p:cTn dur="500"/>
                                        <p:tgtEl>
                                          <p:spTgt spid="32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anim calcmode="lin" valueType="num">
                                      <p:cBhvr additive="base">
                                        <p:cTn dur="500"/>
                                        <p:tgtEl>
                                          <p:spTgt spid="32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xEl>
                                              <p:pRg end="6" st="6"/>
                                            </p:txEl>
                                          </p:spTgt>
                                        </p:tgtEl>
                                        <p:attrNameLst>
                                          <p:attrName>style.visibility</p:attrName>
                                        </p:attrNameLst>
                                      </p:cBhvr>
                                      <p:to>
                                        <p:strVal val="visible"/>
                                      </p:to>
                                    </p:set>
                                    <p:anim calcmode="lin" valueType="num">
                                      <p:cBhvr additive="base">
                                        <p:cTn dur="500"/>
                                        <p:tgtEl>
                                          <p:spTgt spid="32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9" name="Google Shape;329;p8"/>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The basics of DynamoDB</a:t>
            </a:r>
            <a:endParaRPr/>
          </a:p>
        </p:txBody>
      </p:sp>
      <p:sp>
        <p:nvSpPr>
          <p:cNvPr id="330" name="Google Shape;330;p8"/>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331" name="Google Shape;331;p8"/>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32" name="Google Shape;332;p8"/>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Primary Keys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DynamoDB Stores and retrieves data based on a primary key.</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When you create a table, in addition to the table name, you must specify the primary key of the table. </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The primary key uniquely identifies each item in the table, so that no two items can have the same key</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Two type :</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2" marL="10890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Partition key</a:t>
            </a:r>
            <a:endParaRPr/>
          </a:p>
          <a:p>
            <a:pPr indent="-67183" lvl="2" marL="10890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2" marL="10890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Composite key (partition key + sort key)</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9"/>
                                        </p:tgtEl>
                                        <p:attrNameLst>
                                          <p:attrName>style.visibility</p:attrName>
                                        </p:attrNameLst>
                                      </p:cBhvr>
                                      <p:to>
                                        <p:strVal val="visible"/>
                                      </p:to>
                                    </p:set>
                                    <p:animEffect filter="fade" transition="in">
                                      <p:cBhvr>
                                        <p:cTn dur="2000"/>
                                        <p:tgtEl>
                                          <p:spTgt spid="329"/>
                                        </p:tgtEl>
                                      </p:cBhvr>
                                    </p:animEffect>
                                  </p:childTnLst>
                                </p:cTn>
                              </p:par>
                              <p:par>
                                <p:cTn fill="hold" nodeType="withEffect" presetClass="entr" presetID="10" presetSubtype="0">
                                  <p:stCondLst>
                                    <p:cond delay="2000"/>
                                  </p:stCondLst>
                                  <p:childTnLst>
                                    <p:set>
                                      <p:cBhvr>
                                        <p:cTn dur="1" fill="hold">
                                          <p:stCondLst>
                                            <p:cond delay="0"/>
                                          </p:stCondLst>
                                        </p:cTn>
                                        <p:tgtEl>
                                          <p:spTgt spid="332"/>
                                        </p:tgtEl>
                                        <p:attrNameLst>
                                          <p:attrName>style.visibility</p:attrName>
                                        </p:attrNameLst>
                                      </p:cBhvr>
                                      <p:to>
                                        <p:strVal val="visible"/>
                                      </p:to>
                                    </p:set>
                                    <p:animEffect filter="fade" transition="in">
                                      <p:cBhvr>
                                        <p:cTn dur="2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 calcmode="lin" valueType="num">
                                      <p:cBhvr additive="base">
                                        <p:cTn dur="500"/>
                                        <p:tgtEl>
                                          <p:spTgt spid="3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 calcmode="lin" valueType="num">
                                      <p:cBhvr additive="base">
                                        <p:cTn dur="500"/>
                                        <p:tgtEl>
                                          <p:spTgt spid="3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 calcmode="lin" valueType="num">
                                      <p:cBhvr additive="base">
                                        <p:cTn dur="500"/>
                                        <p:tgtEl>
                                          <p:spTgt spid="3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 calcmode="lin" valueType="num">
                                      <p:cBhvr additive="base">
                                        <p:cTn dur="500"/>
                                        <p:tgtEl>
                                          <p:spTgt spid="3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anim calcmode="lin" valueType="num">
                                      <p:cBhvr additive="base">
                                        <p:cTn dur="500"/>
                                        <p:tgtEl>
                                          <p:spTgt spid="3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anim calcmode="lin" valueType="num">
                                      <p:cBhvr additive="base">
                                        <p:cTn dur="500"/>
                                        <p:tgtEl>
                                          <p:spTgt spid="33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anim calcmode="lin" valueType="num">
                                      <p:cBhvr additive="base">
                                        <p:cTn dur="500"/>
                                        <p:tgtEl>
                                          <p:spTgt spid="33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anim calcmode="lin" valueType="num">
                                      <p:cBhvr additive="base">
                                        <p:cTn dur="500"/>
                                        <p:tgtEl>
                                          <p:spTgt spid="33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8" st="8"/>
                                            </p:txEl>
                                          </p:spTgt>
                                        </p:tgtEl>
                                        <p:attrNameLst>
                                          <p:attrName>style.visibility</p:attrName>
                                        </p:attrNameLst>
                                      </p:cBhvr>
                                      <p:to>
                                        <p:strVal val="visible"/>
                                      </p:to>
                                    </p:set>
                                    <p:anim calcmode="lin" valueType="num">
                                      <p:cBhvr additive="base">
                                        <p:cTn dur="500"/>
                                        <p:tgtEl>
                                          <p:spTgt spid="33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9" st="9"/>
                                            </p:txEl>
                                          </p:spTgt>
                                        </p:tgtEl>
                                        <p:attrNameLst>
                                          <p:attrName>style.visibility</p:attrName>
                                        </p:attrNameLst>
                                      </p:cBhvr>
                                      <p:to>
                                        <p:strVal val="visible"/>
                                      </p:to>
                                    </p:set>
                                    <p:anim calcmode="lin" valueType="num">
                                      <p:cBhvr additive="base">
                                        <p:cTn dur="500"/>
                                        <p:tgtEl>
                                          <p:spTgt spid="33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10" st="10"/>
                                            </p:txEl>
                                          </p:spTgt>
                                        </p:tgtEl>
                                        <p:attrNameLst>
                                          <p:attrName>style.visibility</p:attrName>
                                        </p:attrNameLst>
                                      </p:cBhvr>
                                      <p:to>
                                        <p:strVal val="visible"/>
                                      </p:to>
                                    </p:set>
                                    <p:anim calcmode="lin" valueType="num">
                                      <p:cBhvr additive="base">
                                        <p:cTn dur="500"/>
                                        <p:tgtEl>
                                          <p:spTgt spid="33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11" st="11"/>
                                            </p:txEl>
                                          </p:spTgt>
                                        </p:tgtEl>
                                        <p:attrNameLst>
                                          <p:attrName>style.visibility</p:attrName>
                                        </p:attrNameLst>
                                      </p:cBhvr>
                                      <p:to>
                                        <p:strVal val="visible"/>
                                      </p:to>
                                    </p:set>
                                    <p:anim calcmode="lin" valueType="num">
                                      <p:cBhvr additive="base">
                                        <p:cTn dur="500"/>
                                        <p:tgtEl>
                                          <p:spTgt spid="33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12" st="12"/>
                                            </p:txEl>
                                          </p:spTgt>
                                        </p:tgtEl>
                                        <p:attrNameLst>
                                          <p:attrName>style.visibility</p:attrName>
                                        </p:attrNameLst>
                                      </p:cBhvr>
                                      <p:to>
                                        <p:strVal val="visible"/>
                                      </p:to>
                                    </p:set>
                                    <p:anim calcmode="lin" valueType="num">
                                      <p:cBhvr additive="base">
                                        <p:cTn dur="500"/>
                                        <p:tgtEl>
                                          <p:spTgt spid="332">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2">
                                            <p:txEl>
                                              <p:pRg end="13" st="13"/>
                                            </p:txEl>
                                          </p:spTgt>
                                        </p:tgtEl>
                                        <p:attrNameLst>
                                          <p:attrName>style.visibility</p:attrName>
                                        </p:attrNameLst>
                                      </p:cBhvr>
                                      <p:to>
                                        <p:strVal val="visible"/>
                                      </p:to>
                                    </p:set>
                                    <p:anim calcmode="lin" valueType="num">
                                      <p:cBhvr additive="base">
                                        <p:cTn dur="500"/>
                                        <p:tgtEl>
                                          <p:spTgt spid="332">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9"/>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9" name="Google Shape;339;p9"/>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The basics of DynamoDB</a:t>
            </a:r>
            <a:endParaRPr/>
          </a:p>
        </p:txBody>
      </p:sp>
      <p:sp>
        <p:nvSpPr>
          <p:cNvPr id="340" name="Google Shape;340;p9"/>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RDS | Cloud Relational Database | Amazon Web Services" id="341" name="Google Shape;341;p9"/>
          <p:cNvPicPr preferRelativeResize="0"/>
          <p:nvPr/>
        </p:nvPicPr>
        <p:blipFill rotWithShape="1">
          <a:blip r:embed="rId3">
            <a:alphaModFix/>
          </a:blip>
          <a:srcRect b="0" l="0" r="0" t="0"/>
          <a:stretch/>
        </p:blipFill>
        <p:spPr>
          <a:xfrm>
            <a:off x="7380312" y="-181784"/>
            <a:ext cx="1714500" cy="1714500"/>
          </a:xfrm>
          <a:prstGeom prst="rect">
            <a:avLst/>
          </a:prstGeom>
          <a:noFill/>
          <a:ln>
            <a:noFill/>
          </a:ln>
        </p:spPr>
      </p:pic>
      <p:sp>
        <p:nvSpPr>
          <p:cNvPr id="342" name="Google Shape;342;p9"/>
          <p:cNvSpPr txBox="1"/>
          <p:nvPr/>
        </p:nvSpPr>
        <p:spPr>
          <a:xfrm>
            <a:off x="596289" y="1323538"/>
            <a:ext cx="7848685" cy="4121686"/>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Partition key:</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 unique attribute</a:t>
            </a:r>
            <a:endParaRPr/>
          </a:p>
          <a:p>
            <a:pPr indent="0" lvl="1" marL="457200" marR="0" rtl="0" algn="just">
              <a:spcBef>
                <a:spcPts val="0"/>
              </a:spcBef>
              <a:spcAft>
                <a:spcPts val="0"/>
              </a:spcAft>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Example: CustomerId = 2138812123, personid, productid, email address, vehicle registration number.</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Value of the partition key is input to an internal hash function which determines the partition or physical location on which the data is stored.</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If you are using the partition key as your primary key, then no two items can have same partition key.</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9"/>
                                        </p:tgtEl>
                                        <p:attrNameLst>
                                          <p:attrName>style.visibility</p:attrName>
                                        </p:attrNameLst>
                                      </p:cBhvr>
                                      <p:to>
                                        <p:strVal val="visible"/>
                                      </p:to>
                                    </p:set>
                                    <p:animEffect filter="fade" transition="in">
                                      <p:cBhvr>
                                        <p:cTn dur="2000"/>
                                        <p:tgtEl>
                                          <p:spTgt spid="339"/>
                                        </p:tgtEl>
                                      </p:cBhvr>
                                    </p:animEffect>
                                  </p:childTnLst>
                                </p:cTn>
                              </p:par>
                              <p:par>
                                <p:cTn fill="hold" nodeType="withEffect" presetClass="entr" presetID="10" presetSubtype="0">
                                  <p:stCondLst>
                                    <p:cond delay="2000"/>
                                  </p:stCondLst>
                                  <p:childTnLst>
                                    <p:set>
                                      <p:cBhvr>
                                        <p:cTn dur="1" fill="hold">
                                          <p:stCondLst>
                                            <p:cond delay="0"/>
                                          </p:stCondLst>
                                        </p:cTn>
                                        <p:tgtEl>
                                          <p:spTgt spid="342"/>
                                        </p:tgtEl>
                                        <p:attrNameLst>
                                          <p:attrName>style.visibility</p:attrName>
                                        </p:attrNameLst>
                                      </p:cBhvr>
                                      <p:to>
                                        <p:strVal val="visible"/>
                                      </p:to>
                                    </p:set>
                                    <p:animEffect filter="fade" transition="in">
                                      <p:cBhvr>
                                        <p:cTn dur="2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 calcmode="lin" valueType="num">
                                      <p:cBhvr additive="base">
                                        <p:cTn dur="500"/>
                                        <p:tgtEl>
                                          <p:spTgt spid="34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 calcmode="lin" valueType="num">
                                      <p:cBhvr additive="base">
                                        <p:cTn dur="500"/>
                                        <p:tgtEl>
                                          <p:spTgt spid="34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 calcmode="lin" valueType="num">
                                      <p:cBhvr additive="base">
                                        <p:cTn dur="500"/>
                                        <p:tgtEl>
                                          <p:spTgt spid="34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 calcmode="lin" valueType="num">
                                      <p:cBhvr additive="base">
                                        <p:cTn dur="500"/>
                                        <p:tgtEl>
                                          <p:spTgt spid="34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 calcmode="lin" valueType="num">
                                      <p:cBhvr additive="base">
                                        <p:cTn dur="500"/>
                                        <p:tgtEl>
                                          <p:spTgt spid="34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 calcmode="lin" valueType="num">
                                      <p:cBhvr additive="base">
                                        <p:cTn dur="500"/>
                                        <p:tgtEl>
                                          <p:spTgt spid="34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6" st="6"/>
                                            </p:txEl>
                                          </p:spTgt>
                                        </p:tgtEl>
                                        <p:attrNameLst>
                                          <p:attrName>style.visibility</p:attrName>
                                        </p:attrNameLst>
                                      </p:cBhvr>
                                      <p:to>
                                        <p:strVal val="visible"/>
                                      </p:to>
                                    </p:set>
                                    <p:anim calcmode="lin" valueType="num">
                                      <p:cBhvr additive="base">
                                        <p:cTn dur="500"/>
                                        <p:tgtEl>
                                          <p:spTgt spid="34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xEl>
                                              <p:pRg end="7" st="7"/>
                                            </p:txEl>
                                          </p:spTgt>
                                        </p:tgtEl>
                                        <p:attrNameLst>
                                          <p:attrName>style.visibility</p:attrName>
                                        </p:attrNameLst>
                                      </p:cBhvr>
                                      <p:to>
                                        <p:strVal val="visible"/>
                                      </p:to>
                                    </p:set>
                                    <p:anim calcmode="lin" valueType="num">
                                      <p:cBhvr additive="base">
                                        <p:cTn dur="500"/>
                                        <p:tgtEl>
                                          <p:spTgt spid="34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