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ulTcFz7xD+vmo5h9XHV1Z8wng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customschemas.google.com/relationships/presentationmetadata" Target="meta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3.jpg"/><Relationship Id="rId5" Type="http://schemas.openxmlformats.org/officeDocument/2006/relationships/image" Target="../media/image7.jpg"/><Relationship Id="rId6" Type="http://schemas.openxmlformats.org/officeDocument/2006/relationships/image" Target="../media/image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3.jpg"/><Relationship Id="rId6" Type="http://schemas.openxmlformats.org/officeDocument/2006/relationships/image" Target="../media/image7.jpg"/><Relationship Id="rId7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3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25" name="Google Shape;125;p23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3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rgbClr val="FEFEF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8" name="Google Shape;148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496"/>
              <a:buNone/>
              <a:defRPr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: Emphasis">
  <p:cSld name="Title and Content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algn="l">
              <a:spcBef>
                <a:spcPts val="400"/>
              </a:spcBef>
              <a:spcAft>
                <a:spcPts val="0"/>
              </a:spcAft>
              <a:buSzPts val="1836"/>
              <a:buChar char="🞂"/>
              <a:defRPr>
                <a:solidFill>
                  <a:srgbClr val="262626"/>
                </a:solidFill>
              </a:defRPr>
            </a:lvl1pPr>
            <a:lvl2pPr indent="-374650" lvl="1" marL="914400" algn="l">
              <a:spcBef>
                <a:spcPts val="324"/>
              </a:spcBef>
              <a:spcAft>
                <a:spcPts val="0"/>
              </a:spcAft>
              <a:buSzPts val="2300"/>
              <a:buChar char="◦"/>
              <a:defRPr>
                <a:solidFill>
                  <a:srgbClr val="262626"/>
                </a:solidFill>
              </a:defRPr>
            </a:lvl2pPr>
            <a:lvl3pPr indent="-361950" lvl="2" marL="1371600" algn="l">
              <a:spcBef>
                <a:spcPts val="350"/>
              </a:spcBef>
              <a:spcAft>
                <a:spcPts val="0"/>
              </a:spcAft>
              <a:buSzPts val="2100"/>
              <a:buChar char="●"/>
              <a:defRPr>
                <a:solidFill>
                  <a:srgbClr val="262626"/>
                </a:solidFill>
              </a:defRPr>
            </a:lvl3pPr>
            <a:lvl4pPr indent="-349250" lvl="3" marL="1828800" algn="l">
              <a:spcBef>
                <a:spcPts val="350"/>
              </a:spcBef>
              <a:spcAft>
                <a:spcPts val="0"/>
              </a:spcAft>
              <a:buSzPts val="1900"/>
              <a:buChar char="●"/>
              <a:defRPr>
                <a:solidFill>
                  <a:srgbClr val="262626"/>
                </a:solidFill>
              </a:defRPr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262626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 with Caption" showMasterSp="0">
  <p:cSld name="Media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rgbClr val="0C0C0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28"/>
          <p:cNvSpPr txBox="1"/>
          <p:nvPr>
            <p:ph type="title"/>
          </p:nvPr>
        </p:nvSpPr>
        <p:spPr>
          <a:xfrm>
            <a:off x="606552" y="4800600"/>
            <a:ext cx="480924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eorgia"/>
              <a:buNone/>
              <a:defRPr b="0" i="1" sz="1800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8"/>
          <p:cNvSpPr/>
          <p:nvPr>
            <p:ph idx="2" type="media"/>
          </p:nvPr>
        </p:nvSpPr>
        <p:spPr>
          <a:xfrm>
            <a:off x="587022" y="838200"/>
            <a:ext cx="4873752" cy="381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5776863" y="838200"/>
            <a:ext cx="2819400" cy="46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 showMasterSp="0">
  <p:cSld name="1_Title and Vertica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body"/>
          </p:nvPr>
        </p:nvSpPr>
        <p:spPr>
          <a:xfrm rot="5400000">
            <a:off x="2309018" y="-37049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9"/>
          <p:cNvSpPr txBox="1"/>
          <p:nvPr>
            <p:ph type="title"/>
          </p:nvPr>
        </p:nvSpPr>
        <p:spPr>
          <a:xfrm>
            <a:off x="0" y="414867"/>
            <a:ext cx="5029200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None/>
              <a:defRPr b="1" sz="2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0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ext " showMasterSp="0">
  <p:cSld name="Title with Text 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4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>
            <a:gsLst>
              <a:gs pos="0">
                <a:srgbClr val="262626">
                  <a:alpha val="48627"/>
                </a:srgbClr>
              </a:gs>
              <a:gs pos="63000">
                <a:srgbClr val="262626">
                  <a:alpha val="48627"/>
                </a:srgbClr>
              </a:gs>
              <a:gs pos="100000">
                <a:srgbClr val="0C0C0C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" name="Google Shape;39;p14"/>
          <p:cNvSpPr txBox="1"/>
          <p:nvPr>
            <p:ph type="title"/>
          </p:nvPr>
        </p:nvSpPr>
        <p:spPr>
          <a:xfrm>
            <a:off x="414867" y="32004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ucida Sans"/>
              <a:buNone/>
              <a:defRPr sz="4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4648200" y="664780"/>
            <a:ext cx="419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224"/>
              <a:buNone/>
              <a:defRPr b="1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2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3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9" name="Google Shape;199;p3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628650" y="1825625"/>
            <a:ext cx="3867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5"/>
          <p:cNvSpPr txBox="1"/>
          <p:nvPr>
            <p:ph idx="2" type="body"/>
          </p:nvPr>
        </p:nvSpPr>
        <p:spPr>
          <a:xfrm>
            <a:off x="4648200" y="1825625"/>
            <a:ext cx="3867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630238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630238" y="1681163"/>
            <a:ext cx="3868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36"/>
          <p:cNvSpPr txBox="1"/>
          <p:nvPr>
            <p:ph idx="2" type="body"/>
          </p:nvPr>
        </p:nvSpPr>
        <p:spPr>
          <a:xfrm>
            <a:off x="630238" y="2505075"/>
            <a:ext cx="38688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6"/>
          <p:cNvSpPr txBox="1"/>
          <p:nvPr>
            <p:ph idx="3" type="body"/>
          </p:nvPr>
        </p:nvSpPr>
        <p:spPr>
          <a:xfrm>
            <a:off x="4629150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4" name="Google Shape;214;p36"/>
          <p:cNvSpPr txBox="1"/>
          <p:nvPr>
            <p:ph idx="4" type="body"/>
          </p:nvPr>
        </p:nvSpPr>
        <p:spPr>
          <a:xfrm>
            <a:off x="4629150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0" name="Google Shape;230;p39"/>
          <p:cNvSpPr txBox="1"/>
          <p:nvPr>
            <p:ph idx="2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3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0"/>
          <p:cNvSpPr/>
          <p:nvPr>
            <p:ph idx="2" type="pic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8" name="Google Shape;238;p4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4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 rot="5400000">
            <a:off x="603975" y="389725"/>
            <a:ext cx="5811900" cy="57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4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" name="Google Shape;53;p16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55" name="Google Shape;55;p16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56" name="Google Shape;56;p16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59" name="Google Shape;59;p16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0" name="Google Shape;60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8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" name="Google Shape;83;p18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2400" sx="90000" rotWithShape="0" dir="5400000" dist="165100" sy="-19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</a:t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>
            <a:gsLst>
              <a:gs pos="0">
                <a:srgbClr val="000000">
                  <a:alpha val="6666"/>
                </a:srgbClr>
              </a:gs>
              <a:gs pos="63000">
                <a:srgbClr val="000000">
                  <a:alpha val="6666"/>
                </a:srgbClr>
              </a:gs>
              <a:gs pos="72000">
                <a:srgbClr val="000000">
                  <a:alpha val="14901"/>
                </a:srgbClr>
              </a:gs>
              <a:gs pos="91000">
                <a:srgbClr val="000000">
                  <a:alpha val="27843"/>
                </a:srgbClr>
              </a:gs>
              <a:gs pos="100000">
                <a:srgbClr val="000000">
                  <a:alpha val="2784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1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" name="Google Shape;26;p10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" name="Google Shape;27;p1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8" name="Google Shape;28;p1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Blog | Must-Read Best Practices for Migrating to Amazon Aurora" id="259" name="Google Shape;2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4" y="1092483"/>
            <a:ext cx="9154954" cy="467303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"/>
          <p:cNvSpPr/>
          <p:nvPr/>
        </p:nvSpPr>
        <p:spPr>
          <a:xfrm flipH="1">
            <a:off x="8892480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267" name="Google Shape;2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sp>
        <p:nvSpPr>
          <p:cNvPr id="269" name="Google Shape;269;p2"/>
          <p:cNvSpPr txBox="1"/>
          <p:nvPr/>
        </p:nvSpPr>
        <p:spPr>
          <a:xfrm>
            <a:off x="683754" y="1484783"/>
            <a:ext cx="6893185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What is Aurora?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Basic of Aurora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Aurora Replicas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Backups with Aurora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 Aurora Serverless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Exam tips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0" name="Google Shape;270;p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7" name="Google Shape;277;p3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Aurora?</a:t>
            </a:r>
            <a:endParaRPr/>
          </a:p>
        </p:txBody>
      </p:sp>
      <p:sp>
        <p:nvSpPr>
          <p:cNvPr id="278" name="Google Shape;278;p3"/>
          <p:cNvSpPr txBox="1"/>
          <p:nvPr/>
        </p:nvSpPr>
        <p:spPr>
          <a:xfrm>
            <a:off x="596289" y="1323538"/>
            <a:ext cx="7848685" cy="4673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 Aurora is a MySQL and PostgreSQL compatible relational database engine that combines the speed and availability of high-end commercial databases with the simplicity and cost-effectiveness of open-source databases.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 Aurora provides up to five times better performance than MySQL and three times better than PostgreSQL databases at a much lower price point, while delivering similar performance and availability.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 RDS manages your Amazon Aurora databases, handling time-consuming tasks such as provisioning, patching, backup, recovery, failure detection and repair. You pay a simple monthly charge for each Amazon Aurora database instance you use. </a:t>
            </a:r>
            <a:endParaRPr/>
          </a:p>
        </p:txBody>
      </p:sp>
      <p:sp>
        <p:nvSpPr>
          <p:cNvPr id="279" name="Google Shape;279;p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mazon RDS | Cloud Relational Database | Amazon Web Services" id="280" name="Google Shape;2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-181784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7" name="Google Shape;287;p4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 basics of Aurora</a:t>
            </a:r>
            <a:endParaRPr/>
          </a:p>
        </p:txBody>
      </p:sp>
      <p:sp>
        <p:nvSpPr>
          <p:cNvPr id="288" name="Google Shape;288;p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mazon RDS | Cloud Relational Database | Amazon Web Services" id="289" name="Google Shape;2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-181784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"/>
          <p:cNvSpPr txBox="1"/>
          <p:nvPr/>
        </p:nvSpPr>
        <p:spPr>
          <a:xfrm>
            <a:off x="596289" y="1323537"/>
            <a:ext cx="8062586" cy="4419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Start with 10GB, Scales in 10GB increments up to 64TB (Storage Auto Scaling)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Compute resources can scale up to 32vCPUs and 244GB of Memory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2 copies of your data is contained in each availability zone, with minimum of 3 availability zones. 6 copies of your data.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Scaling Aurora: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Aurora is designed to transparently handle the loss of up to two copies of data without affecting database write availability and up to three copies without affecting read availability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Aurora Storage is also self-healing. Data blocks and disks are continuously scanned of error and repaired automatically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7" name="Google Shape;297;p5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 Type of Aurora Replicas</a:t>
            </a:r>
            <a:endParaRPr/>
          </a:p>
        </p:txBody>
      </p:sp>
      <p:sp>
        <p:nvSpPr>
          <p:cNvPr id="298" name="Google Shape;298;p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mazon RDS | Cloud Relational Database | Amazon Web Services" id="299" name="Google Shape;2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-181784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"/>
          <p:cNvSpPr txBox="1"/>
          <p:nvPr/>
        </p:nvSpPr>
        <p:spPr>
          <a:xfrm>
            <a:off x="596289" y="1323538"/>
            <a:ext cx="7848685" cy="412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Aurora Replicas (currently 15)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MySQL Read Replicas (currently 5)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PostgreSQL (currently 1)</a:t>
            </a:r>
            <a:endParaRPr/>
          </a:p>
        </p:txBody>
      </p:sp>
      <p:pic>
        <p:nvPicPr>
          <p:cNvPr descr="Graphical user interface, table&#10;&#10;Description automatically generated" id="301" name="Google Shape;30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957" y="3023326"/>
            <a:ext cx="9157913" cy="383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8" name="Google Shape;308;p6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Backup and Restore in Aurora</a:t>
            </a:r>
            <a:endParaRPr/>
          </a:p>
        </p:txBody>
      </p:sp>
      <p:sp>
        <p:nvSpPr>
          <p:cNvPr id="309" name="Google Shape;309;p6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0" name="Google Shape;310;p6"/>
          <p:cNvSpPr txBox="1"/>
          <p:nvPr/>
        </p:nvSpPr>
        <p:spPr>
          <a:xfrm>
            <a:off x="596289" y="1323538"/>
            <a:ext cx="7848685" cy="412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Automated backups are always enabled on Amazon Aurora DB Instances. 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Backups do not impact databases performance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also take snapshot with Aurora. This also does not impact on performance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share Aurora Snapshots with other AWS accounts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 Aurora automatically maintains 6 copies of your data across 3 Availability Zones and will automatically attempt to recover your database in a healthy AZ with no data loss.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	</a:t>
            </a:r>
            <a:endParaRPr/>
          </a:p>
        </p:txBody>
      </p:sp>
      <p:pic>
        <p:nvPicPr>
          <p:cNvPr descr="3 Ways to Backup Your Server in the Cloud - TurnKey Internet TurnKey  Internet" id="311" name="Google Shape;3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672" y="38213"/>
            <a:ext cx="1332604" cy="1066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8" name="Google Shape;318;p7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Amazon Aurora Serverless</a:t>
            </a:r>
            <a:endParaRPr/>
          </a:p>
        </p:txBody>
      </p:sp>
      <p:sp>
        <p:nvSpPr>
          <p:cNvPr id="319" name="Google Shape;319;p7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Easy Understanding of Serverless Computing - RunCloud" id="320" name="Google Shape;320;p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1115115"/>
            <a:ext cx="9144000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7"/>
          <p:cNvSpPr txBox="1"/>
          <p:nvPr/>
        </p:nvSpPr>
        <p:spPr>
          <a:xfrm>
            <a:off x="596289" y="1323538"/>
            <a:ext cx="7848685" cy="412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 Aurora Serverless is an on-demand, autoscaling configuration for the MySQL compatible and PostgreSQL compatible editions of Amazon Aurora. 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An Aurora Serverless Db Cluster automatically starts up, shuts down and scales capacity up or down based on your application's needs.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Aurora Serverless provides a relatively simple, cost-effective option for infrequent, intermittent or unpredictable workloads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8" name="Google Shape;328;p8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 Tips:</a:t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0" name="Google Shape;330;p8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1" name="Google Shape;331;p8"/>
          <p:cNvSpPr txBox="1"/>
          <p:nvPr/>
        </p:nvSpPr>
        <p:spPr>
          <a:xfrm>
            <a:off x="683754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lang="en-US" sz="16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2 Copies of your data are contained in each availability zone, with minimum of 3 availability z. 6 copies of your data.</a:t>
            </a:r>
            <a:endParaRPr/>
          </a:p>
          <a:p>
            <a:pPr indent="-7912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None/>
            </a:pPr>
            <a:r>
              <a:t/>
            </a:r>
            <a:endParaRPr sz="16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lang="en-US" sz="16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share Aurora Snapshots with other AWS accounts.</a:t>
            </a:r>
            <a:endParaRPr/>
          </a:p>
          <a:p>
            <a:pPr indent="-7912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None/>
            </a:pPr>
            <a:r>
              <a:t/>
            </a:r>
            <a:endParaRPr sz="16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lang="en-US" sz="16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3 types of replicas available. Aurora Replicas, MySQL replicas &amp; PostgreSQL replicas.</a:t>
            </a:r>
            <a:endParaRPr/>
          </a:p>
          <a:p>
            <a:pPr indent="-7912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None/>
            </a:pPr>
            <a:r>
              <a:t/>
            </a:r>
            <a:endParaRPr sz="16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lang="en-US" sz="16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Automated failover is only available with Aurora Replicas</a:t>
            </a:r>
            <a:endParaRPr/>
          </a:p>
          <a:p>
            <a:pPr indent="-7912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None/>
            </a:pPr>
            <a:r>
              <a:t/>
            </a:r>
            <a:endParaRPr sz="16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lang="en-US" sz="16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Aurora has automated backups turned on by default. You can also take snapshots with Aurora. </a:t>
            </a:r>
            <a:endParaRPr/>
          </a:p>
          <a:p>
            <a:pPr indent="-7912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None/>
            </a:pPr>
            <a:r>
              <a:t/>
            </a:r>
            <a:endParaRPr sz="16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lang="en-US" sz="16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Use Aurora Serverless if you want a simple, cost-effective option for infrequent, intermittent or unpredictable workloads.</a:t>
            </a:r>
            <a:endParaRPr/>
          </a:p>
          <a:p>
            <a:pPr indent="-7912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None/>
            </a:pPr>
            <a:r>
              <a:t/>
            </a:r>
            <a:endParaRPr sz="16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Tips and Trick for Last Minute Preparation for Board Exams" id="332" name="Google Shape;3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7920" y="0"/>
            <a:ext cx="3059832" cy="1529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9"/>
          <p:cNvSpPr txBox="1"/>
          <p:nvPr>
            <p:ph type="title"/>
          </p:nvPr>
        </p:nvSpPr>
        <p:spPr>
          <a:xfrm>
            <a:off x="2411760" y="3513731"/>
            <a:ext cx="3679305" cy="964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ucida Sans"/>
              <a:buNone/>
            </a:pP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Thank you</a:t>
            </a:r>
            <a:br>
              <a:rPr lang="en-US">
                <a:solidFill>
                  <a:srgbClr val="FFFFFF"/>
                </a:solidFill>
              </a:rPr>
            </a:br>
            <a:endParaRPr sz="6600"/>
          </a:p>
        </p:txBody>
      </p:sp>
      <p:sp>
        <p:nvSpPr>
          <p:cNvPr id="339" name="Google Shape;339;p9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2020-04-01T11:06:19Z</dcterms:created>
</cp:coreProperties>
</file>