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  <p:sldMasterId id="214748366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vXP9+/+3EL66LcKLOaaCEdJ1N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7689EB-D26C-4BD8-A642-37BE35449A8A}">
  <a:tblStyle styleId="{947689EB-D26C-4BD8-A642-37BE35449A8A}" styleName="Table_0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F4"/>
          </a:solidFill>
        </a:fill>
      </a:tcStyle>
    </a:wholeTbl>
    <a:band1H>
      <a:tcTxStyle/>
      <a:tcStyle>
        <a:fill>
          <a:solidFill>
            <a:srgbClr val="CCDFE8"/>
          </a:solidFill>
        </a:fill>
      </a:tcStyle>
    </a:band1H>
    <a:band2H>
      <a:tcTxStyle/>
    </a:band2H>
    <a:band1V>
      <a:tcTxStyle/>
      <a:tcStyle>
        <a:fill>
          <a:solidFill>
            <a:srgbClr val="CCDFE8"/>
          </a:solidFill>
        </a:fill>
      </a:tcStyle>
    </a:band1V>
    <a:band2V>
      <a:tcTxStyle/>
    </a:band2V>
    <a:la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schemas.openxmlformats.org/officeDocument/2006/relationships/slide" Target="slides/slide14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24" Type="http://customschemas.google.com/relationships/presentationmetadata" Target="metadata"/><Relationship Id="rId12" Type="http://schemas.openxmlformats.org/officeDocument/2006/relationships/slide" Target="slides/slide4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8.jpg"/><Relationship Id="rId4" Type="http://schemas.openxmlformats.org/officeDocument/2006/relationships/image" Target="../media/image2.jpg"/><Relationship Id="rId5" Type="http://schemas.openxmlformats.org/officeDocument/2006/relationships/image" Target="../media/image1.jpg"/><Relationship Id="rId6" Type="http://schemas.openxmlformats.org/officeDocument/2006/relationships/image" Target="../media/image1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jpg"/><Relationship Id="rId4" Type="http://schemas.openxmlformats.org/officeDocument/2006/relationships/image" Target="../media/image8.jpg"/><Relationship Id="rId5" Type="http://schemas.openxmlformats.org/officeDocument/2006/relationships/image" Target="../media/image2.jpg"/><Relationship Id="rId6" Type="http://schemas.openxmlformats.org/officeDocument/2006/relationships/image" Target="../media/image1.jpg"/><Relationship Id="rId7" Type="http://schemas.openxmlformats.org/officeDocument/2006/relationships/image" Target="../media/image1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27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29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29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3" name="Google Shape;123;p29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4" name="Google Shape;124;p2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25" name="Google Shape;125;p29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29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7" name="Google Shape;127;p29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8" name="Google Shape;128;p29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rgbClr val="FEFEF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2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8" name="Google Shape;148;p3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496"/>
              <a:buNone/>
              <a:defRPr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32"/>
          <p:cNvSpPr txBox="1"/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: Emphasis">
  <p:cSld name="Title and Content: Emphasi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algn="l">
              <a:spcBef>
                <a:spcPts val="400"/>
              </a:spcBef>
              <a:spcAft>
                <a:spcPts val="0"/>
              </a:spcAft>
              <a:buSzPts val="1836"/>
              <a:buChar char="🞂"/>
              <a:defRPr>
                <a:solidFill>
                  <a:srgbClr val="262626"/>
                </a:solidFill>
              </a:defRPr>
            </a:lvl1pPr>
            <a:lvl2pPr indent="-374650" lvl="1" marL="914400" algn="l">
              <a:spcBef>
                <a:spcPts val="324"/>
              </a:spcBef>
              <a:spcAft>
                <a:spcPts val="0"/>
              </a:spcAft>
              <a:buSzPts val="2300"/>
              <a:buChar char="◦"/>
              <a:defRPr>
                <a:solidFill>
                  <a:srgbClr val="262626"/>
                </a:solidFill>
              </a:defRPr>
            </a:lvl2pPr>
            <a:lvl3pPr indent="-361950" lvl="2" marL="1371600" algn="l">
              <a:spcBef>
                <a:spcPts val="350"/>
              </a:spcBef>
              <a:spcAft>
                <a:spcPts val="0"/>
              </a:spcAft>
              <a:buSzPts val="2100"/>
              <a:buChar char="●"/>
              <a:defRPr>
                <a:solidFill>
                  <a:srgbClr val="262626"/>
                </a:solidFill>
              </a:defRPr>
            </a:lvl3pPr>
            <a:lvl4pPr indent="-349250" lvl="3" marL="1828800" algn="l">
              <a:spcBef>
                <a:spcPts val="350"/>
              </a:spcBef>
              <a:spcAft>
                <a:spcPts val="0"/>
              </a:spcAft>
              <a:buSzPts val="1900"/>
              <a:buChar char="●"/>
              <a:defRPr>
                <a:solidFill>
                  <a:srgbClr val="262626"/>
                </a:solidFill>
              </a:defRPr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262626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 with Caption" showMasterSp="0">
  <p:cSld name="Media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34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rgbClr val="0C0C0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34"/>
          <p:cNvSpPr txBox="1"/>
          <p:nvPr>
            <p:ph type="title"/>
          </p:nvPr>
        </p:nvSpPr>
        <p:spPr>
          <a:xfrm>
            <a:off x="606552" y="4800600"/>
            <a:ext cx="480924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eorgia"/>
              <a:buNone/>
              <a:defRPr b="0" i="1" sz="1800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4"/>
          <p:cNvSpPr/>
          <p:nvPr>
            <p:ph idx="2" type="media"/>
          </p:nvPr>
        </p:nvSpPr>
        <p:spPr>
          <a:xfrm>
            <a:off x="587022" y="838200"/>
            <a:ext cx="4873752" cy="381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5776863" y="838200"/>
            <a:ext cx="2819400" cy="463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 showMasterSp="0">
  <p:cSld name="1_Title and Vertical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idx="1" type="body"/>
          </p:nvPr>
        </p:nvSpPr>
        <p:spPr>
          <a:xfrm rot="5400000">
            <a:off x="2309018" y="-370491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0" y="414867"/>
            <a:ext cx="5029200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None/>
              <a:defRPr b="1" sz="2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6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Text " showMasterSp="0">
  <p:cSld name="Title with Text 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0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>
            <a:gsLst>
              <a:gs pos="0">
                <a:srgbClr val="262626">
                  <a:alpha val="48627"/>
                </a:srgbClr>
              </a:gs>
              <a:gs pos="63000">
                <a:srgbClr val="262626">
                  <a:alpha val="48627"/>
                </a:srgbClr>
              </a:gs>
              <a:gs pos="100000">
                <a:srgbClr val="0C0C0C">
                  <a:alpha val="5568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" name="Google Shape;39;p20"/>
          <p:cNvSpPr txBox="1"/>
          <p:nvPr>
            <p:ph type="title"/>
          </p:nvPr>
        </p:nvSpPr>
        <p:spPr>
          <a:xfrm>
            <a:off x="414867" y="3200400"/>
            <a:ext cx="7010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ucida Sans"/>
              <a:buNone/>
              <a:defRPr sz="4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4648200" y="664780"/>
            <a:ext cx="419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224"/>
              <a:buNone/>
              <a:defRPr b="1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0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9" name="Google Shape;199;p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1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41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4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2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2" name="Google Shape;212;p42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42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4" name="Google Shape;214;p42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4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5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0" name="Google Shape;230;p45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4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6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8" name="Google Shape;238;p4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4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7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4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8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4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" name="Google Shape;53;p2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55" name="Google Shape;55;p22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56" name="Google Shape;56;p22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7" name="Google Shape;57;p22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8" name="Google Shape;58;p22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59" name="Google Shape;59;p22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2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5" name="Google Shape;75;p23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24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3" name="Google Shape;83;p2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4" name="Google Shape;84;p24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2400" sx="90000" rotWithShape="0" dir="5400000" dist="165100" sy="-19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</a:t>
            </a:r>
            <a:endParaRPr/>
          </a:p>
        </p:txBody>
      </p:sp>
      <p:sp>
        <p:nvSpPr>
          <p:cNvPr id="85" name="Google Shape;85;p24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</a:t>
            </a:r>
            <a:endParaRPr/>
          </a:p>
        </p:txBody>
      </p:sp>
      <p:sp>
        <p:nvSpPr>
          <p:cNvPr id="86" name="Google Shape;86;p24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>
            <a:gsLst>
              <a:gs pos="0">
                <a:srgbClr val="000000">
                  <a:alpha val="6666"/>
                </a:srgbClr>
              </a:gs>
              <a:gs pos="63000">
                <a:srgbClr val="000000">
                  <a:alpha val="6666"/>
                </a:srgbClr>
              </a:gs>
              <a:gs pos="72000">
                <a:srgbClr val="000000">
                  <a:alpha val="14901"/>
                </a:srgbClr>
              </a:gs>
              <a:gs pos="91000">
                <a:srgbClr val="000000">
                  <a:alpha val="27843"/>
                </a:srgbClr>
              </a:gs>
              <a:gs pos="100000">
                <a:srgbClr val="000000">
                  <a:alpha val="2784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1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17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" name="Google Shape;26;p16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" name="Google Shape;27;p16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8" name="Google Shape;28;p16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16.jpg"/><Relationship Id="rId6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9" name="Google Shape;259;p1"/>
          <p:cNvSpPr/>
          <p:nvPr/>
        </p:nvSpPr>
        <p:spPr>
          <a:xfrm flipH="1">
            <a:off x="8892480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Instantly See Into All Your Systems, Apps, and Services | Datadog" id="260" name="Google Shape;2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303" y="1058513"/>
            <a:ext cx="7397396" cy="474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0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3" name="Google Shape;353;p10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Source &amp; Targets</a:t>
            </a:r>
            <a:endParaRPr/>
          </a:p>
        </p:txBody>
      </p:sp>
      <p:sp>
        <p:nvSpPr>
          <p:cNvPr id="354" name="Google Shape;354;p10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355" name="Google Shape;355;p10"/>
          <p:cNvGraphicFramePr/>
          <p:nvPr/>
        </p:nvGraphicFramePr>
        <p:xfrm>
          <a:off x="1524000" y="139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{947689EB-D26C-4BD8-A642-37BE35449A8A}</a:tableStyleId>
              </a:tblPr>
              <a:tblGrid>
                <a:gridCol w="30480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Source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Targets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On-Premises and Ec2 instance Databases: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Oracle, MySQL, MariaDB, PostgreSQL, SAP, Db2, MongoDB, Microsoft SQL Server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On-Premises and Ec2 instance Databases: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Oracle, MySQL, MariaDB, PostgreSQL, SAP, Microsoft SQL Server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Azure SQL Database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AWS RDS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Amazon RDS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Redshift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Amazon Aurora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DynamoDB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Amazon S3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S3, Document-DB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Elasticsearch Service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Kinesis Data Stream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1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2" name="Google Shape;362;p11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AWS Database Migration Service</a:t>
            </a:r>
            <a:endParaRPr/>
          </a:p>
        </p:txBody>
      </p:sp>
      <p:pic>
        <p:nvPicPr>
          <p:cNvPr descr="Homogeneous database migrations use case diagram" id="363" name="Google Shape;3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23538"/>
            <a:ext cx="9144000" cy="46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71" name="Google Shape;371;p12"/>
          <p:cNvSpPr txBox="1"/>
          <p:nvPr>
            <p:ph type="title"/>
          </p:nvPr>
        </p:nvSpPr>
        <p:spPr>
          <a:xfrm>
            <a:off x="539552" y="302840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AWS Database Migration Service + Schema Conversion Tool</a:t>
            </a:r>
            <a:endParaRPr/>
          </a:p>
        </p:txBody>
      </p:sp>
      <p:sp>
        <p:nvSpPr>
          <p:cNvPr id="372" name="Google Shape;372;p1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Heterogeneous database migrations use case diagram" id="373" name="Google Shape;3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23538"/>
            <a:ext cx="9144000" cy="45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3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0" name="Google Shape;380;p13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 Tips:</a:t>
            </a:r>
            <a:endParaRPr/>
          </a:p>
        </p:txBody>
      </p:sp>
      <p:sp>
        <p:nvSpPr>
          <p:cNvPr id="381" name="Google Shape;381;p1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2" name="Google Shape;382;p1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3" name="Google Shape;383;p13"/>
          <p:cNvSpPr txBox="1"/>
          <p:nvPr/>
        </p:nvSpPr>
        <p:spPr>
          <a:xfrm>
            <a:off x="683754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lang="en-US" sz="16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ElastiCache is an in-memory cache designed to improve read performance for read-heavy databases.</a:t>
            </a:r>
            <a:endParaRPr/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lang="en-US" sz="16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Memcached: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b="0" i="0" lang="en-US" sz="16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In-memory, key-value data store.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b="0" i="0" lang="en-US" sz="16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Object caching is your primary goal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b="0" i="0" lang="en-US" sz="16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want to keep things as simple as possible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b="0" i="0" lang="en-US" sz="16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don’t need persistence or Multi-AZ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b="0" i="0" lang="en-US" sz="16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don’t need to support advanced data type or sorting</a:t>
            </a:r>
            <a:endParaRPr/>
          </a:p>
          <a:p>
            <a:pPr indent="-7912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None/>
            </a:pPr>
            <a:r>
              <a:t/>
            </a:r>
            <a:endParaRPr sz="16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lang="en-US" sz="16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Redis: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b="0" i="0" lang="en-US" sz="16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In-memory, key-value data store.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b="0" i="0" lang="en-US" sz="16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are performing data sorting and ranking, such as gaming leaderboards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b="0" i="0" lang="en-US" sz="16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have advanced data type, such as lists and hashes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b="0" i="0" lang="en-US" sz="16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need data persistence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b="0" i="0" lang="en-US" sz="16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need Multi-AZ</a:t>
            </a:r>
            <a:endParaRPr b="0" i="0" sz="17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Tips and Trick for Last Minute Preparation for Board Exams" id="384" name="Google Shape;3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7920" y="0"/>
            <a:ext cx="3059832" cy="1529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4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1" name="Google Shape;391;p14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 Tips:</a:t>
            </a:r>
            <a:endParaRPr/>
          </a:p>
        </p:txBody>
      </p:sp>
      <p:sp>
        <p:nvSpPr>
          <p:cNvPr id="392" name="Google Shape;392;p1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3" name="Google Shape;393;p14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4" name="Google Shape;394;p14"/>
          <p:cNvSpPr txBox="1"/>
          <p:nvPr/>
        </p:nvSpPr>
        <p:spPr>
          <a:xfrm>
            <a:off x="683754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lang="en-US" sz="16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DMS allows you to migrate databases from on source to AWS.</a:t>
            </a:r>
            <a:endParaRPr/>
          </a:p>
          <a:p>
            <a:pPr indent="-7912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None/>
            </a:pPr>
            <a:r>
              <a:t/>
            </a:r>
            <a:endParaRPr sz="16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lang="en-US" sz="16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The source can either be on-premises or inside AWS itself or another cloud provider such as Azure.</a:t>
            </a:r>
            <a:endParaRPr/>
          </a:p>
          <a:p>
            <a:pPr indent="-7912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None/>
            </a:pPr>
            <a:r>
              <a:t/>
            </a:r>
            <a:endParaRPr sz="16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lang="en-US" sz="16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do homogenous migrations (same DB engine) or heterogenous migrations.</a:t>
            </a:r>
            <a:endParaRPr/>
          </a:p>
          <a:p>
            <a:pPr indent="-7912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None/>
            </a:pPr>
            <a:r>
              <a:t/>
            </a:r>
            <a:endParaRPr sz="16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lang="en-US" sz="16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If you do a heterogenous migrations, you will need the AWS schema Conversion Tools (SCT)</a:t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Tips and Trick for Last Minute Preparation for Board Exams" id="395" name="Google Shape;3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7920" y="0"/>
            <a:ext cx="3059832" cy="1529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5"/>
          <p:cNvSpPr txBox="1"/>
          <p:nvPr>
            <p:ph type="title"/>
          </p:nvPr>
        </p:nvSpPr>
        <p:spPr>
          <a:xfrm>
            <a:off x="2411760" y="3513731"/>
            <a:ext cx="3679305" cy="964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ucida Sans"/>
              <a:buNone/>
            </a:pP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Thank you</a:t>
            </a:r>
            <a:br>
              <a:rPr lang="en-US">
                <a:solidFill>
                  <a:srgbClr val="FFFFFF"/>
                </a:solidFill>
              </a:rPr>
            </a:br>
            <a:endParaRPr sz="6600"/>
          </a:p>
        </p:txBody>
      </p:sp>
      <p:sp>
        <p:nvSpPr>
          <p:cNvPr id="402" name="Google Shape;402;p15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Managed Services | TSIC Solutions Inc" id="267" name="Google Shape;2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</p:txBody>
      </p:sp>
      <p:sp>
        <p:nvSpPr>
          <p:cNvPr id="269" name="Google Shape;269;p2"/>
          <p:cNvSpPr txBox="1"/>
          <p:nvPr/>
        </p:nvSpPr>
        <p:spPr>
          <a:xfrm>
            <a:off x="683754" y="1484783"/>
            <a:ext cx="6893185" cy="4176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ElastiCache</a:t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ElastiCache Types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Use Case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Database Migration Service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Type of AWS Database Migration Service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Source &amp; Targets in DMS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Exam Tip</a:t>
            </a:r>
            <a:endParaRPr/>
          </a:p>
        </p:txBody>
      </p:sp>
      <p:sp>
        <p:nvSpPr>
          <p:cNvPr id="270" name="Google Shape;270;p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7" name="Google Shape;277;p3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ElastiCache?</a:t>
            </a:r>
            <a:endParaRPr/>
          </a:p>
        </p:txBody>
      </p:sp>
      <p:sp>
        <p:nvSpPr>
          <p:cNvPr id="278" name="Google Shape;278;p3"/>
          <p:cNvSpPr txBox="1"/>
          <p:nvPr/>
        </p:nvSpPr>
        <p:spPr>
          <a:xfrm>
            <a:off x="596289" y="1323538"/>
            <a:ext cx="7848685" cy="4673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ElastiCache is web service that makes it easy to deploy, operate and scale an in-memory cache in the cloud.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The service improve the performance of web application by allowing you to retrieve information from  fast, managed, in-memory caches, instead of relying entirely on slower disk-based databases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ElastiCache supports two open-source in-memory caching engines.</a:t>
            </a:r>
            <a:endParaRPr/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Memcached</a:t>
            </a:r>
            <a:endParaRPr/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Redis</a:t>
            </a:r>
            <a:endParaRPr/>
          </a:p>
        </p:txBody>
      </p:sp>
      <p:sp>
        <p:nvSpPr>
          <p:cNvPr id="279" name="Google Shape;279;p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mazon ElastiCache Monitoring Made Easy - Metricly" id="280" name="Google Shape;2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1327" y="-315416"/>
            <a:ext cx="1782970" cy="17829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ElastiCache - An Introduction" id="281" name="Google Shape;28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500" y="4073804"/>
            <a:ext cx="28575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8" name="Google Shape;288;p4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ElastiCache Types</a:t>
            </a:r>
            <a:endParaRPr/>
          </a:p>
        </p:txBody>
      </p:sp>
      <p:sp>
        <p:nvSpPr>
          <p:cNvPr id="289" name="Google Shape;289;p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0" name="Google Shape;290;p4"/>
          <p:cNvSpPr txBox="1"/>
          <p:nvPr/>
        </p:nvSpPr>
        <p:spPr>
          <a:xfrm>
            <a:off x="596289" y="1323538"/>
            <a:ext cx="7848685" cy="412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Memcached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Great for basic Object caching. Scales horizontally, but there is no persistence, Multi-AZ or failover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 good choice if you just want basic caching and you want your caching model to be as simple as possible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Redis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 more sophisticated solution with enterprise features like persistence, replication, Multi-AZ and failover.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Supports sorting and ranking data (e.g., for gaming leaderboards), complex data type like list and hashes</a:t>
            </a:r>
            <a:endParaRPr/>
          </a:p>
        </p:txBody>
      </p:sp>
      <p:pic>
        <p:nvPicPr>
          <p:cNvPr descr="Amazon ElastiCache Monitoring Made Easy - Metricly" id="291" name="Google Shape;2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6029" y="-30714"/>
            <a:ext cx="1498267" cy="149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8" name="Google Shape;298;p5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endParaRPr/>
          </a:p>
        </p:txBody>
      </p:sp>
      <p:sp>
        <p:nvSpPr>
          <p:cNvPr id="299" name="Google Shape;299;p5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0" name="Google Shape;300;p5"/>
          <p:cNvSpPr txBox="1"/>
          <p:nvPr/>
        </p:nvSpPr>
        <p:spPr>
          <a:xfrm>
            <a:off x="596289" y="1323538"/>
            <a:ext cx="7848685" cy="412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Typical Scenario : Database Under Stress , Find a Solution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ElastiCache is a good choice if your database is particularly read-heavy and not prone to frequent changing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Can’t Help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Heavy write loads: Caching will not help alleviate heavy write loads, so you may need to scale up your database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OLAP Queries: 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If your database is feeling stress because you are performing Online Analytical Processing. Think about Redshift instead</a:t>
            </a:r>
            <a:endParaRPr/>
          </a:p>
        </p:txBody>
      </p:sp>
      <p:pic>
        <p:nvPicPr>
          <p:cNvPr descr="Amazon ElastiCache Monitoring Made Easy - Metricly" id="301" name="Google Shape;3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6029" y="-30714"/>
            <a:ext cx="1498267" cy="149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8" name="Google Shape;308;p6"/>
          <p:cNvSpPr/>
          <p:nvPr/>
        </p:nvSpPr>
        <p:spPr>
          <a:xfrm flipH="1">
            <a:off x="8892480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Using AWS DMS to tail MongoDB. AWS DMS as a streaming data ingestion… | by  Atharva Inamdar | Towards Data Science" id="309" name="Google Shape;3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5" y="1029213"/>
            <a:ext cx="7488832" cy="479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6" name="Google Shape;316;p7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AWS Database Migration Service?</a:t>
            </a:r>
            <a:endParaRPr/>
          </a:p>
        </p:txBody>
      </p:sp>
      <p:sp>
        <p:nvSpPr>
          <p:cNvPr id="317" name="Google Shape;317;p7"/>
          <p:cNvSpPr txBox="1"/>
          <p:nvPr/>
        </p:nvSpPr>
        <p:spPr>
          <a:xfrm>
            <a:off x="596289" y="1323538"/>
            <a:ext cx="7848685" cy="4673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It is a cloud service that makes it easy to migrate relational databases, data warehouses, NoSQL databases and other types of data stores. 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use AWS DMS to migrate your data into the AWS, between on-premises instances (through an AWS setup) or between combinations of cloud and on-premises setups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AWS DMS is a server in the AWS that runs replication software.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create a source and target connection to tell AWS DMS where to extract from and load to. Then you schedule a task that runs on this server to move your data.</a:t>
            </a:r>
            <a:endParaRPr/>
          </a:p>
        </p:txBody>
      </p:sp>
      <p:sp>
        <p:nvSpPr>
          <p:cNvPr id="318" name="Google Shape;318;p7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5" name="Google Shape;325;p8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AWS Database Migration Service</a:t>
            </a:r>
            <a:endParaRPr/>
          </a:p>
        </p:txBody>
      </p:sp>
      <p:sp>
        <p:nvSpPr>
          <p:cNvPr id="326" name="Google Shape;326;p8"/>
          <p:cNvSpPr txBox="1"/>
          <p:nvPr/>
        </p:nvSpPr>
        <p:spPr>
          <a:xfrm>
            <a:off x="596289" y="1323538"/>
            <a:ext cx="7848685" cy="4673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AWS DMS creates the tables and associated primary keys if they don't exist on target.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</a:t>
            </a:r>
            <a:r>
              <a:rPr b="1"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pre-create the target table manually or you can use AWS schema Conversion Tool </a:t>
            </a: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(SCT) to create some or all the target tables, indexes, views, triggers, etc.</a:t>
            </a:r>
            <a:endParaRPr/>
          </a:p>
        </p:txBody>
      </p:sp>
      <p:sp>
        <p:nvSpPr>
          <p:cNvPr id="327" name="Google Shape;327;p8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Step 7: Create a AWS DMS Replication Instance - AWS Database Migration  Service" id="328" name="Google Shape;3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026" y="3523777"/>
            <a:ext cx="7681528" cy="2219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5" name="Google Shape;335;p9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Type of AWS Database Migration Service</a:t>
            </a:r>
            <a:endParaRPr/>
          </a:p>
        </p:txBody>
      </p:sp>
      <p:sp>
        <p:nvSpPr>
          <p:cNvPr id="336" name="Google Shape;336;p9"/>
          <p:cNvSpPr txBox="1"/>
          <p:nvPr/>
        </p:nvSpPr>
        <p:spPr>
          <a:xfrm>
            <a:off x="596289" y="1323538"/>
            <a:ext cx="8062586" cy="1169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Support Homogenous Migration: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Source and target Database of same type, example from on-premise to cloud</a:t>
            </a:r>
            <a:endParaRPr/>
          </a:p>
          <a:p>
            <a:pPr indent="-67183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7" name="Google Shape;337;p9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8" name="Google Shape;338;p9"/>
          <p:cNvSpPr txBox="1"/>
          <p:nvPr/>
        </p:nvSpPr>
        <p:spPr>
          <a:xfrm>
            <a:off x="485125" y="3555843"/>
            <a:ext cx="8062586" cy="1169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Support Heterogeneous Migration: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Source and target Database of different type, example from MySQL RDS to Aurora</a:t>
            </a:r>
            <a:endParaRPr/>
          </a:p>
          <a:p>
            <a:pPr indent="-67183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39" name="Google Shape;3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2338915"/>
            <a:ext cx="1828800" cy="724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6176" y="2338915"/>
            <a:ext cx="1828800" cy="7248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Google Shape;341;p9"/>
          <p:cNvCxnSpPr>
            <a:endCxn id="340" idx="1"/>
          </p:cNvCxnSpPr>
          <p:nvPr/>
        </p:nvCxnSpPr>
        <p:spPr>
          <a:xfrm>
            <a:off x="3376376" y="2701319"/>
            <a:ext cx="2779800" cy="0"/>
          </a:xfrm>
          <a:prstGeom prst="straightConnector1">
            <a:avLst/>
          </a:prstGeom>
          <a:noFill/>
          <a:ln cap="flat" cmpd="thickThin" w="550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342" name="Google Shape;342;p9"/>
          <p:cNvSpPr txBox="1"/>
          <p:nvPr/>
        </p:nvSpPr>
        <p:spPr>
          <a:xfrm>
            <a:off x="1702882" y="3113916"/>
            <a:ext cx="1518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On-Premise</a:t>
            </a:r>
            <a:endParaRPr/>
          </a:p>
        </p:txBody>
      </p:sp>
      <p:sp>
        <p:nvSpPr>
          <p:cNvPr id="343" name="Google Shape;343;p9"/>
          <p:cNvSpPr txBox="1"/>
          <p:nvPr/>
        </p:nvSpPr>
        <p:spPr>
          <a:xfrm>
            <a:off x="6597617" y="3119407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Cloud</a:t>
            </a:r>
            <a:endParaRPr/>
          </a:p>
        </p:txBody>
      </p:sp>
      <p:pic>
        <p:nvPicPr>
          <p:cNvPr descr="MySql-sql-join-multiple-database-tables-logo-490x196 - Charming Cloud Blog" id="344" name="Google Shape;34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7968" y="4812760"/>
            <a:ext cx="1728192" cy="691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roducing Amazon Aurora Serverless - copebit AG" id="345" name="Google Shape;34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48623" y="4807889"/>
            <a:ext cx="1749069" cy="6826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9"/>
          <p:cNvCxnSpPr/>
          <p:nvPr/>
        </p:nvCxnSpPr>
        <p:spPr>
          <a:xfrm>
            <a:off x="3326160" y="5164850"/>
            <a:ext cx="2779712" cy="1"/>
          </a:xfrm>
          <a:prstGeom prst="straightConnector1">
            <a:avLst/>
          </a:prstGeom>
          <a:noFill/>
          <a:ln cap="flat" cmpd="thickThin" w="550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2020-04-01T11:06:19Z</dcterms:created>
</cp:coreProperties>
</file>