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6" roundtripDataSignature="AMtx7miTGIp0JFvnZk2QmhYjdqFWPzZi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84" name="Google Shape;184;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68" name="Google Shape;268;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77" name="Google Shape;277;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 name="Google Shape;286;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87" name="Google Shape;287;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96" name="Google Shape;296;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08" name="Google Shape;308;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17" name="Google Shape;317;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37" name="Google Shape;337;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5" name="Google Shape;345;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46" name="Google Shape;346;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55" name="Google Shape;355;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3" name="Google Shape;363;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90" name="Google Shape;190;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00" name="Google Shape;200;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10" name="Google Shape;210;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20" name="Google Shape;220;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30" name="Google Shape;230;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40" name="Google Shape;240;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50" name="Google Shape;250;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59" name="Google Shape;259;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4.jpg"/><Relationship Id="rId4" Type="http://schemas.openxmlformats.org/officeDocument/2006/relationships/image" Target="../media/image8.jpg"/><Relationship Id="rId5" Type="http://schemas.openxmlformats.org/officeDocument/2006/relationships/image" Target="../media/image3.jpg"/><Relationship Id="rId6" Type="http://schemas.openxmlformats.org/officeDocument/2006/relationships/image" Target="../media/image6.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jpg"/><Relationship Id="rId4" Type="http://schemas.openxmlformats.org/officeDocument/2006/relationships/image" Target="../media/image14.jpg"/><Relationship Id="rId5" Type="http://schemas.openxmlformats.org/officeDocument/2006/relationships/image" Target="../media/image8.jpg"/><Relationship Id="rId6" Type="http://schemas.openxmlformats.org/officeDocument/2006/relationships/image" Target="../media/image3.jpg"/><Relationship Id="rId7" Type="http://schemas.openxmlformats.org/officeDocument/2006/relationships/image" Target="../media/image6.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Emphasis" showMasterSp="0">
  <p:cSld name="Title Only: Emphasis">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2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3" name="Google Shape;23;p21"/>
          <p:cNvSpPr txBox="1"/>
          <p:nvPr>
            <p:ph type="title"/>
          </p:nvPr>
        </p:nvSpPr>
        <p:spPr>
          <a:xfrm>
            <a:off x="290400" y="3081000"/>
            <a:ext cx="8686800" cy="10956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BFBFBF"/>
              </a:buClr>
              <a:buSzPts val="4600"/>
              <a:buFont typeface="Lucida Sans"/>
              <a:buNone/>
              <a:defRPr b="1" sz="4600">
                <a:solidFill>
                  <a:srgbClr val="BFBFBF"/>
                </a:solidFill>
                <a:latin typeface="Lucida Sans"/>
                <a:ea typeface="Lucida Sans"/>
                <a:cs typeface="Lucida Sans"/>
                <a:sym typeface="Lucida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1"/>
          <p:cNvSpPr txBox="1"/>
          <p:nvPr>
            <p:ph idx="1" type="body"/>
          </p:nvPr>
        </p:nvSpPr>
        <p:spPr>
          <a:xfrm>
            <a:off x="283952" y="2424752"/>
            <a:ext cx="8694000" cy="639762"/>
          </a:xfrm>
          <a:prstGeom prst="rect">
            <a:avLst/>
          </a:prstGeom>
          <a:noFill/>
          <a:ln>
            <a:noFill/>
          </a:ln>
        </p:spPr>
        <p:txBody>
          <a:bodyPr anchorCtr="0" anchor="b" bIns="45700" lIns="91425" spcFirstLastPara="1" rIns="91425" wrap="square" tIns="45700">
            <a:normAutofit/>
          </a:bodyPr>
          <a:lstStyle>
            <a:lvl1pPr indent="-228600" lvl="0" marL="457200" algn="ctr">
              <a:spcBef>
                <a:spcPts val="400"/>
              </a:spcBef>
              <a:spcAft>
                <a:spcPts val="0"/>
              </a:spcAft>
              <a:buSzPts val="1904"/>
              <a:buNone/>
              <a:defRPr sz="2800">
                <a:solidFill>
                  <a:srgbClr val="2E507A"/>
                </a:solidFill>
                <a:latin typeface="Lucida Sans"/>
                <a:ea typeface="Lucida Sans"/>
                <a:cs typeface="Lucida Sans"/>
                <a:sym typeface="Lucida Sans"/>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228600" lvl="5" marL="2743200" algn="l">
              <a:spcBef>
                <a:spcPts val="350"/>
              </a:spcBef>
              <a:spcAft>
                <a:spcPts val="0"/>
              </a:spcAft>
              <a:buSzPts val="1600"/>
              <a:buNone/>
              <a:defRPr b="1" sz="1600"/>
            </a:lvl6pPr>
            <a:lvl7pPr indent="-228600" lvl="6" marL="3200400" algn="l">
              <a:spcBef>
                <a:spcPts val="350"/>
              </a:spcBef>
              <a:spcAft>
                <a:spcPts val="0"/>
              </a:spcAft>
              <a:buSzPts val="1600"/>
              <a:buNone/>
              <a:defRPr b="1" sz="1600"/>
            </a:lvl7pPr>
            <a:lvl8pPr indent="-228600" lvl="7" marL="3657600" algn="l">
              <a:spcBef>
                <a:spcPts val="350"/>
              </a:spcBef>
              <a:spcAft>
                <a:spcPts val="0"/>
              </a:spcAft>
              <a:buSzPts val="1600"/>
              <a:buNone/>
              <a:defRPr b="1" sz="1600"/>
            </a:lvl8pPr>
            <a:lvl9pPr indent="-228600" lvl="8" marL="4114800" algn="l">
              <a:spcBef>
                <a:spcPts val="350"/>
              </a:spcBef>
              <a:spcAft>
                <a:spcPts val="0"/>
              </a:spcAft>
              <a:buSzPts val="1600"/>
              <a:buNone/>
              <a:defRPr b="1"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blipFill rotWithShape="1">
          <a:blip r:embed="rId2">
            <a:alphaModFix/>
          </a:blip>
          <a:tile algn="tl" flip="none" tx="0" sx="50000" ty="0" sy="50000"/>
        </a:blipFill>
      </p:bgPr>
    </p:bg>
    <p:spTree>
      <p:nvGrpSpPr>
        <p:cNvPr id="95" name="Shape 95"/>
        <p:cNvGrpSpPr/>
        <p:nvPr/>
      </p:nvGrpSpPr>
      <p:grpSpPr>
        <a:xfrm>
          <a:off x="0" y="0"/>
          <a:ext cx="0" cy="0"/>
          <a:chOff x="0" y="0"/>
          <a:chExt cx="0" cy="0"/>
        </a:xfrm>
      </p:grpSpPr>
      <p:sp>
        <p:nvSpPr>
          <p:cNvPr id="96" name="Google Shape;96;p32"/>
          <p:cNvSpPr txBox="1"/>
          <p:nvPr>
            <p:ph type="title"/>
          </p:nvPr>
        </p:nvSpPr>
        <p:spPr>
          <a:xfrm>
            <a:off x="914400" y="4876800"/>
            <a:ext cx="7481776"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accent1"/>
              </a:buClr>
              <a:buSzPts val="2500"/>
              <a:buFont typeface="Lucida Sans"/>
              <a:buNone/>
              <a:defRPr b="0" sz="25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32"/>
          <p:cNvSpPr txBox="1"/>
          <p:nvPr>
            <p:ph idx="1" type="body"/>
          </p:nvPr>
        </p:nvSpPr>
        <p:spPr>
          <a:xfrm>
            <a:off x="4419600" y="5355102"/>
            <a:ext cx="3974592" cy="914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1088"/>
              <a:buNone/>
              <a:defRPr sz="1600"/>
            </a:lvl1pPr>
            <a:lvl2pPr indent="-228600" lvl="1" marL="914400" algn="l">
              <a:spcBef>
                <a:spcPts val="324"/>
              </a:spcBef>
              <a:spcAft>
                <a:spcPts val="0"/>
              </a:spcAft>
              <a:buSzPts val="1200"/>
              <a:buNone/>
              <a:defRPr sz="1200"/>
            </a:lvl2pPr>
            <a:lvl3pPr indent="-228600" lvl="2" marL="1371600" algn="l">
              <a:spcBef>
                <a:spcPts val="350"/>
              </a:spcBef>
              <a:spcAft>
                <a:spcPts val="0"/>
              </a:spcAft>
              <a:buSzPts val="1000"/>
              <a:buNone/>
              <a:defRPr sz="1000"/>
            </a:lvl3pPr>
            <a:lvl4pPr indent="-228600" lvl="3" marL="1828800" algn="l">
              <a:spcBef>
                <a:spcPts val="350"/>
              </a:spcBef>
              <a:spcAft>
                <a:spcPts val="0"/>
              </a:spcAft>
              <a:buSzPts val="900"/>
              <a:buNone/>
              <a:defRPr sz="900"/>
            </a:lvl4pPr>
            <a:lvl5pPr indent="-228600" lvl="4" marL="2286000" algn="l">
              <a:spcBef>
                <a:spcPts val="350"/>
              </a:spcBef>
              <a:spcAft>
                <a:spcPts val="0"/>
              </a:spcAft>
              <a:buSzPts val="900"/>
              <a:buNone/>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8" name="Google Shape;98;p32"/>
          <p:cNvSpPr txBox="1"/>
          <p:nvPr>
            <p:ph idx="2" type="body"/>
          </p:nvPr>
        </p:nvSpPr>
        <p:spPr>
          <a:xfrm>
            <a:off x="914400" y="274320"/>
            <a:ext cx="7479792" cy="4572000"/>
          </a:xfrm>
          <a:prstGeom prst="rect">
            <a:avLst/>
          </a:prstGeom>
          <a:noFill/>
          <a:ln>
            <a:noFill/>
          </a:ln>
        </p:spPr>
        <p:txBody>
          <a:bodyPr anchorCtr="0" anchor="t" bIns="45700" lIns="91425" spcFirstLastPara="1" rIns="91425" wrap="square" tIns="45700">
            <a:normAutofit/>
          </a:bodyPr>
          <a:lstStyle>
            <a:lvl1pPr indent="-366776" lvl="0" marL="457200" algn="l">
              <a:spcBef>
                <a:spcPts val="400"/>
              </a:spcBef>
              <a:spcAft>
                <a:spcPts val="0"/>
              </a:spcAft>
              <a:buSzPts val="2176"/>
              <a:buChar char="🞂"/>
              <a:defRPr sz="3200"/>
            </a:lvl1pPr>
            <a:lvl2pPr indent="-406400" lvl="1" marL="914400" algn="l">
              <a:spcBef>
                <a:spcPts val="324"/>
              </a:spcBef>
              <a:spcAft>
                <a:spcPts val="0"/>
              </a:spcAft>
              <a:buSzPts val="2800"/>
              <a:buChar char="◦"/>
              <a:defRPr sz="2800"/>
            </a:lvl2pPr>
            <a:lvl3pPr indent="-381000" lvl="2" marL="1371600" algn="l">
              <a:spcBef>
                <a:spcPts val="350"/>
              </a:spcBef>
              <a:spcAft>
                <a:spcPts val="0"/>
              </a:spcAft>
              <a:buSzPts val="2400"/>
              <a:buChar char="●"/>
              <a:defRPr sz="2400"/>
            </a:lvl3pPr>
            <a:lvl4pPr indent="-355600" lvl="3" marL="1828800" algn="l">
              <a:spcBef>
                <a:spcPts val="350"/>
              </a:spcBef>
              <a:spcAft>
                <a:spcPts val="0"/>
              </a:spcAft>
              <a:buSzPts val="2000"/>
              <a:buChar char="●"/>
              <a:defRPr sz="2000"/>
            </a:lvl4pPr>
            <a:lvl5pPr indent="-355600" lvl="4" marL="2286000" algn="l">
              <a:spcBef>
                <a:spcPts val="350"/>
              </a:spcBef>
              <a:spcAft>
                <a:spcPts val="0"/>
              </a:spcAft>
              <a:buSzPts val="2000"/>
              <a:buChar char="●"/>
              <a:defRPr sz="20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9" name="Google Shape;99;p3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gradFill>
          <a:gsLst>
            <a:gs pos="0">
              <a:srgbClr val="B1B1B1"/>
            </a:gs>
            <a:gs pos="40000">
              <a:srgbClr val="9E9E9E"/>
            </a:gs>
            <a:gs pos="100000">
              <a:schemeClr val="dk1"/>
            </a:gs>
          </a:gsLst>
          <a:path path="circle">
            <a:fillToRect b="100%" l="100%"/>
          </a:path>
          <a:tileRect r="-100%" t="-100%"/>
        </a:gradFill>
      </p:bgPr>
    </p:bg>
    <p:spTree>
      <p:nvGrpSpPr>
        <p:cNvPr id="102" name="Shape 102"/>
        <p:cNvGrpSpPr/>
        <p:nvPr/>
      </p:nvGrpSpPr>
      <p:grpSpPr>
        <a:xfrm>
          <a:off x="0" y="0"/>
          <a:ext cx="0" cy="0"/>
          <a:chOff x="0" y="0"/>
          <a:chExt cx="0" cy="0"/>
        </a:xfrm>
      </p:grpSpPr>
      <p:sp>
        <p:nvSpPr>
          <p:cNvPr id="103" name="Google Shape;103;p33"/>
          <p:cNvSpPr txBox="1"/>
          <p:nvPr>
            <p:ph idx="1" type="body"/>
          </p:nvPr>
        </p:nvSpPr>
        <p:spPr>
          <a:xfrm>
            <a:off x="1141232" y="5443402"/>
            <a:ext cx="7162800" cy="648232"/>
          </a:xfrm>
          <a:prstGeom prst="rect">
            <a:avLst/>
          </a:prstGeom>
          <a:noFill/>
          <a:ln>
            <a:noFill/>
          </a:ln>
        </p:spPr>
        <p:txBody>
          <a:bodyPr anchorCtr="0" anchor="t" bIns="45700" lIns="91425" spcFirstLastPara="1" rIns="91425" wrap="square" tIns="0">
            <a:normAutofit/>
          </a:bodyPr>
          <a:lstStyle>
            <a:lvl1pPr indent="-228600" lvl="0" marL="457200" marR="18288" algn="r">
              <a:spcBef>
                <a:spcPts val="400"/>
              </a:spcBef>
              <a:spcAft>
                <a:spcPts val="0"/>
              </a:spcAft>
              <a:buSzPts val="952"/>
              <a:buNone/>
              <a:defRPr sz="1400"/>
            </a:lvl1pPr>
            <a:lvl2pPr indent="-304800" lvl="1" marL="914400" algn="l">
              <a:spcBef>
                <a:spcPts val="324"/>
              </a:spcBef>
              <a:spcAft>
                <a:spcPts val="0"/>
              </a:spcAft>
              <a:buSzPts val="1200"/>
              <a:buChar char="◦"/>
              <a:defRPr sz="1200"/>
            </a:lvl2pPr>
            <a:lvl3pPr indent="-292100" lvl="2" marL="1371600" algn="l">
              <a:spcBef>
                <a:spcPts val="350"/>
              </a:spcBef>
              <a:spcAft>
                <a:spcPts val="0"/>
              </a:spcAft>
              <a:buSzPts val="1000"/>
              <a:buChar char="●"/>
              <a:defRPr sz="1000"/>
            </a:lvl3pPr>
            <a:lvl4pPr indent="-285750" lvl="3" marL="1828800" algn="l">
              <a:spcBef>
                <a:spcPts val="350"/>
              </a:spcBef>
              <a:spcAft>
                <a:spcPts val="0"/>
              </a:spcAft>
              <a:buSzPts val="900"/>
              <a:buChar char="●"/>
              <a:defRPr sz="900"/>
            </a:lvl4pPr>
            <a:lvl5pPr indent="-285750" lvl="4" marL="2286000" algn="l">
              <a:spcBef>
                <a:spcPts val="350"/>
              </a:spcBef>
              <a:spcAft>
                <a:spcPts val="0"/>
              </a:spcAft>
              <a:buSzPts val="900"/>
              <a:buChar char="●"/>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04" name="Google Shape;104;p33"/>
          <p:cNvSpPr/>
          <p:nvPr>
            <p:ph idx="2" type="pic"/>
          </p:nvPr>
        </p:nvSpPr>
        <p:spPr>
          <a:xfrm>
            <a:off x="228600" y="189968"/>
            <a:ext cx="8686800" cy="438912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lvl1pPr lvl="0" marR="0" rtl="0" algn="l">
              <a:spcBef>
                <a:spcPts val="400"/>
              </a:spcBef>
              <a:spcAft>
                <a:spcPts val="0"/>
              </a:spcAft>
              <a:buClr>
                <a:schemeClr val="accent1"/>
              </a:buClr>
              <a:buSzPts val="2176"/>
              <a:buFont typeface="Noto Sans Symbols"/>
              <a:buNone/>
              <a:defRPr b="0" i="0" sz="3200" u="none" cap="none" strike="noStrike">
                <a:solidFill>
                  <a:schemeClr val="lt1"/>
                </a:solidFill>
                <a:latin typeface="Lucida Sans"/>
                <a:ea typeface="Lucida Sans"/>
                <a:cs typeface="Lucida Sans"/>
                <a:sym typeface="Lucida Sans"/>
              </a:defRPr>
            </a:lvl1pPr>
            <a:lvl2pPr lvl="1" marR="0" rtl="0" algn="l">
              <a:spcBef>
                <a:spcPts val="324"/>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lvl="2"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lvl="3"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lvl="4" marR="0" rtl="0" algn="l">
              <a:spcBef>
                <a:spcPts val="350"/>
              </a:spcBef>
              <a:spcAft>
                <a:spcPts val="0"/>
              </a:spcAft>
              <a:buClr>
                <a:schemeClr val="accent2"/>
              </a:buClr>
              <a:buSzPts val="1800"/>
              <a:buFont typeface="Noto Sans Symbols"/>
              <a:buChar char="●"/>
              <a:defRPr b="0" i="0" sz="1800" u="none" cap="none" strike="noStrike">
                <a:solidFill>
                  <a:schemeClr val="lt1"/>
                </a:solidFill>
                <a:latin typeface="Lucida Sans"/>
                <a:ea typeface="Lucida Sans"/>
                <a:cs typeface="Lucida Sans"/>
                <a:sym typeface="Lucida Sans"/>
              </a:defRPr>
            </a:lvl5pPr>
            <a:lvl6pPr lvl="5"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lvl="6"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lvl="7"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lvl="8"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105" name="Google Shape;105;p33"/>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3"/>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108" name="Google Shape;108;p33"/>
          <p:cNvSpPr txBox="1"/>
          <p:nvPr>
            <p:ph type="title"/>
          </p:nvPr>
        </p:nvSpPr>
        <p:spPr>
          <a:xfrm>
            <a:off x="228600" y="4865122"/>
            <a:ext cx="8075432" cy="562672"/>
          </a:xfrm>
          <a:prstGeom prst="rect">
            <a:avLst/>
          </a:prstGeom>
          <a:noFill/>
          <a:ln>
            <a:noFill/>
          </a:ln>
        </p:spPr>
        <p:txBody>
          <a:bodyPr anchorCtr="0" anchor="t" bIns="45700" lIns="91425" spcFirstLastPara="1" rIns="91425" wrap="square" tIns="45700">
            <a:normAutofit/>
          </a:bodyPr>
          <a:lstStyle>
            <a:lvl1pPr lvl="0" marR="0" algn="r">
              <a:spcBef>
                <a:spcPts val="0"/>
              </a:spcBef>
              <a:spcAft>
                <a:spcPts val="0"/>
              </a:spcAft>
              <a:buClr>
                <a:schemeClr val="accent1"/>
              </a:buClr>
              <a:buSzPts val="3000"/>
              <a:buFont typeface="Lucida Sans"/>
              <a:buNone/>
              <a:defRPr b="0" sz="3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33"/>
          <p:cNvSpPr/>
          <p:nvPr/>
        </p:nvSpPr>
        <p:spPr>
          <a:xfrm>
            <a:off x="499273" y="5944936"/>
            <a:ext cx="4940624" cy="921076"/>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10" name="Google Shape;110;p33"/>
          <p:cNvSpPr/>
          <p:nvPr/>
        </p:nvSpPr>
        <p:spPr>
          <a:xfrm>
            <a:off x="485717" y="5939011"/>
            <a:ext cx="3690451"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11" name="Google Shape;111;p33"/>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112" name="Google Shape;112;p33"/>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13" name="Google Shape;113;p33"/>
          <p:cNvSpPr/>
          <p:nvPr/>
        </p:nvSpPr>
        <p:spPr>
          <a:xfrm>
            <a:off x="8664112"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14" name="Google Shape;114;p33"/>
          <p:cNvSpPr/>
          <p:nvPr/>
        </p:nvSpPr>
        <p:spPr>
          <a:xfrm>
            <a:off x="8477696"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15" name="Google Shape;115;p33"/>
          <p:cNvSpPr/>
          <p:nvPr/>
        </p:nvSpPr>
        <p:spPr>
          <a:xfrm>
            <a:off x="1792800" y="4800600"/>
            <a:ext cx="5500800" cy="685800"/>
          </a:xfrm>
          <a:prstGeom prst="rect">
            <a:avLst/>
          </a:prstGeom>
          <a:solidFill>
            <a:srgbClr val="FEFEFE">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Georgia"/>
              <a:ea typeface="Georgia"/>
              <a:cs typeface="Georgia"/>
              <a:sym typeface="Georgi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6" name="Shape 116"/>
        <p:cNvGrpSpPr/>
        <p:nvPr/>
      </p:nvGrpSpPr>
      <p:grpSpPr>
        <a:xfrm>
          <a:off x="0" y="0"/>
          <a:ext cx="0" cy="0"/>
          <a:chOff x="0" y="0"/>
          <a:chExt cx="0" cy="0"/>
        </a:xfrm>
      </p:grpSpPr>
      <p:sp>
        <p:nvSpPr>
          <p:cNvPr id="117" name="Google Shape;117;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34"/>
          <p:cNvSpPr txBox="1"/>
          <p:nvPr>
            <p:ph idx="1" type="body"/>
          </p:nvPr>
        </p:nvSpPr>
        <p:spPr>
          <a:xfrm rot="5400000">
            <a:off x="2378964" y="-440436"/>
            <a:ext cx="4386071" cy="82296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19" name="Google Shape;119;p34"/>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34"/>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2" name="Shape 122"/>
        <p:cNvGrpSpPr/>
        <p:nvPr/>
      </p:nvGrpSpPr>
      <p:grpSpPr>
        <a:xfrm>
          <a:off x="0" y="0"/>
          <a:ext cx="0" cy="0"/>
          <a:chOff x="0" y="0"/>
          <a:chExt cx="0" cy="0"/>
        </a:xfrm>
      </p:grpSpPr>
      <p:sp>
        <p:nvSpPr>
          <p:cNvPr id="123" name="Google Shape;123;p35"/>
          <p:cNvSpPr txBox="1"/>
          <p:nvPr>
            <p:ph type="title"/>
          </p:nvPr>
        </p:nvSpPr>
        <p:spPr>
          <a:xfrm rot="5400000">
            <a:off x="4936367" y="2182285"/>
            <a:ext cx="5592761" cy="177747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 name="Google Shape;124;p35"/>
          <p:cNvSpPr txBox="1"/>
          <p:nvPr>
            <p:ph idx="1" type="body"/>
          </p:nvPr>
        </p:nvSpPr>
        <p:spPr>
          <a:xfrm rot="5400000">
            <a:off x="823120" y="-91279"/>
            <a:ext cx="5592760" cy="63246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25" name="Google Shape;125;p35"/>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5"/>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p:cSld name="1_Title Slide">
    <p:spTree>
      <p:nvGrpSpPr>
        <p:cNvPr id="128" name="Shape 128"/>
        <p:cNvGrpSpPr/>
        <p:nvPr/>
      </p:nvGrpSpPr>
      <p:grpSpPr>
        <a:xfrm>
          <a:off x="0" y="0"/>
          <a:ext cx="0" cy="0"/>
          <a:chOff x="0" y="0"/>
          <a:chExt cx="0" cy="0"/>
        </a:xfrm>
      </p:grpSpPr>
      <p:pic>
        <p:nvPicPr>
          <p:cNvPr id="129" name="Google Shape;129;p36"/>
          <p:cNvPicPr preferRelativeResize="0"/>
          <p:nvPr/>
        </p:nvPicPr>
        <p:blipFill rotWithShape="1">
          <a:blip r:embed="rId2">
            <a:alphaModFix/>
          </a:blip>
          <a:srcRect b="0" l="0" r="0" t="0"/>
          <a:stretch/>
        </p:blipFill>
        <p:spPr>
          <a:xfrm>
            <a:off x="20548" y="20547"/>
            <a:ext cx="3498527" cy="2825393"/>
          </a:xfrm>
          <a:prstGeom prst="rect">
            <a:avLst/>
          </a:prstGeom>
          <a:noFill/>
          <a:ln>
            <a:noFill/>
          </a:ln>
        </p:spPr>
      </p:pic>
      <p:pic>
        <p:nvPicPr>
          <p:cNvPr id="130" name="Google Shape;130;p36"/>
          <p:cNvPicPr preferRelativeResize="0"/>
          <p:nvPr/>
        </p:nvPicPr>
        <p:blipFill rotWithShape="1">
          <a:blip r:embed="rId3">
            <a:alphaModFix/>
          </a:blip>
          <a:srcRect b="0" l="0" r="0" t="0"/>
          <a:stretch/>
        </p:blipFill>
        <p:spPr>
          <a:xfrm>
            <a:off x="3503486" y="20548"/>
            <a:ext cx="5624418" cy="2825496"/>
          </a:xfrm>
          <a:prstGeom prst="rect">
            <a:avLst/>
          </a:prstGeom>
          <a:noFill/>
          <a:ln>
            <a:noFill/>
          </a:ln>
        </p:spPr>
      </p:pic>
      <p:pic>
        <p:nvPicPr>
          <p:cNvPr id="131" name="Google Shape;131;p36"/>
          <p:cNvPicPr preferRelativeResize="0"/>
          <p:nvPr/>
        </p:nvPicPr>
        <p:blipFill rotWithShape="1">
          <a:blip r:embed="rId4">
            <a:alphaModFix/>
          </a:blip>
          <a:srcRect b="0" l="0" r="0" t="0"/>
          <a:stretch/>
        </p:blipFill>
        <p:spPr>
          <a:xfrm>
            <a:off x="20923" y="2818500"/>
            <a:ext cx="7668994" cy="2296266"/>
          </a:xfrm>
          <a:prstGeom prst="rect">
            <a:avLst/>
          </a:prstGeom>
          <a:noFill/>
          <a:ln>
            <a:noFill/>
          </a:ln>
        </p:spPr>
      </p:pic>
      <p:pic>
        <p:nvPicPr>
          <p:cNvPr id="132" name="Google Shape;132;p36"/>
          <p:cNvPicPr preferRelativeResize="0"/>
          <p:nvPr/>
        </p:nvPicPr>
        <p:blipFill rotWithShape="1">
          <a:blip r:embed="rId5">
            <a:alphaModFix/>
          </a:blip>
          <a:srcRect b="0" l="0" r="0" t="0"/>
          <a:stretch/>
        </p:blipFill>
        <p:spPr>
          <a:xfrm>
            <a:off x="7662119" y="2819400"/>
            <a:ext cx="1461333" cy="2293850"/>
          </a:xfrm>
          <a:prstGeom prst="rect">
            <a:avLst/>
          </a:prstGeom>
          <a:noFill/>
          <a:ln>
            <a:noFill/>
          </a:ln>
        </p:spPr>
      </p:pic>
      <p:pic>
        <p:nvPicPr>
          <p:cNvPr id="133" name="Google Shape;133;p36"/>
          <p:cNvPicPr preferRelativeResize="0"/>
          <p:nvPr/>
        </p:nvPicPr>
        <p:blipFill rotWithShape="1">
          <a:blip r:embed="rId6">
            <a:alphaModFix/>
          </a:blip>
          <a:srcRect b="0" l="0" r="0" t="0"/>
          <a:stretch/>
        </p:blipFill>
        <p:spPr>
          <a:xfrm>
            <a:off x="20548" y="5089818"/>
            <a:ext cx="9098280" cy="1737360"/>
          </a:xfrm>
          <a:prstGeom prst="rect">
            <a:avLst/>
          </a:prstGeom>
          <a:noFill/>
          <a:ln>
            <a:noFill/>
          </a:ln>
        </p:spPr>
      </p:pic>
      <p:sp>
        <p:nvSpPr>
          <p:cNvPr id="134" name="Google Shape;134;p36"/>
          <p:cNvSpPr/>
          <p:nvPr/>
        </p:nvSpPr>
        <p:spPr>
          <a:xfrm>
            <a:off x="8755230" y="2469776"/>
            <a:ext cx="304800" cy="152400"/>
          </a:xfrm>
          <a:prstGeom prst="rect">
            <a:avLst/>
          </a:prstGeom>
          <a:solidFill>
            <a:srgbClr val="F274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47F28"/>
              </a:solidFill>
              <a:latin typeface="Lucida Sans"/>
              <a:ea typeface="Lucida Sans"/>
              <a:cs typeface="Lucida Sans"/>
              <a:sym typeface="Lucida Sans"/>
            </a:endParaRPr>
          </a:p>
        </p:txBody>
      </p:sp>
      <p:sp>
        <p:nvSpPr>
          <p:cNvPr id="135" name="Google Shape;135;p36"/>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6"/>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6"/>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138" name="Google Shape;138;p36"/>
          <p:cNvSpPr txBox="1"/>
          <p:nvPr>
            <p:ph idx="1" type="body"/>
          </p:nvPr>
        </p:nvSpPr>
        <p:spPr>
          <a:xfrm>
            <a:off x="3581400" y="1295400"/>
            <a:ext cx="5105400" cy="1416269"/>
          </a:xfrm>
          <a:prstGeom prst="rect">
            <a:avLst/>
          </a:prstGeom>
          <a:noFill/>
          <a:ln>
            <a:noFill/>
          </a:ln>
        </p:spPr>
        <p:txBody>
          <a:bodyPr anchorCtr="0" anchor="b" bIns="45700" lIns="91425" spcFirstLastPara="1" rIns="91425" wrap="square" tIns="45700">
            <a:normAutofit/>
          </a:bodyPr>
          <a:lstStyle>
            <a:lvl1pPr indent="-228600" lvl="0" marL="457200" algn="r">
              <a:spcBef>
                <a:spcPts val="400"/>
              </a:spcBef>
              <a:spcAft>
                <a:spcPts val="0"/>
              </a:spcAft>
              <a:buSzPts val="1496"/>
              <a:buNone/>
              <a:defRPr sz="2200">
                <a:solidFill>
                  <a:srgbClr val="3F3F3F"/>
                </a:solidFill>
                <a:latin typeface="Calibri"/>
                <a:ea typeface="Calibri"/>
                <a:cs typeface="Calibri"/>
                <a:sym typeface="Calibri"/>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39" name="Google Shape;139;p36"/>
          <p:cNvSpPr txBox="1"/>
          <p:nvPr>
            <p:ph type="title"/>
          </p:nvPr>
        </p:nvSpPr>
        <p:spPr>
          <a:xfrm>
            <a:off x="106344" y="4114800"/>
            <a:ext cx="7315200" cy="914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Arial"/>
              <a:buNone/>
              <a:defRPr b="1" sz="3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29"/>
                                        </p:tgtEl>
                                        <p:attrNameLst>
                                          <p:attrName>style.visibility</p:attrName>
                                        </p:attrNameLst>
                                      </p:cBhvr>
                                      <p:to>
                                        <p:strVal val="visible"/>
                                      </p:to>
                                    </p:set>
                                    <p:anim calcmode="lin" valueType="num">
                                      <p:cBhvr additive="base">
                                        <p:cTn dur="500"/>
                                        <p:tgtEl>
                                          <p:spTgt spid="12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30"/>
                                        </p:tgtEl>
                                        <p:attrNameLst>
                                          <p:attrName>style.visibility</p:attrName>
                                        </p:attrNameLst>
                                      </p:cBhvr>
                                      <p:to>
                                        <p:strVal val="visible"/>
                                      </p:to>
                                    </p:set>
                                    <p:anim calcmode="lin" valueType="num">
                                      <p:cBhvr additive="base">
                                        <p:cTn dur="500"/>
                                        <p:tgtEl>
                                          <p:spTgt spid="13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anim calcmode="lin" valueType="num">
                                      <p:cBhvr additive="base">
                                        <p:cTn dur="500"/>
                                        <p:tgtEl>
                                          <p:spTgt spid="138">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anim calcmode="lin" valueType="num">
                                      <p:cBhvr additive="base">
                                        <p:cTn dur="500"/>
                                        <p:tgtEl>
                                          <p:spTgt spid="138">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38">
                                            <p:txEl>
                                              <p:pRg end="2" st="2"/>
                                            </p:txEl>
                                          </p:spTgt>
                                        </p:tgtEl>
                                        <p:attrNameLst>
                                          <p:attrName>style.visibility</p:attrName>
                                        </p:attrNameLst>
                                      </p:cBhvr>
                                      <p:to>
                                        <p:strVal val="visible"/>
                                      </p:to>
                                    </p:set>
                                    <p:anim calcmode="lin" valueType="num">
                                      <p:cBhvr additive="base">
                                        <p:cTn dur="500"/>
                                        <p:tgtEl>
                                          <p:spTgt spid="138">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38">
                                            <p:txEl>
                                              <p:pRg end="3" st="3"/>
                                            </p:txEl>
                                          </p:spTgt>
                                        </p:tgtEl>
                                        <p:attrNameLst>
                                          <p:attrName>style.visibility</p:attrName>
                                        </p:attrNameLst>
                                      </p:cBhvr>
                                      <p:to>
                                        <p:strVal val="visible"/>
                                      </p:to>
                                    </p:set>
                                    <p:anim calcmode="lin" valueType="num">
                                      <p:cBhvr additive="base">
                                        <p:cTn dur="500"/>
                                        <p:tgtEl>
                                          <p:spTgt spid="138">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38">
                                            <p:txEl>
                                              <p:pRg end="4" st="4"/>
                                            </p:txEl>
                                          </p:spTgt>
                                        </p:tgtEl>
                                        <p:attrNameLst>
                                          <p:attrName>style.visibility</p:attrName>
                                        </p:attrNameLst>
                                      </p:cBhvr>
                                      <p:to>
                                        <p:strVal val="visible"/>
                                      </p:to>
                                    </p:set>
                                    <p:anim calcmode="lin" valueType="num">
                                      <p:cBhvr additive="base">
                                        <p:cTn dur="500"/>
                                        <p:tgtEl>
                                          <p:spTgt spid="138">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38">
                                            <p:txEl>
                                              <p:pRg end="5" st="5"/>
                                            </p:txEl>
                                          </p:spTgt>
                                        </p:tgtEl>
                                        <p:attrNameLst>
                                          <p:attrName>style.visibility</p:attrName>
                                        </p:attrNameLst>
                                      </p:cBhvr>
                                      <p:to>
                                        <p:strVal val="visible"/>
                                      </p:to>
                                    </p:set>
                                    <p:anim calcmode="lin" valueType="num">
                                      <p:cBhvr additive="base">
                                        <p:cTn dur="500"/>
                                        <p:tgtEl>
                                          <p:spTgt spid="138">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38">
                                            <p:txEl>
                                              <p:pRg end="6" st="6"/>
                                            </p:txEl>
                                          </p:spTgt>
                                        </p:tgtEl>
                                        <p:attrNameLst>
                                          <p:attrName>style.visibility</p:attrName>
                                        </p:attrNameLst>
                                      </p:cBhvr>
                                      <p:to>
                                        <p:strVal val="visible"/>
                                      </p:to>
                                    </p:set>
                                    <p:anim calcmode="lin" valueType="num">
                                      <p:cBhvr additive="base">
                                        <p:cTn dur="500"/>
                                        <p:tgtEl>
                                          <p:spTgt spid="138">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38">
                                            <p:txEl>
                                              <p:pRg end="7" st="7"/>
                                            </p:txEl>
                                          </p:spTgt>
                                        </p:tgtEl>
                                        <p:attrNameLst>
                                          <p:attrName>style.visibility</p:attrName>
                                        </p:attrNameLst>
                                      </p:cBhvr>
                                      <p:to>
                                        <p:strVal val="visible"/>
                                      </p:to>
                                    </p:set>
                                    <p:anim calcmode="lin" valueType="num">
                                      <p:cBhvr additive="base">
                                        <p:cTn dur="500"/>
                                        <p:tgtEl>
                                          <p:spTgt spid="138">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38">
                                            <p:txEl>
                                              <p:pRg end="8" st="8"/>
                                            </p:txEl>
                                          </p:spTgt>
                                        </p:tgtEl>
                                        <p:attrNameLst>
                                          <p:attrName>style.visibility</p:attrName>
                                        </p:attrNameLst>
                                      </p:cBhvr>
                                      <p:to>
                                        <p:strVal val="visible"/>
                                      </p:to>
                                    </p:set>
                                    <p:anim calcmode="lin" valueType="num">
                                      <p:cBhvr additive="base">
                                        <p:cTn dur="500"/>
                                        <p:tgtEl>
                                          <p:spTgt spid="138">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500"/>
                                        <p:tgtEl>
                                          <p:spTgt spid="133"/>
                                        </p:tgtEl>
                                      </p:cBhvr>
                                    </p:animEffect>
                                  </p:childTnLst>
                                </p:cTn>
                              </p:par>
                              <p:par>
                                <p:cTn fill="hold" nodeType="withEffect" presetClass="entr" presetID="2" presetSubtype="8">
                                  <p:stCondLst>
                                    <p:cond delay="0"/>
                                  </p:stCondLst>
                                  <p:childTnLst>
                                    <p:set>
                                      <p:cBhvr>
                                        <p:cTn dur="1" fill="hold">
                                          <p:stCondLst>
                                            <p:cond delay="0"/>
                                          </p:stCondLst>
                                        </p:cTn>
                                        <p:tgtEl>
                                          <p:spTgt spid="131"/>
                                        </p:tgtEl>
                                        <p:attrNameLst>
                                          <p:attrName>style.visibility</p:attrName>
                                        </p:attrNameLst>
                                      </p:cBhvr>
                                      <p:to>
                                        <p:strVal val="visible"/>
                                      </p:to>
                                    </p:set>
                                    <p:anim calcmode="lin" valueType="num">
                                      <p:cBhvr additive="base">
                                        <p:cTn dur="500"/>
                                        <p:tgtEl>
                                          <p:spTgt spid="13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32"/>
                                        </p:tgtEl>
                                        <p:attrNameLst>
                                          <p:attrName>style.visibility</p:attrName>
                                        </p:attrNameLst>
                                      </p:cBhvr>
                                      <p:to>
                                        <p:strVal val="visible"/>
                                      </p:to>
                                    </p:set>
                                    <p:anim calcmode="lin" valueType="num">
                                      <p:cBhvr additive="base">
                                        <p:cTn dur="500"/>
                                        <p:tgtEl>
                                          <p:spTgt spid="132"/>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500"/>
                                  </p:stCondLst>
                                  <p:childTnLst>
                                    <p:set>
                                      <p:cBhvr>
                                        <p:cTn dur="1" fill="hold">
                                          <p:stCondLst>
                                            <p:cond delay="0"/>
                                          </p:stCondLst>
                                        </p:cTn>
                                        <p:tgtEl>
                                          <p:spTgt spid="134"/>
                                        </p:tgtEl>
                                        <p:attrNameLst>
                                          <p:attrName>style.visibility</p:attrName>
                                        </p:attrNameLst>
                                      </p:cBhvr>
                                      <p:to>
                                        <p:strVal val="visible"/>
                                      </p:to>
                                    </p:set>
                                    <p:animEffect filter="fade" transition="in">
                                      <p:cBhvr>
                                        <p:cTn dur="75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Emphasis">
  <p:cSld name="Title and Content: Emphasis">
    <p:bg>
      <p:bgPr>
        <a:blipFill>
          <a:blip r:embed="rId2">
            <a:alphaModFix/>
          </a:blip>
          <a:stretch>
            <a:fillRect/>
          </a:stretch>
        </a:blipFill>
      </p:bgPr>
    </p:bg>
    <p:spTree>
      <p:nvGrpSpPr>
        <p:cNvPr id="140" name="Shape 140"/>
        <p:cNvGrpSpPr/>
        <p:nvPr/>
      </p:nvGrpSpPr>
      <p:grpSpPr>
        <a:xfrm>
          <a:off x="0" y="0"/>
          <a:ext cx="0" cy="0"/>
          <a:chOff x="0" y="0"/>
          <a:chExt cx="0" cy="0"/>
        </a:xfrm>
      </p:grpSpPr>
      <p:sp>
        <p:nvSpPr>
          <p:cNvPr id="141" name="Google Shape;141;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37"/>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37"/>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37"/>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rgbClr val="262626"/>
                </a:solidFill>
                <a:latin typeface="Lucida Sans"/>
                <a:ea typeface="Lucida Sans"/>
                <a:cs typeface="Lucida Sans"/>
                <a:sym typeface="Lucida Sans"/>
              </a:defRPr>
            </a:lvl1pPr>
            <a:lvl2pPr indent="0" lvl="1" marL="0" algn="r">
              <a:spcBef>
                <a:spcPts val="0"/>
              </a:spcBef>
              <a:buNone/>
              <a:defRPr b="0" sz="1000">
                <a:solidFill>
                  <a:srgbClr val="262626"/>
                </a:solidFill>
                <a:latin typeface="Lucida Sans"/>
                <a:ea typeface="Lucida Sans"/>
                <a:cs typeface="Lucida Sans"/>
                <a:sym typeface="Lucida Sans"/>
              </a:defRPr>
            </a:lvl2pPr>
            <a:lvl3pPr indent="0" lvl="2" marL="0" algn="r">
              <a:spcBef>
                <a:spcPts val="0"/>
              </a:spcBef>
              <a:buNone/>
              <a:defRPr b="0" sz="1000">
                <a:solidFill>
                  <a:srgbClr val="262626"/>
                </a:solidFill>
                <a:latin typeface="Lucida Sans"/>
                <a:ea typeface="Lucida Sans"/>
                <a:cs typeface="Lucida Sans"/>
                <a:sym typeface="Lucida Sans"/>
              </a:defRPr>
            </a:lvl3pPr>
            <a:lvl4pPr indent="0" lvl="3" marL="0" algn="r">
              <a:spcBef>
                <a:spcPts val="0"/>
              </a:spcBef>
              <a:buNone/>
              <a:defRPr b="0" sz="1000">
                <a:solidFill>
                  <a:srgbClr val="262626"/>
                </a:solidFill>
                <a:latin typeface="Lucida Sans"/>
                <a:ea typeface="Lucida Sans"/>
                <a:cs typeface="Lucida Sans"/>
                <a:sym typeface="Lucida Sans"/>
              </a:defRPr>
            </a:lvl4pPr>
            <a:lvl5pPr indent="0" lvl="4" marL="0" algn="r">
              <a:spcBef>
                <a:spcPts val="0"/>
              </a:spcBef>
              <a:buNone/>
              <a:defRPr b="0" sz="1000">
                <a:solidFill>
                  <a:srgbClr val="262626"/>
                </a:solidFill>
                <a:latin typeface="Lucida Sans"/>
                <a:ea typeface="Lucida Sans"/>
                <a:cs typeface="Lucida Sans"/>
                <a:sym typeface="Lucida Sans"/>
              </a:defRPr>
            </a:lvl5pPr>
            <a:lvl6pPr indent="0" lvl="5" marL="0" algn="r">
              <a:spcBef>
                <a:spcPts val="0"/>
              </a:spcBef>
              <a:buNone/>
              <a:defRPr b="0" sz="1000">
                <a:solidFill>
                  <a:srgbClr val="262626"/>
                </a:solidFill>
                <a:latin typeface="Lucida Sans"/>
                <a:ea typeface="Lucida Sans"/>
                <a:cs typeface="Lucida Sans"/>
                <a:sym typeface="Lucida Sans"/>
              </a:defRPr>
            </a:lvl6pPr>
            <a:lvl7pPr indent="0" lvl="6" marL="0" algn="r">
              <a:spcBef>
                <a:spcPts val="0"/>
              </a:spcBef>
              <a:buNone/>
              <a:defRPr b="0" sz="1000">
                <a:solidFill>
                  <a:srgbClr val="262626"/>
                </a:solidFill>
                <a:latin typeface="Lucida Sans"/>
                <a:ea typeface="Lucida Sans"/>
                <a:cs typeface="Lucida Sans"/>
                <a:sym typeface="Lucida Sans"/>
              </a:defRPr>
            </a:lvl7pPr>
            <a:lvl8pPr indent="0" lvl="7" marL="0" algn="r">
              <a:spcBef>
                <a:spcPts val="0"/>
              </a:spcBef>
              <a:buNone/>
              <a:defRPr b="0" sz="1000">
                <a:solidFill>
                  <a:srgbClr val="262626"/>
                </a:solidFill>
                <a:latin typeface="Lucida Sans"/>
                <a:ea typeface="Lucida Sans"/>
                <a:cs typeface="Lucida Sans"/>
                <a:sym typeface="Lucida Sans"/>
              </a:defRPr>
            </a:lvl8pPr>
            <a:lvl9pPr indent="0" lvl="8" marL="0" algn="r">
              <a:spcBef>
                <a:spcPts val="0"/>
              </a:spcBef>
              <a:buNone/>
              <a:defRPr b="0" sz="1000">
                <a:solidFill>
                  <a:srgbClr val="262626"/>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145" name="Google Shape;145;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5186" lvl="0" marL="457200" algn="l">
              <a:spcBef>
                <a:spcPts val="400"/>
              </a:spcBef>
              <a:spcAft>
                <a:spcPts val="0"/>
              </a:spcAft>
              <a:buSzPts val="1836"/>
              <a:buChar char="🞂"/>
              <a:defRPr>
                <a:solidFill>
                  <a:srgbClr val="262626"/>
                </a:solidFill>
              </a:defRPr>
            </a:lvl1pPr>
            <a:lvl2pPr indent="-374650" lvl="1" marL="914400" algn="l">
              <a:spcBef>
                <a:spcPts val="324"/>
              </a:spcBef>
              <a:spcAft>
                <a:spcPts val="0"/>
              </a:spcAft>
              <a:buSzPts val="2300"/>
              <a:buChar char="◦"/>
              <a:defRPr>
                <a:solidFill>
                  <a:srgbClr val="262626"/>
                </a:solidFill>
              </a:defRPr>
            </a:lvl2pPr>
            <a:lvl3pPr indent="-361950" lvl="2" marL="1371600" algn="l">
              <a:spcBef>
                <a:spcPts val="350"/>
              </a:spcBef>
              <a:spcAft>
                <a:spcPts val="0"/>
              </a:spcAft>
              <a:buSzPts val="2100"/>
              <a:buChar char="●"/>
              <a:defRPr>
                <a:solidFill>
                  <a:srgbClr val="262626"/>
                </a:solidFill>
              </a:defRPr>
            </a:lvl3pPr>
            <a:lvl4pPr indent="-349250" lvl="3" marL="1828800" algn="l">
              <a:spcBef>
                <a:spcPts val="350"/>
              </a:spcBef>
              <a:spcAft>
                <a:spcPts val="0"/>
              </a:spcAft>
              <a:buSzPts val="1900"/>
              <a:buChar char="●"/>
              <a:defRPr>
                <a:solidFill>
                  <a:srgbClr val="262626"/>
                </a:solidFill>
              </a:defRPr>
            </a:lvl4pPr>
            <a:lvl5pPr indent="-342900" lvl="4" marL="2286000" algn="l">
              <a:spcBef>
                <a:spcPts val="350"/>
              </a:spcBef>
              <a:spcAft>
                <a:spcPts val="0"/>
              </a:spcAft>
              <a:buSzPts val="1800"/>
              <a:buChar char="●"/>
              <a:defRPr>
                <a:solidFill>
                  <a:srgbClr val="262626"/>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dia with Caption" showMasterSp="0">
  <p:cSld name="Media with Caption">
    <p:bg>
      <p:bgPr>
        <a:blipFill>
          <a:blip r:embed="rId2">
            <a:alphaModFix/>
          </a:blip>
          <a:stretch>
            <a:fillRect/>
          </a:stretch>
        </a:blipFill>
      </p:bgPr>
    </p:bg>
    <p:spTree>
      <p:nvGrpSpPr>
        <p:cNvPr id="146" name="Shape 146"/>
        <p:cNvGrpSpPr/>
        <p:nvPr/>
      </p:nvGrpSpPr>
      <p:grpSpPr>
        <a:xfrm>
          <a:off x="0" y="0"/>
          <a:ext cx="0" cy="0"/>
          <a:chOff x="0" y="0"/>
          <a:chExt cx="0" cy="0"/>
        </a:xfrm>
      </p:grpSpPr>
      <p:sp>
        <p:nvSpPr>
          <p:cNvPr id="147" name="Google Shape;147;p38"/>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38"/>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38"/>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150" name="Google Shape;150;p38"/>
          <p:cNvSpPr/>
          <p:nvPr/>
        </p:nvSpPr>
        <p:spPr>
          <a:xfrm>
            <a:off x="595263" y="4800600"/>
            <a:ext cx="4873752" cy="685800"/>
          </a:xfrm>
          <a:prstGeom prst="rect">
            <a:avLst/>
          </a:prstGeom>
          <a:solidFill>
            <a:srgbClr val="0C0C0C">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Georgia"/>
              <a:ea typeface="Georgia"/>
              <a:cs typeface="Georgia"/>
              <a:sym typeface="Georgia"/>
            </a:endParaRPr>
          </a:p>
        </p:txBody>
      </p:sp>
      <p:sp>
        <p:nvSpPr>
          <p:cNvPr id="151" name="Google Shape;151;p38"/>
          <p:cNvSpPr txBox="1"/>
          <p:nvPr>
            <p:ph type="title"/>
          </p:nvPr>
        </p:nvSpPr>
        <p:spPr>
          <a:xfrm>
            <a:off x="606552" y="4800600"/>
            <a:ext cx="4809244"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D8D8D8"/>
              </a:buClr>
              <a:buSzPts val="1800"/>
              <a:buFont typeface="Georgia"/>
              <a:buNone/>
              <a:defRPr b="0" i="1" sz="1800">
                <a:solidFill>
                  <a:srgbClr val="D8D8D8"/>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2" name="Google Shape;152;p38"/>
          <p:cNvSpPr/>
          <p:nvPr>
            <p:ph idx="2" type="media"/>
          </p:nvPr>
        </p:nvSpPr>
        <p:spPr>
          <a:xfrm>
            <a:off x="587022" y="838200"/>
            <a:ext cx="4873752" cy="3812822"/>
          </a:xfrm>
          <a:prstGeom prst="rect">
            <a:avLst/>
          </a:prstGeom>
          <a:noFill/>
          <a:ln>
            <a:noFill/>
          </a:ln>
        </p:spPr>
        <p:txBody>
          <a:bodyPr anchorCtr="0" anchor="t" bIns="45700" lIns="91425" spcFirstLastPara="1" rIns="91425" wrap="square" tIns="45700">
            <a:normAutofit/>
          </a:bodyPr>
          <a:lstStyle>
            <a:lvl1pPr lvl="0" marR="0" rtl="0" algn="l">
              <a:spcBef>
                <a:spcPts val="400"/>
              </a:spcBef>
              <a:spcAft>
                <a:spcPts val="0"/>
              </a:spcAft>
              <a:buClr>
                <a:schemeClr val="accent1"/>
              </a:buClr>
              <a:buSzPts val="1836"/>
              <a:buFont typeface="Noto Sans Symbols"/>
              <a:buNone/>
              <a:defRPr b="0" i="0" sz="2700" u="none" cap="none" strike="noStrike">
                <a:solidFill>
                  <a:schemeClr val="dk1"/>
                </a:solidFill>
                <a:latin typeface="Lucida Sans"/>
                <a:ea typeface="Lucida Sans"/>
                <a:cs typeface="Lucida Sans"/>
                <a:sym typeface="Lucida Sans"/>
              </a:defRPr>
            </a:lvl1pPr>
            <a:lvl2pPr lvl="1" marR="0" rtl="0" algn="l">
              <a:spcBef>
                <a:spcPts val="324"/>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lvl="2"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lvl="3"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lvl="4"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lvl="5"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lvl="6"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lvl="7"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lvl="8"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53" name="Google Shape;153;p38"/>
          <p:cNvSpPr txBox="1"/>
          <p:nvPr>
            <p:ph idx="1" type="body"/>
          </p:nvPr>
        </p:nvSpPr>
        <p:spPr>
          <a:xfrm>
            <a:off x="5776863" y="838200"/>
            <a:ext cx="2819400" cy="4636911"/>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632"/>
              <a:buNone/>
              <a:defRPr sz="2400">
                <a:solidFill>
                  <a:schemeClr val="lt1"/>
                </a:solidFill>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showMasterSp="0">
  <p:cSld name="1_Title and Vertical Text">
    <p:bg>
      <p:bgPr>
        <a:blipFill>
          <a:blip r:embed="rId2">
            <a:alphaModFix/>
          </a:blip>
          <a:stretch>
            <a:fillRect/>
          </a:stretch>
        </a:blipFill>
      </p:bgPr>
    </p:bg>
    <p:spTree>
      <p:nvGrpSpPr>
        <p:cNvPr id="154" name="Shape 154"/>
        <p:cNvGrpSpPr/>
        <p:nvPr/>
      </p:nvGrpSpPr>
      <p:grpSpPr>
        <a:xfrm>
          <a:off x="0" y="0"/>
          <a:ext cx="0" cy="0"/>
          <a:chOff x="0" y="0"/>
          <a:chExt cx="0" cy="0"/>
        </a:xfrm>
      </p:grpSpPr>
      <p:sp>
        <p:nvSpPr>
          <p:cNvPr id="155" name="Google Shape;155;p39"/>
          <p:cNvSpPr txBox="1"/>
          <p:nvPr>
            <p:ph idx="1" type="body"/>
          </p:nvPr>
        </p:nvSpPr>
        <p:spPr>
          <a:xfrm rot="5400000">
            <a:off x="2309018" y="-370491"/>
            <a:ext cx="4525963" cy="82296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56" name="Google Shape;156;p39"/>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39"/>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39"/>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9" name="Google Shape;159;p39"/>
          <p:cNvSpPr txBox="1"/>
          <p:nvPr>
            <p:ph type="title"/>
          </p:nvPr>
        </p:nvSpPr>
        <p:spPr>
          <a:xfrm>
            <a:off x="0" y="414867"/>
            <a:ext cx="5029200" cy="457200"/>
          </a:xfrm>
          <a:prstGeom prst="rect">
            <a:avLst/>
          </a:prstGeom>
          <a:solidFill>
            <a:srgbClr val="7F7F7F"/>
          </a:solid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2800"/>
              <a:buFont typeface="Lucida Sans"/>
              <a:buNone/>
              <a:defRPr b="1" sz="2800">
                <a:solidFill>
                  <a:schemeClr val="lt1"/>
                </a:solidFill>
                <a:latin typeface="Lucida Sans"/>
                <a:ea typeface="Lucida Sans"/>
                <a:cs typeface="Lucida Sans"/>
                <a:sym typeface="Lucida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showMasterSp="0">
  <p:cSld name="1_Blank">
    <p:bg>
      <p:bgPr>
        <a:solidFill>
          <a:schemeClr val="lt1"/>
        </a:solidFill>
      </p:bgPr>
    </p:bg>
    <p:spTree>
      <p:nvGrpSpPr>
        <p:cNvPr id="160" name="Shape 160"/>
        <p:cNvGrpSpPr/>
        <p:nvPr/>
      </p:nvGrpSpPr>
      <p:grpSpPr>
        <a:xfrm>
          <a:off x="0" y="0"/>
          <a:ext cx="0" cy="0"/>
          <a:chOff x="0" y="0"/>
          <a:chExt cx="0" cy="0"/>
        </a:xfrm>
      </p:grpSpPr>
      <p:pic>
        <p:nvPicPr>
          <p:cNvPr id="161" name="Google Shape;161;p40"/>
          <p:cNvPicPr preferRelativeResize="0"/>
          <p:nvPr/>
        </p:nvPicPr>
        <p:blipFill rotWithShape="1">
          <a:blip r:embed="rId2">
            <a:alphaModFix/>
          </a:blip>
          <a:srcRect b="5261" l="2599" r="5873" t="0"/>
          <a:stretch/>
        </p:blipFill>
        <p:spPr>
          <a:xfrm>
            <a:off x="3530" y="5867400"/>
            <a:ext cx="9144000" cy="1053694"/>
          </a:xfrm>
          <a:prstGeom prst="rect">
            <a:avLst/>
          </a:prstGeom>
          <a:noFill/>
          <a:ln>
            <a:noFill/>
          </a:ln>
        </p:spPr>
      </p:pic>
      <p:sp>
        <p:nvSpPr>
          <p:cNvPr id="162" name="Google Shape;162;p40"/>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40"/>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4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61"/>
                                        </p:tgtEl>
                                        <p:attrNameLst>
                                          <p:attrName>style.visibility</p:attrName>
                                        </p:attrNameLst>
                                      </p:cBhvr>
                                      <p:to>
                                        <p:strVal val="visible"/>
                                      </p:to>
                                    </p:set>
                                    <p:anim calcmode="lin" valueType="num">
                                      <p:cBhvr additive="base">
                                        <p:cTn dur="1000"/>
                                        <p:tgtEl>
                                          <p:spTgt spid="16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rgbClr val="B1B1B1"/>
            </a:gs>
            <a:gs pos="40000">
              <a:srgbClr val="9E9E9E"/>
            </a:gs>
            <a:gs pos="100000">
              <a:schemeClr val="dk1"/>
            </a:gs>
          </a:gsLst>
          <a:path path="circle">
            <a:fillToRect b="100%" l="100%"/>
          </a:path>
          <a:tileRect r="-100%" t="-100%"/>
        </a:gradFill>
      </p:bgPr>
    </p:bg>
    <p:spTree>
      <p:nvGrpSpPr>
        <p:cNvPr id="175" name="Shape 175"/>
        <p:cNvGrpSpPr/>
        <p:nvPr/>
      </p:nvGrpSpPr>
      <p:grpSpPr>
        <a:xfrm>
          <a:off x="0" y="0"/>
          <a:ext cx="0" cy="0"/>
          <a:chOff x="0" y="0"/>
          <a:chExt cx="0" cy="0"/>
        </a:xfrm>
      </p:grpSpPr>
      <p:sp>
        <p:nvSpPr>
          <p:cNvPr id="176" name="Google Shape;176;p24"/>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24"/>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2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9" name="Google Shape;179;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80" name="Google Shape;180;p24"/>
          <p:cNvPicPr preferRelativeResize="0"/>
          <p:nvPr/>
        </p:nvPicPr>
        <p:blipFill rotWithShape="1">
          <a:blip r:embed="rId2">
            <a:alphaModFix/>
          </a:blip>
          <a:srcRect b="0" l="0" r="0" t="0"/>
          <a:stretch/>
        </p:blipFill>
        <p:spPr>
          <a:xfrm>
            <a:off x="0" y="762000"/>
            <a:ext cx="2445488" cy="2286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500"/>
                                  </p:stCondLst>
                                  <p:childTnLst>
                                    <p:set>
                                      <p:cBhvr>
                                        <p:cTn dur="1" fill="hold">
                                          <p:stCondLst>
                                            <p:cond delay="0"/>
                                          </p:stCondLst>
                                        </p:cTn>
                                        <p:tgtEl>
                                          <p:spTgt spid="180"/>
                                        </p:tgtEl>
                                        <p:attrNameLst>
                                          <p:attrName>style.visibility</p:attrName>
                                        </p:attrNameLst>
                                      </p:cBhvr>
                                      <p:to>
                                        <p:strVal val="visible"/>
                                      </p:to>
                                    </p:set>
                                    <p:anim calcmode="lin" valueType="num">
                                      <p:cBhvr additive="base">
                                        <p:cTn dur="500"/>
                                        <p:tgtEl>
                                          <p:spTgt spid="18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Text " showMasterSp="0">
  <p:cSld name="Title with Text ">
    <p:bg>
      <p:bgPr>
        <a:blipFill>
          <a:blip r:embed="rId2">
            <a:alphaModFix/>
          </a:blip>
          <a:stretch>
            <a:fillRect/>
          </a:stretch>
        </a:blipFill>
      </p:bgPr>
    </p:bg>
    <p:spTree>
      <p:nvGrpSpPr>
        <p:cNvPr id="25" name="Shape 25"/>
        <p:cNvGrpSpPr/>
        <p:nvPr/>
      </p:nvGrpSpPr>
      <p:grpSpPr>
        <a:xfrm>
          <a:off x="0" y="0"/>
          <a:ext cx="0" cy="0"/>
          <a:chOff x="0" y="0"/>
          <a:chExt cx="0" cy="0"/>
        </a:xfrm>
      </p:grpSpPr>
      <p:sp>
        <p:nvSpPr>
          <p:cNvPr id="26" name="Google Shape;26;p25"/>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5"/>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29" name="Google Shape;29;p25"/>
          <p:cNvSpPr/>
          <p:nvPr/>
        </p:nvSpPr>
        <p:spPr>
          <a:xfrm>
            <a:off x="0" y="2895600"/>
            <a:ext cx="7543800" cy="2133600"/>
          </a:xfrm>
          <a:prstGeom prst="rect">
            <a:avLst/>
          </a:prstGeom>
          <a:gradFill>
            <a:gsLst>
              <a:gs pos="0">
                <a:srgbClr val="262626">
                  <a:alpha val="48627"/>
                </a:srgbClr>
              </a:gs>
              <a:gs pos="63000">
                <a:srgbClr val="262626">
                  <a:alpha val="48627"/>
                </a:srgbClr>
              </a:gs>
              <a:gs pos="100000">
                <a:srgbClr val="0C0C0C">
                  <a:alpha val="55686"/>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30" name="Google Shape;30;p25"/>
          <p:cNvSpPr txBox="1"/>
          <p:nvPr>
            <p:ph type="title"/>
          </p:nvPr>
        </p:nvSpPr>
        <p:spPr>
          <a:xfrm>
            <a:off x="414867" y="3200400"/>
            <a:ext cx="7010400" cy="1676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4000"/>
              <a:buFont typeface="Lucida Sans"/>
              <a:buNone/>
              <a:defRPr sz="4000">
                <a:solidFill>
                  <a:schemeClr val="lt1"/>
                </a:solidFill>
                <a:latin typeface="Lucida Sans"/>
                <a:ea typeface="Lucida Sans"/>
                <a:cs typeface="Lucida Sans"/>
                <a:sym typeface="Lucida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5"/>
          <p:cNvSpPr txBox="1"/>
          <p:nvPr>
            <p:ph idx="1" type="body"/>
          </p:nvPr>
        </p:nvSpPr>
        <p:spPr>
          <a:xfrm>
            <a:off x="4648200" y="664780"/>
            <a:ext cx="4191000" cy="3810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1224"/>
              <a:buNone/>
              <a:defRPr b="1" sz="1800">
                <a:solidFill>
                  <a:srgbClr val="A5A5A5"/>
                </a:solidFill>
                <a:latin typeface="Calibri"/>
                <a:ea typeface="Calibri"/>
                <a:cs typeface="Calibri"/>
                <a:sym typeface="Calibri"/>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7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p:tgtEl>
                                          <p:spTgt spid="29"/>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1250"/>
                                  </p:stCondLst>
                                  <p:childTnLst>
                                    <p:set>
                                      <p:cBhvr>
                                        <p:cTn dur="1" fill="hold">
                                          <p:stCondLst>
                                            <p:cond delay="0"/>
                                          </p:stCondLst>
                                        </p:cTn>
                                        <p:tgtEl>
                                          <p:spTgt spid="30"/>
                                        </p:tgtEl>
                                        <p:attrNameLst>
                                          <p:attrName>style.visibility</p:attrName>
                                        </p:attrNameLst>
                                      </p:cBhvr>
                                      <p:to>
                                        <p:strVal val="visible"/>
                                      </p:to>
                                    </p:set>
                                    <p:animEffect filter="fade" transition="in">
                                      <p:cBhvr>
                                        <p:cTn dur="1000"/>
                                        <p:tgtEl>
                                          <p:spTgt spid="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2" name="Shape 32"/>
        <p:cNvGrpSpPr/>
        <p:nvPr/>
      </p:nvGrpSpPr>
      <p:grpSpPr>
        <a:xfrm>
          <a:off x="0" y="0"/>
          <a:ext cx="0" cy="0"/>
          <a:chOff x="0" y="0"/>
          <a:chExt cx="0" cy="0"/>
        </a:xfrm>
      </p:grpSpPr>
      <p:sp>
        <p:nvSpPr>
          <p:cNvPr id="33" name="Google Shape;33;p26"/>
          <p:cNvSpPr/>
          <p:nvPr/>
        </p:nvSpPr>
        <p:spPr>
          <a:xfrm>
            <a:off x="-2" y="4664147"/>
            <a:ext cx="9151089" cy="0"/>
          </a:xfrm>
          <a:prstGeom prst="rtTriangle">
            <a:avLst/>
          </a:prstGeom>
          <a:gradFill>
            <a:gsLst>
              <a:gs pos="0">
                <a:srgbClr val="007795"/>
              </a:gs>
              <a:gs pos="55000">
                <a:srgbClr val="47BBE0"/>
              </a:gs>
              <a:gs pos="100000">
                <a:srgbClr val="007795"/>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34" name="Google Shape;34;p26"/>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2"/>
              </a:buClr>
              <a:buSzPts val="4800"/>
              <a:buFont typeface="Lucida Sans"/>
              <a:buNone/>
              <a:defRPr b="1"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6"/>
          <p:cNvSpPr txBox="1"/>
          <p:nvPr>
            <p:ph idx="1" type="subTitle"/>
          </p:nvPr>
        </p:nvSpPr>
        <p:spPr>
          <a:xfrm>
            <a:off x="685800" y="3611607"/>
            <a:ext cx="7772400" cy="1199704"/>
          </a:xfrm>
          <a:prstGeom prst="rect">
            <a:avLst/>
          </a:prstGeom>
          <a:noFill/>
          <a:ln>
            <a:noFill/>
          </a:ln>
        </p:spPr>
        <p:txBody>
          <a:bodyPr anchorCtr="0" anchor="t" bIns="45700" lIns="45700" spcFirstLastPara="1" rIns="45700" wrap="square" tIns="45700">
            <a:normAutofit/>
          </a:bodyPr>
          <a:lstStyle>
            <a:lvl1pPr lvl="0" marR="64008" algn="r">
              <a:spcBef>
                <a:spcPts val="400"/>
              </a:spcBef>
              <a:spcAft>
                <a:spcPts val="0"/>
              </a:spcAft>
              <a:buSzPts val="1836"/>
              <a:buNone/>
              <a:defRPr>
                <a:solidFill>
                  <a:schemeClr val="dk2"/>
                </a:solidFill>
              </a:defRPr>
            </a:lvl1pPr>
            <a:lvl2pPr lvl="1" algn="ctr">
              <a:spcBef>
                <a:spcPts val="324"/>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p:txBody>
      </p:sp>
      <p:grpSp>
        <p:nvGrpSpPr>
          <p:cNvPr id="36" name="Google Shape;36;p26"/>
          <p:cNvGrpSpPr/>
          <p:nvPr/>
        </p:nvGrpSpPr>
        <p:grpSpPr>
          <a:xfrm>
            <a:off x="-3765" y="4953000"/>
            <a:ext cx="9147765" cy="1912088"/>
            <a:chOff x="-3765" y="4832896"/>
            <a:chExt cx="9147765" cy="2032192"/>
          </a:xfrm>
        </p:grpSpPr>
        <p:sp>
          <p:nvSpPr>
            <p:cNvPr id="37" name="Google Shape;37;p26"/>
            <p:cNvSpPr/>
            <p:nvPr/>
          </p:nvSpPr>
          <p:spPr>
            <a:xfrm>
              <a:off x="1687513" y="4832896"/>
              <a:ext cx="7456487" cy="518816"/>
            </a:xfrm>
            <a:custGeom>
              <a:rect b="b" l="l" r="r" t="t"/>
              <a:pathLst>
                <a:path extrusionOk="0" h="367" w="4697">
                  <a:moveTo>
                    <a:pt x="4697" y="0"/>
                  </a:moveTo>
                  <a:lnTo>
                    <a:pt x="4697" y="367"/>
                  </a:lnTo>
                  <a:lnTo>
                    <a:pt x="0" y="218"/>
                  </a:lnTo>
                  <a:lnTo>
                    <a:pt x="4697" y="0"/>
                  </a:lnTo>
                  <a:close/>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38" name="Google Shape;38;p26"/>
            <p:cNvSpPr/>
            <p:nvPr/>
          </p:nvSpPr>
          <p:spPr>
            <a:xfrm>
              <a:off x="35443" y="5135526"/>
              <a:ext cx="9108557" cy="838200"/>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39" name="Google Shape;39;p26"/>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40" name="Google Shape;40;p26"/>
            <p:cNvCxnSpPr/>
            <p:nvPr/>
          </p:nvCxnSpPr>
          <p:spPr>
            <a:xfrm>
              <a:off x="-3765" y="4880373"/>
              <a:ext cx="9147765" cy="839943"/>
            </a:xfrm>
            <a:prstGeom prst="straightConnector1">
              <a:avLst/>
            </a:prstGeom>
            <a:noFill/>
            <a:ln cap="flat" cmpd="sng" w="12050">
              <a:solidFill>
                <a:srgbClr val="93C5D8"/>
              </a:solidFill>
              <a:prstDash val="solid"/>
              <a:miter lim="800000"/>
              <a:headEnd len="sm" w="sm" type="none"/>
              <a:tailEnd len="sm" w="sm" type="none"/>
            </a:ln>
          </p:spPr>
        </p:cxnSp>
      </p:grpSp>
      <p:sp>
        <p:nvSpPr>
          <p:cNvPr id="41" name="Google Shape;41;p26"/>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6"/>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6"/>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rgbClr val="FFFFFF"/>
                </a:solidFill>
                <a:latin typeface="Lucida Sans"/>
                <a:ea typeface="Lucida Sans"/>
                <a:cs typeface="Lucida Sans"/>
                <a:sym typeface="Lucida Sans"/>
              </a:defRPr>
            </a:lvl1pPr>
            <a:lvl2pPr indent="0" lvl="1" marL="0" algn="r">
              <a:spcBef>
                <a:spcPts val="0"/>
              </a:spcBef>
              <a:buNone/>
              <a:defRPr b="0" sz="1000">
                <a:solidFill>
                  <a:srgbClr val="FFFFFF"/>
                </a:solidFill>
                <a:latin typeface="Lucida Sans"/>
                <a:ea typeface="Lucida Sans"/>
                <a:cs typeface="Lucida Sans"/>
                <a:sym typeface="Lucida Sans"/>
              </a:defRPr>
            </a:lvl2pPr>
            <a:lvl3pPr indent="0" lvl="2" marL="0" algn="r">
              <a:spcBef>
                <a:spcPts val="0"/>
              </a:spcBef>
              <a:buNone/>
              <a:defRPr b="0" sz="1000">
                <a:solidFill>
                  <a:srgbClr val="FFFFFF"/>
                </a:solidFill>
                <a:latin typeface="Lucida Sans"/>
                <a:ea typeface="Lucida Sans"/>
                <a:cs typeface="Lucida Sans"/>
                <a:sym typeface="Lucida Sans"/>
              </a:defRPr>
            </a:lvl3pPr>
            <a:lvl4pPr indent="0" lvl="3" marL="0" algn="r">
              <a:spcBef>
                <a:spcPts val="0"/>
              </a:spcBef>
              <a:buNone/>
              <a:defRPr b="0" sz="1000">
                <a:solidFill>
                  <a:srgbClr val="FFFFFF"/>
                </a:solidFill>
                <a:latin typeface="Lucida Sans"/>
                <a:ea typeface="Lucida Sans"/>
                <a:cs typeface="Lucida Sans"/>
                <a:sym typeface="Lucida Sans"/>
              </a:defRPr>
            </a:lvl4pPr>
            <a:lvl5pPr indent="0" lvl="4" marL="0" algn="r">
              <a:spcBef>
                <a:spcPts val="0"/>
              </a:spcBef>
              <a:buNone/>
              <a:defRPr b="0" sz="1000">
                <a:solidFill>
                  <a:srgbClr val="FFFFFF"/>
                </a:solidFill>
                <a:latin typeface="Lucida Sans"/>
                <a:ea typeface="Lucida Sans"/>
                <a:cs typeface="Lucida Sans"/>
                <a:sym typeface="Lucida Sans"/>
              </a:defRPr>
            </a:lvl5pPr>
            <a:lvl6pPr indent="0" lvl="5" marL="0" algn="r">
              <a:spcBef>
                <a:spcPts val="0"/>
              </a:spcBef>
              <a:buNone/>
              <a:defRPr b="0" sz="1000">
                <a:solidFill>
                  <a:srgbClr val="FFFFFF"/>
                </a:solidFill>
                <a:latin typeface="Lucida Sans"/>
                <a:ea typeface="Lucida Sans"/>
                <a:cs typeface="Lucida Sans"/>
                <a:sym typeface="Lucida Sans"/>
              </a:defRPr>
            </a:lvl6pPr>
            <a:lvl7pPr indent="0" lvl="6" marL="0" algn="r">
              <a:spcBef>
                <a:spcPts val="0"/>
              </a:spcBef>
              <a:buNone/>
              <a:defRPr b="0" sz="1000">
                <a:solidFill>
                  <a:srgbClr val="FFFFFF"/>
                </a:solidFill>
                <a:latin typeface="Lucida Sans"/>
                <a:ea typeface="Lucida Sans"/>
                <a:cs typeface="Lucida Sans"/>
                <a:sym typeface="Lucida Sans"/>
              </a:defRPr>
            </a:lvl7pPr>
            <a:lvl8pPr indent="0" lvl="7" marL="0" algn="r">
              <a:spcBef>
                <a:spcPts val="0"/>
              </a:spcBef>
              <a:buNone/>
              <a:defRPr b="0" sz="1000">
                <a:solidFill>
                  <a:srgbClr val="FFFFFF"/>
                </a:solidFill>
                <a:latin typeface="Lucida Sans"/>
                <a:ea typeface="Lucida Sans"/>
                <a:cs typeface="Lucida Sans"/>
                <a:sym typeface="Lucida Sans"/>
              </a:defRPr>
            </a:lvl8pPr>
            <a:lvl9pPr indent="0" lvl="8" marL="0" algn="r">
              <a:spcBef>
                <a:spcPts val="0"/>
              </a:spcBef>
              <a:buNone/>
              <a:defRPr b="0" sz="1000">
                <a:solidFill>
                  <a:srgbClr val="FFFFFF"/>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pic>
        <p:nvPicPr>
          <p:cNvPr id="44" name="Google Shape;44;p26"/>
          <p:cNvPicPr preferRelativeResize="0"/>
          <p:nvPr/>
        </p:nvPicPr>
        <p:blipFill rotWithShape="1">
          <a:blip r:embed="rId3">
            <a:alphaModFix/>
          </a:blip>
          <a:srcRect b="0" l="0" r="0" t="0"/>
          <a:stretch/>
        </p:blipFill>
        <p:spPr>
          <a:xfrm>
            <a:off x="20548" y="20547"/>
            <a:ext cx="3498527" cy="2825393"/>
          </a:xfrm>
          <a:prstGeom prst="rect">
            <a:avLst/>
          </a:prstGeom>
          <a:noFill/>
          <a:ln>
            <a:noFill/>
          </a:ln>
        </p:spPr>
      </p:pic>
      <p:pic>
        <p:nvPicPr>
          <p:cNvPr id="45" name="Google Shape;45;p26"/>
          <p:cNvPicPr preferRelativeResize="0"/>
          <p:nvPr/>
        </p:nvPicPr>
        <p:blipFill rotWithShape="1">
          <a:blip r:embed="rId4">
            <a:alphaModFix/>
          </a:blip>
          <a:srcRect b="0" l="0" r="0" t="0"/>
          <a:stretch/>
        </p:blipFill>
        <p:spPr>
          <a:xfrm>
            <a:off x="3503486" y="20548"/>
            <a:ext cx="5624418" cy="2825496"/>
          </a:xfrm>
          <a:prstGeom prst="rect">
            <a:avLst/>
          </a:prstGeom>
          <a:noFill/>
          <a:ln>
            <a:noFill/>
          </a:ln>
        </p:spPr>
      </p:pic>
      <p:pic>
        <p:nvPicPr>
          <p:cNvPr id="46" name="Google Shape;46;p26"/>
          <p:cNvPicPr preferRelativeResize="0"/>
          <p:nvPr/>
        </p:nvPicPr>
        <p:blipFill rotWithShape="1">
          <a:blip r:embed="rId5">
            <a:alphaModFix/>
          </a:blip>
          <a:srcRect b="0" l="0" r="0" t="0"/>
          <a:stretch/>
        </p:blipFill>
        <p:spPr>
          <a:xfrm>
            <a:off x="20923" y="2818500"/>
            <a:ext cx="7668994" cy="2296266"/>
          </a:xfrm>
          <a:prstGeom prst="rect">
            <a:avLst/>
          </a:prstGeom>
          <a:noFill/>
          <a:ln>
            <a:noFill/>
          </a:ln>
        </p:spPr>
      </p:pic>
      <p:pic>
        <p:nvPicPr>
          <p:cNvPr id="47" name="Google Shape;47;p26"/>
          <p:cNvPicPr preferRelativeResize="0"/>
          <p:nvPr/>
        </p:nvPicPr>
        <p:blipFill rotWithShape="1">
          <a:blip r:embed="rId6">
            <a:alphaModFix/>
          </a:blip>
          <a:srcRect b="0" l="0" r="0" t="0"/>
          <a:stretch/>
        </p:blipFill>
        <p:spPr>
          <a:xfrm>
            <a:off x="7662119" y="2819400"/>
            <a:ext cx="1461333" cy="2293850"/>
          </a:xfrm>
          <a:prstGeom prst="rect">
            <a:avLst/>
          </a:prstGeom>
          <a:noFill/>
          <a:ln>
            <a:noFill/>
          </a:ln>
        </p:spPr>
      </p:pic>
      <p:pic>
        <p:nvPicPr>
          <p:cNvPr id="48" name="Google Shape;48;p26"/>
          <p:cNvPicPr preferRelativeResize="0"/>
          <p:nvPr/>
        </p:nvPicPr>
        <p:blipFill rotWithShape="1">
          <a:blip r:embed="rId7">
            <a:alphaModFix/>
          </a:blip>
          <a:srcRect b="0" l="0" r="0" t="0"/>
          <a:stretch/>
        </p:blipFill>
        <p:spPr>
          <a:xfrm>
            <a:off x="20548" y="5089818"/>
            <a:ext cx="9098280" cy="1737360"/>
          </a:xfrm>
          <a:prstGeom prst="rect">
            <a:avLst/>
          </a:prstGeom>
          <a:noFill/>
          <a:ln>
            <a:noFill/>
          </a:ln>
        </p:spPr>
      </p:pic>
      <p:sp>
        <p:nvSpPr>
          <p:cNvPr id="49" name="Google Shape;49;p26"/>
          <p:cNvSpPr/>
          <p:nvPr/>
        </p:nvSpPr>
        <p:spPr>
          <a:xfrm>
            <a:off x="8755230" y="2469776"/>
            <a:ext cx="304800" cy="152400"/>
          </a:xfrm>
          <a:prstGeom prst="rect">
            <a:avLst/>
          </a:prstGeom>
          <a:solidFill>
            <a:srgbClr val="F274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47F28"/>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p:tgtEl>
                                          <p:spTgt spid="4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p:tgtEl>
                                          <p:spTgt spid="4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48"/>
                                        </p:tgtEl>
                                        <p:attrNameLst>
                                          <p:attrName>style.visibility</p:attrName>
                                        </p:attrNameLst>
                                      </p:cBhvr>
                                      <p:to>
                                        <p:strVal val="visible"/>
                                      </p:to>
                                    </p:set>
                                    <p:animEffect filter="fade" transition="in">
                                      <p:cBhvr>
                                        <p:cTn dur="500"/>
                                        <p:tgtEl>
                                          <p:spTgt spid="48"/>
                                        </p:tgtEl>
                                      </p:cBhvr>
                                    </p:animEffect>
                                  </p:childTnLst>
                                </p:cTn>
                              </p:par>
                              <p:par>
                                <p:cTn fill="hold" nodeType="withEffect" presetClass="entr" presetID="2" presetSubtype="8">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p:tgtEl>
                                          <p:spTgt spid="4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p:tgtEl>
                                          <p:spTgt spid="47"/>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500"/>
                                  </p:stCondLst>
                                  <p:childTnLst>
                                    <p:set>
                                      <p:cBhvr>
                                        <p:cTn dur="1" fill="hold">
                                          <p:stCondLst>
                                            <p:cond delay="0"/>
                                          </p:stCondLst>
                                        </p:cTn>
                                        <p:tgtEl>
                                          <p:spTgt spid="49"/>
                                        </p:tgtEl>
                                        <p:attrNameLst>
                                          <p:attrName>style.visibility</p:attrName>
                                        </p:attrNameLst>
                                      </p:cBhvr>
                                      <p:to>
                                        <p:strVal val="visible"/>
                                      </p:to>
                                    </p:set>
                                    <p:animEffect filter="fade" transition="in">
                                      <p:cBhvr>
                                        <p:cTn dur="750"/>
                                        <p:tgtEl>
                                          <p:spTgt spid="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27"/>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2" name="Google Shape;52;p27"/>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7"/>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7"/>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5" name="Google Shape;55;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56" name="Google Shape;56;p27"/>
          <p:cNvPicPr preferRelativeResize="0"/>
          <p:nvPr/>
        </p:nvPicPr>
        <p:blipFill rotWithShape="1">
          <a:blip r:embed="rId2">
            <a:alphaModFix/>
          </a:blip>
          <a:srcRect b="5261" l="2599" r="5873" t="0"/>
          <a:stretch/>
        </p:blipFill>
        <p:spPr>
          <a:xfrm>
            <a:off x="3530" y="5867400"/>
            <a:ext cx="9144000" cy="105369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1000"/>
                                        <p:tgtEl>
                                          <p:spTgt spid="5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B1B1B1"/>
            </a:gs>
            <a:gs pos="40000">
              <a:srgbClr val="9E9E9E"/>
            </a:gs>
            <a:gs pos="100000">
              <a:schemeClr val="dk1"/>
            </a:gs>
          </a:gsLst>
          <a:path path="circle">
            <a:fillToRect b="100%" l="100%"/>
          </a:path>
          <a:tileRect r="-100%" t="-100%"/>
        </a:gradFill>
      </p:bgPr>
    </p:bg>
    <p:spTree>
      <p:nvGrpSpPr>
        <p:cNvPr id="57" name="Shape 57"/>
        <p:cNvGrpSpPr/>
        <p:nvPr/>
      </p:nvGrpSpPr>
      <p:grpSpPr>
        <a:xfrm>
          <a:off x="0" y="0"/>
          <a:ext cx="0" cy="0"/>
          <a:chOff x="0" y="0"/>
          <a:chExt cx="0" cy="0"/>
        </a:xfrm>
      </p:grpSpPr>
      <p:sp>
        <p:nvSpPr>
          <p:cNvPr id="58" name="Google Shape;58;p28"/>
          <p:cNvSpPr txBox="1"/>
          <p:nvPr>
            <p:ph type="title"/>
          </p:nvPr>
        </p:nvSpPr>
        <p:spPr>
          <a:xfrm>
            <a:off x="722376" y="1059712"/>
            <a:ext cx="7772400" cy="182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2"/>
              </a:buClr>
              <a:buSzPts val="4800"/>
              <a:buFont typeface="Lucida Sans"/>
              <a:buNone/>
              <a:defRPr b="1"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8"/>
          <p:cNvSpPr txBox="1"/>
          <p:nvPr>
            <p:ph idx="1" type="body"/>
          </p:nvPr>
        </p:nvSpPr>
        <p:spPr>
          <a:xfrm>
            <a:off x="3922713" y="2931712"/>
            <a:ext cx="4572000" cy="1454888"/>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564"/>
              <a:buNone/>
              <a:defRPr sz="2300">
                <a:solidFill>
                  <a:schemeClr val="lt1"/>
                </a:solidFill>
              </a:defRPr>
            </a:lvl1pPr>
            <a:lvl2pPr indent="-228600" lvl="1" marL="914400" algn="l">
              <a:spcBef>
                <a:spcPts val="324"/>
              </a:spcBef>
              <a:spcAft>
                <a:spcPts val="0"/>
              </a:spcAft>
              <a:buSzPts val="1800"/>
              <a:buNone/>
              <a:defRPr sz="1800">
                <a:solidFill>
                  <a:schemeClr val="lt1"/>
                </a:solidFill>
              </a:defRPr>
            </a:lvl2pPr>
            <a:lvl3pPr indent="-228600" lvl="2" marL="1371600" algn="l">
              <a:spcBef>
                <a:spcPts val="350"/>
              </a:spcBef>
              <a:spcAft>
                <a:spcPts val="0"/>
              </a:spcAft>
              <a:buSzPts val="1600"/>
              <a:buNone/>
              <a:defRPr sz="1600">
                <a:solidFill>
                  <a:schemeClr val="lt1"/>
                </a:solidFill>
              </a:defRPr>
            </a:lvl3pPr>
            <a:lvl4pPr indent="-228600" lvl="3" marL="1828800" algn="l">
              <a:spcBef>
                <a:spcPts val="350"/>
              </a:spcBef>
              <a:spcAft>
                <a:spcPts val="0"/>
              </a:spcAft>
              <a:buSzPts val="1400"/>
              <a:buNone/>
              <a:defRPr sz="1400">
                <a:solidFill>
                  <a:schemeClr val="lt1"/>
                </a:solidFill>
              </a:defRPr>
            </a:lvl4pPr>
            <a:lvl5pPr indent="-228600" lvl="4" marL="2286000" algn="l">
              <a:spcBef>
                <a:spcPts val="350"/>
              </a:spcBef>
              <a:spcAft>
                <a:spcPts val="0"/>
              </a:spcAft>
              <a:buSzPts val="1400"/>
              <a:buNone/>
              <a:defRPr sz="1400">
                <a:solidFill>
                  <a:schemeClr val="lt1"/>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60" name="Google Shape;60;p28"/>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8"/>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8"/>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3" name="Google Shape;63;p28"/>
          <p:cNvSpPr/>
          <p:nvPr/>
        </p:nvSpPr>
        <p:spPr>
          <a:xfrm>
            <a:off x="3636680"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64" name="Google Shape;64;p28"/>
          <p:cNvSpPr/>
          <p:nvPr/>
        </p:nvSpPr>
        <p:spPr>
          <a:xfrm>
            <a:off x="3450264"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65" name="Google Shape;65;p28"/>
          <p:cNvSpPr/>
          <p:nvPr/>
        </p:nvSpPr>
        <p:spPr>
          <a:xfrm>
            <a:off x="762000" y="1946209"/>
            <a:ext cx="2057400" cy="2057400"/>
          </a:xfrm>
          <a:prstGeom prst="ellipse">
            <a:avLst/>
          </a:prstGeom>
          <a:gradFill>
            <a:gsLst>
              <a:gs pos="0">
                <a:srgbClr val="F39C29"/>
              </a:gs>
              <a:gs pos="50000">
                <a:srgbClr val="F7931D"/>
              </a:gs>
              <a:gs pos="100000">
                <a:srgbClr val="FF6600"/>
              </a:gs>
            </a:gsLst>
            <a:path path="circle">
              <a:fillToRect b="50%" l="50%" r="50%" t="50%"/>
            </a:path>
            <a:tileRect/>
          </a:gradFill>
          <a:ln>
            <a:noFill/>
          </a:ln>
          <a:effectLst>
            <a:outerShdw blurRad="152400" sx="90000" rotWithShape="0" dir="5400000" dist="165100" sy="-19000">
              <a:srgbClr val="000000">
                <a:alpha val="1098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ucida Sans"/>
                <a:ea typeface="Lucida Sans"/>
                <a:cs typeface="Lucida Sans"/>
                <a:sym typeface="Lucida Sans"/>
              </a:rPr>
              <a:t>             </a:t>
            </a:r>
            <a:endParaRPr/>
          </a:p>
        </p:txBody>
      </p:sp>
      <p:sp>
        <p:nvSpPr>
          <p:cNvPr id="66" name="Google Shape;66;p28"/>
          <p:cNvSpPr/>
          <p:nvPr/>
        </p:nvSpPr>
        <p:spPr>
          <a:xfrm>
            <a:off x="8686800" y="5265376"/>
            <a:ext cx="457200" cy="96672"/>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F6600"/>
                </a:solidFill>
                <a:latin typeface="Lucida Sans"/>
                <a:ea typeface="Lucida Sans"/>
                <a:cs typeface="Lucida Sans"/>
                <a:sym typeface="Lucida Sans"/>
              </a:rPr>
              <a:t>           </a:t>
            </a:r>
            <a:endParaRPr/>
          </a:p>
        </p:txBody>
      </p:sp>
      <p:sp>
        <p:nvSpPr>
          <p:cNvPr id="67" name="Google Shape;67;p28"/>
          <p:cNvSpPr/>
          <p:nvPr/>
        </p:nvSpPr>
        <p:spPr>
          <a:xfrm>
            <a:off x="1007328" y="1992354"/>
            <a:ext cx="1583472" cy="1295400"/>
          </a:xfrm>
          <a:prstGeom prst="ellipse">
            <a:avLst/>
          </a:prstGeom>
          <a:gradFill>
            <a:gsLst>
              <a:gs pos="0">
                <a:srgbClr val="000000">
                  <a:alpha val="6666"/>
                </a:srgbClr>
              </a:gs>
              <a:gs pos="63000">
                <a:srgbClr val="000000">
                  <a:alpha val="6666"/>
                </a:srgbClr>
              </a:gs>
              <a:gs pos="72000">
                <a:srgbClr val="000000">
                  <a:alpha val="14901"/>
                </a:srgbClr>
              </a:gs>
              <a:gs pos="91000">
                <a:srgbClr val="000000">
                  <a:alpha val="27843"/>
                </a:srgbClr>
              </a:gs>
              <a:gs pos="100000">
                <a:srgbClr val="000000">
                  <a:alpha val="2784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ucida Sans"/>
                <a:ea typeface="Lucida Sans"/>
                <a:cs typeface="Lucida Sans"/>
                <a:sym typeface="Lucida Sans"/>
              </a:rPr>
              <a:t>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gradFill>
          <a:gsLst>
            <a:gs pos="0">
              <a:srgbClr val="B1B1B1"/>
            </a:gs>
            <a:gs pos="40000">
              <a:srgbClr val="9E9E9E"/>
            </a:gs>
            <a:gs pos="100000">
              <a:schemeClr val="dk1"/>
            </a:gs>
          </a:gsLst>
          <a:path path="circle">
            <a:fillToRect b="100%" l="100%"/>
          </a:path>
          <a:tileRect r="-100%" t="-100%"/>
        </a:gradFill>
      </p:bgPr>
    </p:bg>
    <p:spTree>
      <p:nvGrpSpPr>
        <p:cNvPr id="68" name="Shape 68"/>
        <p:cNvGrpSpPr/>
        <p:nvPr/>
      </p:nvGrpSpPr>
      <p:grpSpPr>
        <a:xfrm>
          <a:off x="0" y="0"/>
          <a:ext cx="0" cy="0"/>
          <a:chOff x="0" y="0"/>
          <a:chExt cx="0" cy="0"/>
        </a:xfrm>
      </p:grpSpPr>
      <p:sp>
        <p:nvSpPr>
          <p:cNvPr id="69" name="Google Shape;69;p29"/>
          <p:cNvSpPr txBox="1"/>
          <p:nvPr>
            <p:ph idx="1" type="body"/>
          </p:nvPr>
        </p:nvSpPr>
        <p:spPr>
          <a:xfrm>
            <a:off x="457200" y="1481328"/>
            <a:ext cx="4038600" cy="4525963"/>
          </a:xfrm>
          <a:prstGeom prst="rect">
            <a:avLst/>
          </a:prstGeom>
          <a:noFill/>
          <a:ln>
            <a:noFill/>
          </a:ln>
        </p:spPr>
        <p:txBody>
          <a:bodyPr anchorCtr="0" anchor="t" bIns="45700" lIns="91425" spcFirstLastPara="1" rIns="91425" wrap="square" tIns="45700">
            <a:norm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0" name="Google Shape;70;p29"/>
          <p:cNvSpPr txBox="1"/>
          <p:nvPr>
            <p:ph idx="2" type="body"/>
          </p:nvPr>
        </p:nvSpPr>
        <p:spPr>
          <a:xfrm>
            <a:off x="4648200" y="1481328"/>
            <a:ext cx="4038600" cy="4525963"/>
          </a:xfrm>
          <a:prstGeom prst="rect">
            <a:avLst/>
          </a:prstGeom>
          <a:noFill/>
          <a:ln>
            <a:noFill/>
          </a:ln>
        </p:spPr>
        <p:txBody>
          <a:bodyPr anchorCtr="0" anchor="t" bIns="45700" lIns="91425" spcFirstLastPara="1" rIns="91425" wrap="square" tIns="45700">
            <a:norm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1" name="Google Shape;71;p29"/>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9"/>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9"/>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4" name="Google Shape;74;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bg>
      <p:bgPr>
        <a:blipFill rotWithShape="1">
          <a:blip r:embed="rId2">
            <a:alphaModFix/>
          </a:blip>
          <a:tile algn="tl" flip="none" tx="0" sx="50000" ty="0" sy="50000"/>
        </a:blipFill>
      </p:bgPr>
    </p:bg>
    <p:spTree>
      <p:nvGrpSpPr>
        <p:cNvPr id="75" name="Shape 75"/>
        <p:cNvGrpSpPr/>
        <p:nvPr/>
      </p:nvGrpSpPr>
      <p:grpSpPr>
        <a:xfrm>
          <a:off x="0" y="0"/>
          <a:ext cx="0" cy="0"/>
          <a:chOff x="0" y="0"/>
          <a:chExt cx="0" cy="0"/>
        </a:xfrm>
      </p:grpSpPr>
      <p:sp>
        <p:nvSpPr>
          <p:cNvPr id="76" name="Google Shape;76;p30"/>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1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30"/>
          <p:cNvSpPr txBox="1"/>
          <p:nvPr>
            <p:ph idx="1" type="body"/>
          </p:nvPr>
        </p:nvSpPr>
        <p:spPr>
          <a:xfrm>
            <a:off x="457200" y="5410200"/>
            <a:ext cx="4040188"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rm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8" name="Google Shape;78;p30"/>
          <p:cNvSpPr txBox="1"/>
          <p:nvPr>
            <p:ph idx="2" type="body"/>
          </p:nvPr>
        </p:nvSpPr>
        <p:spPr>
          <a:xfrm>
            <a:off x="4645026" y="5410200"/>
            <a:ext cx="4041775"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rm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9" name="Google Shape;79;p30"/>
          <p:cNvSpPr txBox="1"/>
          <p:nvPr>
            <p:ph idx="3" type="body"/>
          </p:nvPr>
        </p:nvSpPr>
        <p:spPr>
          <a:xfrm>
            <a:off x="457200" y="1444294"/>
            <a:ext cx="4040188" cy="3941763"/>
          </a:xfrm>
          <a:prstGeom prst="rect">
            <a:avLst/>
          </a:prstGeom>
          <a:noFill/>
          <a:ln>
            <a:noFill/>
          </a:ln>
        </p:spPr>
        <p:txBody>
          <a:bodyPr anchorCtr="0" anchor="t" bIns="45700" lIns="91425" spcFirstLastPara="1" rIns="91425" wrap="square" tIns="45700">
            <a:normAutofit/>
          </a:bodyPr>
          <a:lstStyle>
            <a:lvl1pPr indent="-332232" lvl="0" marL="457200" algn="l">
              <a:spcBef>
                <a:spcPts val="40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80" name="Google Shape;80;p30"/>
          <p:cNvSpPr txBox="1"/>
          <p:nvPr>
            <p:ph idx="4" type="body"/>
          </p:nvPr>
        </p:nvSpPr>
        <p:spPr>
          <a:xfrm>
            <a:off x="4645025" y="1444294"/>
            <a:ext cx="4041775" cy="3941763"/>
          </a:xfrm>
          <a:prstGeom prst="rect">
            <a:avLst/>
          </a:prstGeom>
          <a:noFill/>
          <a:ln>
            <a:noFill/>
          </a:ln>
        </p:spPr>
        <p:txBody>
          <a:bodyPr anchorCtr="0" anchor="t" bIns="45700" lIns="91425" spcFirstLastPara="1" rIns="91425" wrap="square" tIns="45700">
            <a:normAutofit/>
          </a:bodyPr>
          <a:lstStyle>
            <a:lvl1pPr indent="-332232" lvl="0" marL="457200" algn="l">
              <a:spcBef>
                <a:spcPts val="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81" name="Google Shape;81;p30"/>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0"/>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rgbClr val="B1B1B1"/>
            </a:gs>
            <a:gs pos="40000">
              <a:srgbClr val="9E9E9E"/>
            </a:gs>
            <a:gs pos="100000">
              <a:schemeClr val="dk1"/>
            </a:gs>
          </a:gsLst>
          <a:path path="circle">
            <a:fillToRect b="100%" l="100%"/>
          </a:path>
          <a:tileRect r="-100%" t="-100%"/>
        </a:gradFill>
      </p:bgPr>
    </p:bg>
    <p:spTree>
      <p:nvGrpSpPr>
        <p:cNvPr id="84" name="Shape 84"/>
        <p:cNvGrpSpPr/>
        <p:nvPr/>
      </p:nvGrpSpPr>
      <p:grpSpPr>
        <a:xfrm>
          <a:off x="0" y="0"/>
          <a:ext cx="0" cy="0"/>
          <a:chOff x="0" y="0"/>
          <a:chExt cx="0" cy="0"/>
        </a:xfrm>
      </p:grpSpPr>
      <p:sp>
        <p:nvSpPr>
          <p:cNvPr id="85" name="Google Shape;85;p23"/>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3"/>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8" name="Google Shape;88;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89" name="Google Shape;89;p23"/>
          <p:cNvPicPr preferRelativeResize="0"/>
          <p:nvPr/>
        </p:nvPicPr>
        <p:blipFill rotWithShape="1">
          <a:blip r:embed="rId2">
            <a:alphaModFix/>
          </a:blip>
          <a:srcRect b="0" l="0" r="0" t="0"/>
          <a:stretch/>
        </p:blipFill>
        <p:spPr>
          <a:xfrm>
            <a:off x="0" y="762000"/>
            <a:ext cx="2445488" cy="2286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500"/>
                                  </p:stCondLst>
                                  <p:childTnLst>
                                    <p:set>
                                      <p:cBhvr>
                                        <p:cTn dur="1" fill="hold">
                                          <p:stCondLst>
                                            <p:cond delay="0"/>
                                          </p:stCondLst>
                                        </p:cTn>
                                        <p:tgtEl>
                                          <p:spTgt spid="89"/>
                                        </p:tgtEl>
                                        <p:attrNameLst>
                                          <p:attrName>style.visibility</p:attrName>
                                        </p:attrNameLst>
                                      </p:cBhvr>
                                      <p:to>
                                        <p:strVal val="visible"/>
                                      </p:to>
                                    </p:set>
                                    <p:anim calcmode="lin" valueType="num">
                                      <p:cBhvr additive="base">
                                        <p:cTn dur="500"/>
                                        <p:tgtEl>
                                          <p:spTgt spid="8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
        <p:nvSpPr>
          <p:cNvPr id="91" name="Google Shape;91;p3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94" name="Google Shape;94;p31"/>
          <p:cNvPicPr preferRelativeResize="0"/>
          <p:nvPr/>
        </p:nvPicPr>
        <p:blipFill rotWithShape="1">
          <a:blip r:embed="rId2">
            <a:alphaModFix/>
          </a:blip>
          <a:srcRect b="5261" l="2599" r="5873" t="0"/>
          <a:stretch/>
        </p:blipFill>
        <p:spPr>
          <a:xfrm>
            <a:off x="3530" y="5867400"/>
            <a:ext cx="9144000" cy="105369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94"/>
                                        </p:tgtEl>
                                        <p:attrNameLst>
                                          <p:attrName>style.visibility</p:attrName>
                                        </p:attrNameLst>
                                      </p:cBhvr>
                                      <p:to>
                                        <p:strVal val="visible"/>
                                      </p:to>
                                    </p:set>
                                    <p:anim calcmode="lin" valueType="num">
                                      <p:cBhvr additive="base">
                                        <p:cTn dur="1000"/>
                                        <p:tgtEl>
                                          <p:spTgt spid="9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9.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p:nvPr/>
        </p:nvSpPr>
        <p:spPr>
          <a:xfrm>
            <a:off x="499273" y="5944936"/>
            <a:ext cx="4940624" cy="921076"/>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11" name="Google Shape;11;p20"/>
          <p:cNvSpPr/>
          <p:nvPr/>
        </p:nvSpPr>
        <p:spPr>
          <a:xfrm>
            <a:off x="485717" y="5939011"/>
            <a:ext cx="3690451"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12" name="Google Shape;12;p20"/>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13" name="Google Shape;13;p20"/>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4" name="Google Shape;14;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100"/>
              <a:buFont typeface="Lucida Sans"/>
              <a:buNone/>
              <a:defRPr b="1" i="0" sz="4100" u="none" cap="none" strike="noStrik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20"/>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6" name="Google Shape;16;p20"/>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17" name="Google Shape;17;p20"/>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18" name="Google Shape;18;p2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u="none">
                <a:solidFill>
                  <a:schemeClr val="dk1"/>
                </a:solidFill>
                <a:latin typeface="Lucida Sans"/>
                <a:ea typeface="Lucida Sans"/>
                <a:cs typeface="Lucida Sans"/>
                <a:sym typeface="Lucida Sans"/>
              </a:defRPr>
            </a:lvl1pPr>
            <a:lvl2pPr indent="0" lvl="1" marL="0" marR="0" rtl="0" algn="r">
              <a:spcBef>
                <a:spcPts val="0"/>
              </a:spcBef>
              <a:buNone/>
              <a:defRPr b="0" sz="1000" u="none">
                <a:solidFill>
                  <a:schemeClr val="dk1"/>
                </a:solidFill>
                <a:latin typeface="Lucida Sans"/>
                <a:ea typeface="Lucida Sans"/>
                <a:cs typeface="Lucida Sans"/>
                <a:sym typeface="Lucida Sans"/>
              </a:defRPr>
            </a:lvl2pPr>
            <a:lvl3pPr indent="0" lvl="2" marL="0" marR="0" rtl="0" algn="r">
              <a:spcBef>
                <a:spcPts val="0"/>
              </a:spcBef>
              <a:buNone/>
              <a:defRPr b="0" sz="1000" u="none">
                <a:solidFill>
                  <a:schemeClr val="dk1"/>
                </a:solidFill>
                <a:latin typeface="Lucida Sans"/>
                <a:ea typeface="Lucida Sans"/>
                <a:cs typeface="Lucida Sans"/>
                <a:sym typeface="Lucida Sans"/>
              </a:defRPr>
            </a:lvl3pPr>
            <a:lvl4pPr indent="0" lvl="3" marL="0" marR="0" rtl="0" algn="r">
              <a:spcBef>
                <a:spcPts val="0"/>
              </a:spcBef>
              <a:buNone/>
              <a:defRPr b="0" sz="1000" u="none">
                <a:solidFill>
                  <a:schemeClr val="dk1"/>
                </a:solidFill>
                <a:latin typeface="Lucida Sans"/>
                <a:ea typeface="Lucida Sans"/>
                <a:cs typeface="Lucida Sans"/>
                <a:sym typeface="Lucida Sans"/>
              </a:defRPr>
            </a:lvl4pPr>
            <a:lvl5pPr indent="0" lvl="4" marL="0" marR="0" rtl="0" algn="r">
              <a:spcBef>
                <a:spcPts val="0"/>
              </a:spcBef>
              <a:buNone/>
              <a:defRPr b="0" sz="1000" u="none">
                <a:solidFill>
                  <a:schemeClr val="dk1"/>
                </a:solidFill>
                <a:latin typeface="Lucida Sans"/>
                <a:ea typeface="Lucida Sans"/>
                <a:cs typeface="Lucida Sans"/>
                <a:sym typeface="Lucida Sans"/>
              </a:defRPr>
            </a:lvl5pPr>
            <a:lvl6pPr indent="0" lvl="5" marL="0" marR="0" rtl="0" algn="r">
              <a:spcBef>
                <a:spcPts val="0"/>
              </a:spcBef>
              <a:buNone/>
              <a:defRPr b="0" sz="1000" u="none">
                <a:solidFill>
                  <a:schemeClr val="dk1"/>
                </a:solidFill>
                <a:latin typeface="Lucida Sans"/>
                <a:ea typeface="Lucida Sans"/>
                <a:cs typeface="Lucida Sans"/>
                <a:sym typeface="Lucida Sans"/>
              </a:defRPr>
            </a:lvl6pPr>
            <a:lvl7pPr indent="0" lvl="6" marL="0" marR="0" rtl="0" algn="r">
              <a:spcBef>
                <a:spcPts val="0"/>
              </a:spcBef>
              <a:buNone/>
              <a:defRPr b="0" sz="1000" u="none">
                <a:solidFill>
                  <a:schemeClr val="dk1"/>
                </a:solidFill>
                <a:latin typeface="Lucida Sans"/>
                <a:ea typeface="Lucida Sans"/>
                <a:cs typeface="Lucida Sans"/>
                <a:sym typeface="Lucida Sans"/>
              </a:defRPr>
            </a:lvl7pPr>
            <a:lvl8pPr indent="0" lvl="7" marL="0" marR="0" rtl="0" algn="r">
              <a:spcBef>
                <a:spcPts val="0"/>
              </a:spcBef>
              <a:buNone/>
              <a:defRPr b="0" sz="1000" u="none">
                <a:solidFill>
                  <a:schemeClr val="dk1"/>
                </a:solidFill>
                <a:latin typeface="Lucida Sans"/>
                <a:ea typeface="Lucida Sans"/>
                <a:cs typeface="Lucida Sans"/>
                <a:sym typeface="Lucida Sans"/>
              </a:defRPr>
            </a:lvl8pPr>
            <a:lvl9pPr indent="0" lvl="8" marL="0" marR="0" rtl="0" algn="r">
              <a:spcBef>
                <a:spcPts val="0"/>
              </a:spcBef>
              <a:buNone/>
              <a:defRPr b="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5" name="Shape 165"/>
        <p:cNvGrpSpPr/>
        <p:nvPr/>
      </p:nvGrpSpPr>
      <p:grpSpPr>
        <a:xfrm>
          <a:off x="0" y="0"/>
          <a:ext cx="0" cy="0"/>
          <a:chOff x="0" y="0"/>
          <a:chExt cx="0" cy="0"/>
        </a:xfrm>
      </p:grpSpPr>
      <p:sp>
        <p:nvSpPr>
          <p:cNvPr id="166" name="Google Shape;166;p22"/>
          <p:cNvSpPr/>
          <p:nvPr/>
        </p:nvSpPr>
        <p:spPr>
          <a:xfrm>
            <a:off x="499273" y="5944936"/>
            <a:ext cx="4940624" cy="921076"/>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67" name="Google Shape;167;p22"/>
          <p:cNvSpPr/>
          <p:nvPr/>
        </p:nvSpPr>
        <p:spPr>
          <a:xfrm>
            <a:off x="485717" y="5939011"/>
            <a:ext cx="3690451"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68" name="Google Shape;168;p22"/>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169" name="Google Shape;169;p22"/>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70" name="Google Shape;170;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2"/>
              </a:buClr>
              <a:buSzPts val="4100"/>
              <a:buFont typeface="Lucida Sans"/>
              <a:buNone/>
              <a:defRPr b="1" i="0" sz="4100" u="none" cap="none" strike="noStrike">
                <a:solidFill>
                  <a:schemeClr val="lt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1" name="Google Shape;171;p22"/>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lt1"/>
                </a:solidFill>
                <a:latin typeface="Lucida Sans"/>
                <a:ea typeface="Lucida Sans"/>
                <a:cs typeface="Lucida Sans"/>
                <a:sym typeface="Lucida Sans"/>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lt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172" name="Google Shape;172;p2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lt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9pPr>
          </a:lstStyle>
          <a:p/>
        </p:txBody>
      </p:sp>
      <p:sp>
        <p:nvSpPr>
          <p:cNvPr id="173" name="Google Shape;173;p2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000">
                <a:solidFill>
                  <a:schemeClr val="lt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9pPr>
          </a:lstStyle>
          <a:p/>
        </p:txBody>
      </p:sp>
      <p:sp>
        <p:nvSpPr>
          <p:cNvPr id="174" name="Google Shape;174;p2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u="none">
                <a:solidFill>
                  <a:schemeClr val="lt1"/>
                </a:solidFill>
                <a:latin typeface="Lucida Sans"/>
                <a:ea typeface="Lucida Sans"/>
                <a:cs typeface="Lucida Sans"/>
                <a:sym typeface="Lucida Sans"/>
              </a:defRPr>
            </a:lvl1pPr>
            <a:lvl2pPr indent="0" lvl="1" marL="0" marR="0" rtl="0" algn="r">
              <a:spcBef>
                <a:spcPts val="0"/>
              </a:spcBef>
              <a:buNone/>
              <a:defRPr b="0" sz="1000" u="none">
                <a:solidFill>
                  <a:schemeClr val="lt1"/>
                </a:solidFill>
                <a:latin typeface="Lucida Sans"/>
                <a:ea typeface="Lucida Sans"/>
                <a:cs typeface="Lucida Sans"/>
                <a:sym typeface="Lucida Sans"/>
              </a:defRPr>
            </a:lvl2pPr>
            <a:lvl3pPr indent="0" lvl="2" marL="0" marR="0" rtl="0" algn="r">
              <a:spcBef>
                <a:spcPts val="0"/>
              </a:spcBef>
              <a:buNone/>
              <a:defRPr b="0" sz="1000" u="none">
                <a:solidFill>
                  <a:schemeClr val="lt1"/>
                </a:solidFill>
                <a:latin typeface="Lucida Sans"/>
                <a:ea typeface="Lucida Sans"/>
                <a:cs typeface="Lucida Sans"/>
                <a:sym typeface="Lucida Sans"/>
              </a:defRPr>
            </a:lvl3pPr>
            <a:lvl4pPr indent="0" lvl="3" marL="0" marR="0" rtl="0" algn="r">
              <a:spcBef>
                <a:spcPts val="0"/>
              </a:spcBef>
              <a:buNone/>
              <a:defRPr b="0" sz="1000" u="none">
                <a:solidFill>
                  <a:schemeClr val="lt1"/>
                </a:solidFill>
                <a:latin typeface="Lucida Sans"/>
                <a:ea typeface="Lucida Sans"/>
                <a:cs typeface="Lucida Sans"/>
                <a:sym typeface="Lucida Sans"/>
              </a:defRPr>
            </a:lvl4pPr>
            <a:lvl5pPr indent="0" lvl="4" marL="0" marR="0" rtl="0" algn="r">
              <a:spcBef>
                <a:spcPts val="0"/>
              </a:spcBef>
              <a:buNone/>
              <a:defRPr b="0" sz="1000" u="none">
                <a:solidFill>
                  <a:schemeClr val="lt1"/>
                </a:solidFill>
                <a:latin typeface="Lucida Sans"/>
                <a:ea typeface="Lucida Sans"/>
                <a:cs typeface="Lucida Sans"/>
                <a:sym typeface="Lucida Sans"/>
              </a:defRPr>
            </a:lvl5pPr>
            <a:lvl6pPr indent="0" lvl="5" marL="0" marR="0" rtl="0" algn="r">
              <a:spcBef>
                <a:spcPts val="0"/>
              </a:spcBef>
              <a:buNone/>
              <a:defRPr b="0" sz="1000" u="none">
                <a:solidFill>
                  <a:schemeClr val="lt1"/>
                </a:solidFill>
                <a:latin typeface="Lucida Sans"/>
                <a:ea typeface="Lucida Sans"/>
                <a:cs typeface="Lucida Sans"/>
                <a:sym typeface="Lucida Sans"/>
              </a:defRPr>
            </a:lvl6pPr>
            <a:lvl7pPr indent="0" lvl="6" marL="0" marR="0" rtl="0" algn="r">
              <a:spcBef>
                <a:spcPts val="0"/>
              </a:spcBef>
              <a:buNone/>
              <a:defRPr b="0" sz="1000" u="none">
                <a:solidFill>
                  <a:schemeClr val="lt1"/>
                </a:solidFill>
                <a:latin typeface="Lucida Sans"/>
                <a:ea typeface="Lucida Sans"/>
                <a:cs typeface="Lucida Sans"/>
                <a:sym typeface="Lucida Sans"/>
              </a:defRPr>
            </a:lvl7pPr>
            <a:lvl8pPr indent="0" lvl="7" marL="0" marR="0" rtl="0" algn="r">
              <a:spcBef>
                <a:spcPts val="0"/>
              </a:spcBef>
              <a:buNone/>
              <a:defRPr b="0" sz="1000" u="none">
                <a:solidFill>
                  <a:schemeClr val="lt1"/>
                </a:solidFill>
                <a:latin typeface="Lucida Sans"/>
                <a:ea typeface="Lucida Sans"/>
                <a:cs typeface="Lucida Sans"/>
                <a:sym typeface="Lucida Sans"/>
              </a:defRPr>
            </a:lvl8pPr>
            <a:lvl9pPr indent="0" lvl="8" marL="0" marR="0" rtl="0" algn="r">
              <a:spcBef>
                <a:spcPts val="0"/>
              </a:spcBef>
              <a:buNone/>
              <a:defRPr b="0" sz="10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1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17.jp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image" Target="../media/image1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 Id="rId3" Type="http://schemas.openxmlformats.org/officeDocument/2006/relationships/image" Target="../media/image17.jpg"/><Relationship Id="rId4" Type="http://schemas.openxmlformats.org/officeDocument/2006/relationships/image" Target="../media/image20.jpg"/><Relationship Id="rId5" Type="http://schemas.openxmlformats.org/officeDocument/2006/relationships/image" Target="../media/image23.png"/><Relationship Id="rId6"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 Id="rId3" Type="http://schemas.openxmlformats.org/officeDocument/2006/relationships/image" Target="../media/image1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 Id="rId3" Type="http://schemas.openxmlformats.org/officeDocument/2006/relationships/image" Target="../media/image17.jp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image" Target="../media/image1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 Id="rId3" Type="http://schemas.openxmlformats.org/officeDocument/2006/relationships/image" Target="../media/image1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 Id="rId3" Type="http://schemas.openxmlformats.org/officeDocument/2006/relationships/image" Target="../media/image1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 Id="rId3" Type="http://schemas.openxmlformats.org/officeDocument/2006/relationships/image" Target="../media/image17.jp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17.jp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image" Target="../media/image17.jpg"/><Relationship Id="rId4" Type="http://schemas.openxmlformats.org/officeDocument/2006/relationships/image" Target="../media/image16.png"/><Relationship Id="rId5" Type="http://schemas.openxmlformats.org/officeDocument/2006/relationships/hyperlink" Target="https://my-bucket.s3.us-west-2.amazonaws.com/puppy.p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17.jp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17.jp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17.jp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1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5" name="Shape 185"/>
        <p:cNvGrpSpPr/>
        <p:nvPr/>
      </p:nvGrpSpPr>
      <p:grpSpPr>
        <a:xfrm>
          <a:off x="0" y="0"/>
          <a:ext cx="0" cy="0"/>
          <a:chOff x="0" y="0"/>
          <a:chExt cx="0" cy="0"/>
        </a:xfrm>
      </p:grpSpPr>
      <p:pic>
        <p:nvPicPr>
          <p:cNvPr descr="Everything You Need to Know About AWS S3" id="186" name="Google Shape;186;p1"/>
          <p:cNvPicPr preferRelativeResize="0"/>
          <p:nvPr/>
        </p:nvPicPr>
        <p:blipFill rotWithShape="1">
          <a:blip r:embed="rId4">
            <a:alphaModFix/>
          </a:blip>
          <a:srcRect b="0" l="0" r="0" t="0"/>
          <a:stretch/>
        </p:blipFill>
        <p:spPr>
          <a:xfrm>
            <a:off x="0" y="1628800"/>
            <a:ext cx="9144000" cy="3076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9" name="Shape 269"/>
        <p:cNvGrpSpPr/>
        <p:nvPr/>
      </p:nvGrpSpPr>
      <p:grpSpPr>
        <a:xfrm>
          <a:off x="0" y="0"/>
          <a:ext cx="0" cy="0"/>
          <a:chOff x="0" y="0"/>
          <a:chExt cx="0" cy="0"/>
        </a:xfrm>
      </p:grpSpPr>
      <p:sp>
        <p:nvSpPr>
          <p:cNvPr id="270" name="Google Shape;270;p10"/>
          <p:cNvSpPr/>
          <p:nvPr/>
        </p:nvSpPr>
        <p:spPr>
          <a:xfrm>
            <a:off x="0" y="1092483"/>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271" name="Google Shape;271;p10"/>
          <p:cNvSpPr txBox="1"/>
          <p:nvPr>
            <p:ph type="title"/>
          </p:nvPr>
        </p:nvSpPr>
        <p:spPr>
          <a:xfrm>
            <a:off x="539552" y="764705"/>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S3 Storage Tiers/Classes continue…</a:t>
            </a:r>
            <a:endParaRPr sz="2400">
              <a:solidFill>
                <a:srgbClr val="0070C0"/>
              </a:solidFill>
              <a:latin typeface="Arial"/>
              <a:ea typeface="Arial"/>
              <a:cs typeface="Arial"/>
              <a:sym typeface="Arial"/>
            </a:endParaRPr>
          </a:p>
        </p:txBody>
      </p:sp>
      <p:sp>
        <p:nvSpPr>
          <p:cNvPr id="272" name="Google Shape;272;p10"/>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273" name="Google Shape;273;p10"/>
          <p:cNvSpPr txBox="1"/>
          <p:nvPr/>
        </p:nvSpPr>
        <p:spPr>
          <a:xfrm>
            <a:off x="539552" y="1332982"/>
            <a:ext cx="8424936" cy="4400274"/>
          </a:xfrm>
          <a:prstGeom prst="rect">
            <a:avLst/>
          </a:prstGeom>
          <a:noFill/>
          <a:ln>
            <a:noFill/>
          </a:ln>
        </p:spPr>
        <p:txBody>
          <a:bodyPr anchorCtr="0" anchor="t" bIns="45700" lIns="91425" spcFirstLastPara="1" rIns="91425" wrap="square" tIns="45700">
            <a:normAutofit/>
          </a:bodyPr>
          <a:lstStyle/>
          <a:p>
            <a:pPr indent="0" lvl="1" marL="457200" marR="0" rtl="0" algn="l">
              <a:spcBef>
                <a:spcPts val="0"/>
              </a:spcBef>
              <a:spcAft>
                <a:spcPts val="0"/>
              </a:spcAft>
              <a:buNone/>
            </a:pPr>
            <a:r>
              <a:t/>
            </a:r>
            <a:endParaRPr b="0" i="0" sz="1800" u="none" cap="none" strike="noStrike">
              <a:solidFill>
                <a:srgbClr val="3F3F3F"/>
              </a:solidFill>
              <a:latin typeface="Lucida Sans"/>
              <a:ea typeface="Lucida Sans"/>
              <a:cs typeface="Lucida Sans"/>
              <a:sym typeface="Lucida Sans"/>
            </a:endParaRPr>
          </a:p>
          <a:p>
            <a:pPr indent="-342900" lvl="0" marL="342900" marR="0" rtl="0" algn="l">
              <a:spcBef>
                <a:spcPts val="0"/>
              </a:spcBef>
              <a:spcAft>
                <a:spcPts val="0"/>
              </a:spcAft>
              <a:buClr>
                <a:srgbClr val="7F7F7F"/>
              </a:buClr>
              <a:buSzPts val="1692"/>
              <a:buFont typeface="Lucida Sans"/>
              <a:buAutoNum type="arabicPeriod" startAt="5"/>
            </a:pPr>
            <a:r>
              <a:rPr b="1" lang="en-US" sz="1800" u="sng">
                <a:solidFill>
                  <a:srgbClr val="002060"/>
                </a:solidFill>
                <a:latin typeface="Lucida Sans"/>
                <a:ea typeface="Lucida Sans"/>
                <a:cs typeface="Lucida Sans"/>
                <a:sym typeface="Lucida Sans"/>
              </a:rPr>
              <a:t>S3 Glacier:</a:t>
            </a:r>
            <a:endParaRPr/>
          </a:p>
          <a:p>
            <a:pPr indent="0" lvl="1" marL="457200" marR="0" rtl="0" algn="l">
              <a:spcBef>
                <a:spcPts val="0"/>
              </a:spcBef>
              <a:spcAft>
                <a:spcPts val="0"/>
              </a:spcAft>
              <a:buNone/>
            </a:pPr>
            <a:r>
              <a:rPr b="0" i="0" lang="en-US" sz="1800" u="none" cap="none" strike="noStrike">
                <a:solidFill>
                  <a:srgbClr val="3F3F3F"/>
                </a:solidFill>
                <a:latin typeface="Lucida Sans"/>
                <a:ea typeface="Lucida Sans"/>
                <a:cs typeface="Lucida Sans"/>
                <a:sym typeface="Lucida Sans"/>
              </a:rPr>
              <a:t>Very cheap but used to archival only. Optimized for data that is infrequently accessed, and it takes minutes to hours to restore from Glacier. Example :- Due to Federation rules, companies might have to store data for 5-7years</a:t>
            </a:r>
            <a:endParaRPr/>
          </a:p>
          <a:p>
            <a:pPr indent="0" lvl="1" marL="457200" marR="0" rtl="0" algn="l">
              <a:spcBef>
                <a:spcPts val="0"/>
              </a:spcBef>
              <a:spcAft>
                <a:spcPts val="0"/>
              </a:spcAft>
              <a:buNone/>
            </a:pPr>
            <a:r>
              <a:t/>
            </a:r>
            <a:endParaRPr b="0" i="0" sz="1800" u="none" cap="none" strike="noStrike">
              <a:solidFill>
                <a:srgbClr val="3F3F3F"/>
              </a:solidFill>
              <a:latin typeface="Lucida Sans"/>
              <a:ea typeface="Lucida Sans"/>
              <a:cs typeface="Lucida Sans"/>
              <a:sym typeface="Lucida Sans"/>
            </a:endParaRPr>
          </a:p>
          <a:p>
            <a:pPr indent="-342900" lvl="0" marL="342900" marR="0" rtl="0" algn="l">
              <a:spcBef>
                <a:spcPts val="0"/>
              </a:spcBef>
              <a:spcAft>
                <a:spcPts val="0"/>
              </a:spcAft>
              <a:buClr>
                <a:srgbClr val="7F7F7F"/>
              </a:buClr>
              <a:buSzPts val="1692"/>
              <a:buFont typeface="Lucida Sans"/>
              <a:buAutoNum type="arabicPeriod" startAt="5"/>
            </a:pPr>
            <a:r>
              <a:rPr b="1" lang="en-US" sz="1800" u="sng">
                <a:solidFill>
                  <a:srgbClr val="002060"/>
                </a:solidFill>
                <a:latin typeface="Lucida Sans"/>
                <a:ea typeface="Lucida Sans"/>
                <a:cs typeface="Lucida Sans"/>
                <a:sym typeface="Lucida Sans"/>
              </a:rPr>
              <a:t>S3 Glacier Deep Archive:</a:t>
            </a:r>
            <a:endParaRPr/>
          </a:p>
          <a:p>
            <a:pPr indent="0" lvl="1" marL="457200" marR="0" rtl="0" algn="l">
              <a:spcBef>
                <a:spcPts val="0"/>
              </a:spcBef>
              <a:spcAft>
                <a:spcPts val="0"/>
              </a:spcAft>
              <a:buNone/>
            </a:pPr>
            <a:r>
              <a:rPr b="0" i="0" lang="en-US" sz="1800" u="none" cap="none" strike="noStrike">
                <a:solidFill>
                  <a:srgbClr val="3F3F3F"/>
                </a:solidFill>
                <a:latin typeface="Lucida Sans"/>
                <a:ea typeface="Lucida Sans"/>
                <a:cs typeface="Lucida Sans"/>
                <a:sym typeface="Lucida Sans"/>
              </a:rPr>
              <a:t>AWS S3’s lowest cost storage class where retrieval time of 12 hours acceptable.</a:t>
            </a:r>
            <a:endParaRPr/>
          </a:p>
          <a:p>
            <a:pPr indent="0" lvl="1" marL="457200" marR="0" rtl="0" algn="l">
              <a:spcBef>
                <a:spcPts val="0"/>
              </a:spcBef>
              <a:spcAft>
                <a:spcPts val="0"/>
              </a:spcAft>
              <a:buNone/>
            </a:pPr>
            <a:r>
              <a:t/>
            </a:r>
            <a:endParaRPr b="0" i="0" sz="1800" u="none" cap="none" strike="noStrike">
              <a:solidFill>
                <a:srgbClr val="3F3F3F"/>
              </a:solidFill>
              <a:latin typeface="Lucida Sans"/>
              <a:ea typeface="Lucida Sans"/>
              <a:cs typeface="Lucida Sans"/>
              <a:sym typeface="Lucida Sans"/>
            </a:endParaRPr>
          </a:p>
          <a:p>
            <a:pPr indent="0" lvl="1" marL="457200" marR="0" rtl="0" algn="l">
              <a:spcBef>
                <a:spcPts val="0"/>
              </a:spcBef>
              <a:spcAft>
                <a:spcPts val="0"/>
              </a:spcAft>
              <a:buNone/>
            </a:pPr>
            <a:r>
              <a:t/>
            </a:r>
            <a:endParaRPr b="0" i="0" sz="1800" u="none" cap="none" strike="noStrike">
              <a:solidFill>
                <a:srgbClr val="3F3F3F"/>
              </a:solidFill>
              <a:latin typeface="Lucida Sans"/>
              <a:ea typeface="Lucida Sans"/>
              <a:cs typeface="Lucida Sans"/>
              <a:sym typeface="Lucida Sans"/>
            </a:endParaRPr>
          </a:p>
          <a:p>
            <a:pPr indent="0" lvl="1" marL="457200" marR="0" rtl="0" algn="l">
              <a:spcBef>
                <a:spcPts val="0"/>
              </a:spcBef>
              <a:spcAft>
                <a:spcPts val="0"/>
              </a:spcAft>
              <a:buNone/>
            </a:pPr>
            <a:r>
              <a:rPr b="0" i="0" lang="en-US" sz="1800" u="none" cap="none" strike="noStrike">
                <a:solidFill>
                  <a:srgbClr val="3F3F3F"/>
                </a:solidFill>
                <a:latin typeface="Lucida Sans"/>
                <a:ea typeface="Lucida Sans"/>
                <a:cs typeface="Lucida Sans"/>
                <a:sym typeface="Lucida Sans"/>
              </a:rPr>
              <a:t>There are no fees for accessing your data or for moving the data in between tiers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71"/>
                                        </p:tgtEl>
                                        <p:attrNameLst>
                                          <p:attrName>style.visibility</p:attrName>
                                        </p:attrNameLst>
                                      </p:cBhvr>
                                      <p:to>
                                        <p:strVal val="visible"/>
                                      </p:to>
                                    </p:set>
                                    <p:animEffect filter="fade" transition="in">
                                      <p:cBhvr>
                                        <p:cTn dur="2000"/>
                                        <p:tgtEl>
                                          <p:spTgt spid="271"/>
                                        </p:tgtEl>
                                      </p:cBhvr>
                                    </p:animEffect>
                                  </p:childTnLst>
                                </p:cTn>
                              </p:par>
                              <p:par>
                                <p:cTn fill="hold" nodeType="withEffect" presetClass="entr" presetID="10" presetSubtype="0">
                                  <p:stCondLst>
                                    <p:cond delay="2000"/>
                                  </p:stCondLst>
                                  <p:childTnLst>
                                    <p:set>
                                      <p:cBhvr>
                                        <p:cTn dur="1" fill="hold">
                                          <p:stCondLst>
                                            <p:cond delay="0"/>
                                          </p:stCondLst>
                                        </p:cTn>
                                        <p:tgtEl>
                                          <p:spTgt spid="273"/>
                                        </p:tgtEl>
                                        <p:attrNameLst>
                                          <p:attrName>style.visibility</p:attrName>
                                        </p:attrNameLst>
                                      </p:cBhvr>
                                      <p:to>
                                        <p:strVal val="visible"/>
                                      </p:to>
                                    </p:set>
                                    <p:animEffect filter="fade" transition="in">
                                      <p:cBhvr>
                                        <p:cTn dur="2000"/>
                                        <p:tgtEl>
                                          <p:spTgt spid="2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8" name="Shape 278"/>
        <p:cNvGrpSpPr/>
        <p:nvPr/>
      </p:nvGrpSpPr>
      <p:grpSpPr>
        <a:xfrm>
          <a:off x="0" y="0"/>
          <a:ext cx="0" cy="0"/>
          <a:chOff x="0" y="0"/>
          <a:chExt cx="0" cy="0"/>
        </a:xfrm>
      </p:grpSpPr>
      <p:sp>
        <p:nvSpPr>
          <p:cNvPr id="279" name="Google Shape;279;p11"/>
          <p:cNvSpPr/>
          <p:nvPr/>
        </p:nvSpPr>
        <p:spPr>
          <a:xfrm>
            <a:off x="0" y="1092483"/>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280" name="Google Shape;280;p11"/>
          <p:cNvSpPr txBox="1"/>
          <p:nvPr>
            <p:ph type="title"/>
          </p:nvPr>
        </p:nvSpPr>
        <p:spPr>
          <a:xfrm>
            <a:off x="539552" y="764705"/>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S3 Storage Tiers/Classes Comparison</a:t>
            </a:r>
            <a:endParaRPr sz="2400">
              <a:solidFill>
                <a:srgbClr val="0070C0"/>
              </a:solidFill>
              <a:latin typeface="Arial"/>
              <a:ea typeface="Arial"/>
              <a:cs typeface="Arial"/>
              <a:sym typeface="Arial"/>
            </a:endParaRPr>
          </a:p>
        </p:txBody>
      </p:sp>
      <p:sp>
        <p:nvSpPr>
          <p:cNvPr id="281" name="Google Shape;281;p11"/>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282" name="Google Shape;282;p11"/>
          <p:cNvSpPr txBox="1"/>
          <p:nvPr/>
        </p:nvSpPr>
        <p:spPr>
          <a:xfrm>
            <a:off x="539552" y="1332982"/>
            <a:ext cx="8424936" cy="4400274"/>
          </a:xfrm>
          <a:prstGeom prst="rect">
            <a:avLst/>
          </a:prstGeom>
          <a:noFill/>
          <a:ln>
            <a:noFill/>
          </a:ln>
        </p:spPr>
        <p:txBody>
          <a:bodyPr anchorCtr="0" anchor="t" bIns="45700" lIns="91425" spcFirstLastPara="1" rIns="91425" wrap="square" tIns="45700">
            <a:normAutofit/>
          </a:bodyPr>
          <a:lstStyle/>
          <a:p>
            <a:pPr indent="0" lvl="1" marL="457200" marR="0" rtl="0" algn="l">
              <a:spcBef>
                <a:spcPts val="0"/>
              </a:spcBef>
              <a:spcAft>
                <a:spcPts val="0"/>
              </a:spcAft>
              <a:buNone/>
            </a:pPr>
            <a:r>
              <a:t/>
            </a:r>
            <a:endParaRPr b="0" i="0" sz="1800" u="none" cap="none" strike="noStrike">
              <a:solidFill>
                <a:srgbClr val="3F3F3F"/>
              </a:solidFill>
              <a:latin typeface="Lucida Sans"/>
              <a:ea typeface="Lucida Sans"/>
              <a:cs typeface="Lucida Sans"/>
              <a:sym typeface="Lucida Sans"/>
            </a:endParaRPr>
          </a:p>
        </p:txBody>
      </p:sp>
      <p:pic>
        <p:nvPicPr>
          <p:cNvPr descr="Table&#10;&#10;Description automatically generated" id="283" name="Google Shape;283;p11"/>
          <p:cNvPicPr preferRelativeResize="0"/>
          <p:nvPr/>
        </p:nvPicPr>
        <p:blipFill rotWithShape="1">
          <a:blip r:embed="rId4">
            <a:alphaModFix/>
          </a:blip>
          <a:srcRect b="0" l="0" r="0" t="0"/>
          <a:stretch/>
        </p:blipFill>
        <p:spPr>
          <a:xfrm>
            <a:off x="0" y="1205701"/>
            <a:ext cx="8792667" cy="444659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80"/>
                                        </p:tgtEl>
                                        <p:attrNameLst>
                                          <p:attrName>style.visibility</p:attrName>
                                        </p:attrNameLst>
                                      </p:cBhvr>
                                      <p:to>
                                        <p:strVal val="visible"/>
                                      </p:to>
                                    </p:set>
                                    <p:animEffect filter="fade" transition="in">
                                      <p:cBhvr>
                                        <p:cTn dur="2000"/>
                                        <p:tgtEl>
                                          <p:spTgt spid="280"/>
                                        </p:tgtEl>
                                      </p:cBhvr>
                                    </p:animEffect>
                                  </p:childTnLst>
                                </p:cTn>
                              </p:par>
                              <p:par>
                                <p:cTn fill="hold" nodeType="withEffect" presetClass="entr" presetID="1" presetSubtype="0">
                                  <p:stCondLst>
                                    <p:cond delay="2000"/>
                                  </p:stCondLst>
                                  <p:childTnLst>
                                    <p:set>
                                      <p:cBhvr>
                                        <p:cTn dur="1" fill="hold">
                                          <p:stCondLst>
                                            <p:cond delay="0"/>
                                          </p:stCondLst>
                                        </p:cTn>
                                        <p:tgtEl>
                                          <p:spTgt spid="2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8" name="Shape 288"/>
        <p:cNvGrpSpPr/>
        <p:nvPr/>
      </p:nvGrpSpPr>
      <p:grpSpPr>
        <a:xfrm>
          <a:off x="0" y="0"/>
          <a:ext cx="0" cy="0"/>
          <a:chOff x="0" y="0"/>
          <a:chExt cx="0" cy="0"/>
        </a:xfrm>
      </p:grpSpPr>
      <p:sp>
        <p:nvSpPr>
          <p:cNvPr id="289" name="Google Shape;289;p12"/>
          <p:cNvSpPr/>
          <p:nvPr/>
        </p:nvSpPr>
        <p:spPr>
          <a:xfrm>
            <a:off x="0" y="1092483"/>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290" name="Google Shape;290;p12"/>
          <p:cNvSpPr txBox="1"/>
          <p:nvPr>
            <p:ph type="title"/>
          </p:nvPr>
        </p:nvSpPr>
        <p:spPr>
          <a:xfrm>
            <a:off x="539552" y="764705"/>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S3 Charges:</a:t>
            </a:r>
            <a:endParaRPr/>
          </a:p>
        </p:txBody>
      </p:sp>
      <p:sp>
        <p:nvSpPr>
          <p:cNvPr id="291" name="Google Shape;291;p12"/>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292" name="Google Shape;292;p12"/>
          <p:cNvSpPr txBox="1"/>
          <p:nvPr/>
        </p:nvSpPr>
        <p:spPr>
          <a:xfrm>
            <a:off x="539552" y="1332982"/>
            <a:ext cx="8424936" cy="4400274"/>
          </a:xfrm>
          <a:prstGeom prst="rect">
            <a:avLst/>
          </a:prstGeom>
          <a:noFill/>
          <a:ln>
            <a:noFill/>
          </a:ln>
        </p:spPr>
        <p:txBody>
          <a:bodyPr anchorCtr="0" anchor="t" bIns="45700" lIns="91425" spcFirstLastPara="1" rIns="91425" wrap="square" tIns="45700">
            <a:normAutofit/>
          </a:bodyPr>
          <a:lstStyle/>
          <a:p>
            <a:pPr indent="-174625" lvl="1" marL="174625" marR="0" rtl="0" algn="l">
              <a:lnSpc>
                <a:spcPct val="70000"/>
              </a:lnSpc>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Storage per GB</a:t>
            </a:r>
            <a:endParaRPr/>
          </a:p>
          <a:p>
            <a:pPr indent="-67183" lvl="1" marL="174625" marR="0" rtl="0" algn="l">
              <a:lnSpc>
                <a:spcPct val="70000"/>
              </a:lnSpc>
              <a:spcBef>
                <a:spcPts val="0"/>
              </a:spcBef>
              <a:spcAft>
                <a:spcPts val="0"/>
              </a:spcAft>
              <a:buClr>
                <a:srgbClr val="7F7F7F"/>
              </a:buClr>
              <a:buSzPts val="1692"/>
              <a:buFont typeface="Calibri"/>
              <a:buNone/>
            </a:pPr>
            <a:r>
              <a:t/>
            </a:r>
            <a:endParaRPr b="0" i="0" sz="1800" u="none" cap="none" strike="noStrike">
              <a:solidFill>
                <a:srgbClr val="3F3F3F"/>
              </a:solidFill>
              <a:latin typeface="Lucida Sans"/>
              <a:ea typeface="Lucida Sans"/>
              <a:cs typeface="Lucida Sans"/>
              <a:sym typeface="Lucida Sans"/>
            </a:endParaRPr>
          </a:p>
          <a:p>
            <a:pPr indent="-174625" lvl="1" marL="174625" marR="0" rtl="0" algn="l">
              <a:lnSpc>
                <a:spcPct val="70000"/>
              </a:lnSpc>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Request(Get, Put, Copy, etc)</a:t>
            </a:r>
            <a:endParaRPr/>
          </a:p>
          <a:p>
            <a:pPr indent="-67183" lvl="1" marL="174625" marR="0" rtl="0" algn="l">
              <a:lnSpc>
                <a:spcPct val="70000"/>
              </a:lnSpc>
              <a:spcBef>
                <a:spcPts val="0"/>
              </a:spcBef>
              <a:spcAft>
                <a:spcPts val="0"/>
              </a:spcAft>
              <a:buClr>
                <a:srgbClr val="7F7F7F"/>
              </a:buClr>
              <a:buSzPts val="1692"/>
              <a:buFont typeface="Calibri"/>
              <a:buNone/>
            </a:pPr>
            <a:r>
              <a:t/>
            </a:r>
            <a:endParaRPr b="0" i="0" sz="1800" u="none" cap="none" strike="noStrike">
              <a:solidFill>
                <a:srgbClr val="3F3F3F"/>
              </a:solidFill>
              <a:latin typeface="Lucida Sans"/>
              <a:ea typeface="Lucida Sans"/>
              <a:cs typeface="Lucida Sans"/>
              <a:sym typeface="Lucida Sans"/>
            </a:endParaRPr>
          </a:p>
          <a:p>
            <a:pPr indent="-174625" lvl="1" marL="174625" marR="0" rtl="0" algn="l">
              <a:lnSpc>
                <a:spcPct val="70000"/>
              </a:lnSpc>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Storage Management Pricing (Inventory, Analytics, and object Tags)</a:t>
            </a:r>
            <a:endParaRPr/>
          </a:p>
          <a:p>
            <a:pPr indent="-67183" lvl="1" marL="174625" marR="0" rtl="0" algn="l">
              <a:lnSpc>
                <a:spcPct val="70000"/>
              </a:lnSpc>
              <a:spcBef>
                <a:spcPts val="0"/>
              </a:spcBef>
              <a:spcAft>
                <a:spcPts val="0"/>
              </a:spcAft>
              <a:buClr>
                <a:srgbClr val="7F7F7F"/>
              </a:buClr>
              <a:buSzPts val="1692"/>
              <a:buFont typeface="Calibri"/>
              <a:buNone/>
            </a:pPr>
            <a:r>
              <a:t/>
            </a:r>
            <a:endParaRPr b="0" i="0" sz="1800" u="none" cap="none" strike="noStrike">
              <a:solidFill>
                <a:srgbClr val="3F3F3F"/>
              </a:solidFill>
              <a:latin typeface="Lucida Sans"/>
              <a:ea typeface="Lucida Sans"/>
              <a:cs typeface="Lucida Sans"/>
              <a:sym typeface="Lucida Sans"/>
            </a:endParaRPr>
          </a:p>
          <a:p>
            <a:pPr indent="-174625" lvl="1" marL="174625" marR="0" rtl="0" algn="l">
              <a:lnSpc>
                <a:spcPct val="70000"/>
              </a:lnSpc>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Data Management Pricing. Data transferred out of s3 , free to transfer into s3</a:t>
            </a:r>
            <a:endParaRPr/>
          </a:p>
          <a:p>
            <a:pPr indent="-67183" lvl="1" marL="174625" marR="0" rtl="0" algn="l">
              <a:lnSpc>
                <a:spcPct val="70000"/>
              </a:lnSpc>
              <a:spcBef>
                <a:spcPts val="0"/>
              </a:spcBef>
              <a:spcAft>
                <a:spcPts val="0"/>
              </a:spcAft>
              <a:buClr>
                <a:srgbClr val="7F7F7F"/>
              </a:buClr>
              <a:buSzPts val="1692"/>
              <a:buFont typeface="Calibri"/>
              <a:buNone/>
            </a:pPr>
            <a:r>
              <a:t/>
            </a:r>
            <a:endParaRPr b="0" i="0" sz="1800" u="none" cap="none" strike="noStrike">
              <a:solidFill>
                <a:srgbClr val="3F3F3F"/>
              </a:solidFill>
              <a:latin typeface="Lucida Sans"/>
              <a:ea typeface="Lucida Sans"/>
              <a:cs typeface="Lucida Sans"/>
              <a:sym typeface="Lucida Sans"/>
            </a:endParaRPr>
          </a:p>
          <a:p>
            <a:pPr indent="-174625" lvl="1" marL="174625" marR="0" rtl="0" algn="l">
              <a:lnSpc>
                <a:spcPct val="70000"/>
              </a:lnSpc>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Transfer acceleration</a:t>
            </a:r>
            <a:endParaRPr/>
          </a:p>
          <a:p>
            <a:pPr indent="-67183" lvl="1" marL="174625" marR="0" rtl="0" algn="l">
              <a:lnSpc>
                <a:spcPct val="70000"/>
              </a:lnSpc>
              <a:spcBef>
                <a:spcPts val="0"/>
              </a:spcBef>
              <a:spcAft>
                <a:spcPts val="0"/>
              </a:spcAft>
              <a:buClr>
                <a:srgbClr val="7F7F7F"/>
              </a:buClr>
              <a:buSzPts val="1692"/>
              <a:buFont typeface="Calibri"/>
              <a:buNone/>
            </a:pPr>
            <a:r>
              <a:t/>
            </a:r>
            <a:endParaRPr b="0" i="0" sz="1800" u="none" cap="none" strike="noStrike">
              <a:solidFill>
                <a:srgbClr val="3F3F3F"/>
              </a:solidFill>
              <a:latin typeface="Lucida Sans"/>
              <a:ea typeface="Lucida Sans"/>
              <a:cs typeface="Lucida Sans"/>
              <a:sym typeface="Lucida Sans"/>
            </a:endParaRPr>
          </a:p>
          <a:p>
            <a:pPr indent="-174625" lvl="1" marL="174625" marR="0" rtl="0" algn="l">
              <a:lnSpc>
                <a:spcPct val="70000"/>
              </a:lnSpc>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Cross region replication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90"/>
                                        </p:tgtEl>
                                        <p:attrNameLst>
                                          <p:attrName>style.visibility</p:attrName>
                                        </p:attrNameLst>
                                      </p:cBhvr>
                                      <p:to>
                                        <p:strVal val="visible"/>
                                      </p:to>
                                    </p:set>
                                    <p:animEffect filter="fade" transition="in">
                                      <p:cBhvr>
                                        <p:cTn dur="2000"/>
                                        <p:tgtEl>
                                          <p:spTgt spid="290"/>
                                        </p:tgtEl>
                                      </p:cBhvr>
                                    </p:animEffect>
                                  </p:childTnLst>
                                </p:cTn>
                              </p:par>
                              <p:par>
                                <p:cTn fill="hold" nodeType="withEffect" presetClass="entr" presetID="10" presetSubtype="0">
                                  <p:stCondLst>
                                    <p:cond delay="2000"/>
                                  </p:stCondLst>
                                  <p:childTnLst>
                                    <p:set>
                                      <p:cBhvr>
                                        <p:cTn dur="1" fill="hold">
                                          <p:stCondLst>
                                            <p:cond delay="0"/>
                                          </p:stCondLst>
                                        </p:cTn>
                                        <p:tgtEl>
                                          <p:spTgt spid="292"/>
                                        </p:tgtEl>
                                        <p:attrNameLst>
                                          <p:attrName>style.visibility</p:attrName>
                                        </p:attrNameLst>
                                      </p:cBhvr>
                                      <p:to>
                                        <p:strVal val="visible"/>
                                      </p:to>
                                    </p:set>
                                    <p:animEffect filter="fade" transition="in">
                                      <p:cBhvr>
                                        <p:cTn dur="2000"/>
                                        <p:tgtEl>
                                          <p:spTgt spid="2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97" name="Shape 297"/>
        <p:cNvGrpSpPr/>
        <p:nvPr/>
      </p:nvGrpSpPr>
      <p:grpSpPr>
        <a:xfrm>
          <a:off x="0" y="0"/>
          <a:ext cx="0" cy="0"/>
          <a:chOff x="0" y="0"/>
          <a:chExt cx="0" cy="0"/>
        </a:xfrm>
      </p:grpSpPr>
      <p:sp>
        <p:nvSpPr>
          <p:cNvPr id="298" name="Google Shape;298;p13"/>
          <p:cNvSpPr/>
          <p:nvPr/>
        </p:nvSpPr>
        <p:spPr>
          <a:xfrm>
            <a:off x="0" y="1092483"/>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299" name="Google Shape;299;p13"/>
          <p:cNvSpPr txBox="1"/>
          <p:nvPr>
            <p:ph type="title"/>
          </p:nvPr>
        </p:nvSpPr>
        <p:spPr>
          <a:xfrm>
            <a:off x="539552" y="764705"/>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Cross Region Replication</a:t>
            </a:r>
            <a:endParaRPr/>
          </a:p>
        </p:txBody>
      </p:sp>
      <p:sp>
        <p:nvSpPr>
          <p:cNvPr id="300" name="Google Shape;300;p13"/>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pic>
        <p:nvPicPr>
          <p:cNvPr descr="simple world map outline vector fresh world map vector outline free  refrence world map vector free o… | World map outline, World map  silhouette, World map printable" id="301" name="Google Shape;301;p13"/>
          <p:cNvPicPr preferRelativeResize="0"/>
          <p:nvPr/>
        </p:nvPicPr>
        <p:blipFill rotWithShape="1">
          <a:blip r:embed="rId4">
            <a:alphaModFix/>
          </a:blip>
          <a:srcRect b="0" l="0" r="0" t="0"/>
          <a:stretch/>
        </p:blipFill>
        <p:spPr>
          <a:xfrm>
            <a:off x="0" y="1158875"/>
            <a:ext cx="9144000" cy="4538663"/>
          </a:xfrm>
          <a:prstGeom prst="rect">
            <a:avLst/>
          </a:prstGeom>
          <a:noFill/>
          <a:ln>
            <a:noFill/>
          </a:ln>
        </p:spPr>
      </p:pic>
      <p:pic>
        <p:nvPicPr>
          <p:cNvPr descr="Bucket, content, delivery, objects, s3, storage, with icon - Free download" id="302" name="Google Shape;302;p13"/>
          <p:cNvPicPr preferRelativeResize="0"/>
          <p:nvPr/>
        </p:nvPicPr>
        <p:blipFill rotWithShape="1">
          <a:blip r:embed="rId5">
            <a:alphaModFix/>
          </a:blip>
          <a:srcRect b="0" l="0" r="0" t="0"/>
          <a:stretch/>
        </p:blipFill>
        <p:spPr>
          <a:xfrm>
            <a:off x="467544" y="1422779"/>
            <a:ext cx="1602846" cy="1602846"/>
          </a:xfrm>
          <a:prstGeom prst="rect">
            <a:avLst/>
          </a:prstGeom>
          <a:noFill/>
          <a:ln>
            <a:noFill/>
          </a:ln>
        </p:spPr>
      </p:pic>
      <p:sp>
        <p:nvSpPr>
          <p:cNvPr id="303" name="Google Shape;303;p13"/>
          <p:cNvSpPr/>
          <p:nvPr/>
        </p:nvSpPr>
        <p:spPr>
          <a:xfrm rot="1363890">
            <a:off x="1572734" y="3215280"/>
            <a:ext cx="5448756" cy="254897"/>
          </a:xfrm>
          <a:prstGeom prst="rightArrow">
            <a:avLst>
              <a:gd fmla="val 50000" name="adj1"/>
              <a:gd fmla="val 50000" name="adj2"/>
            </a:avLst>
          </a:prstGeom>
          <a:gradFill>
            <a:gsLst>
              <a:gs pos="0">
                <a:srgbClr val="861F00"/>
              </a:gs>
              <a:gs pos="50000">
                <a:srgbClr val="D53500"/>
              </a:gs>
              <a:gs pos="70000">
                <a:srgbClr val="ED4400"/>
              </a:gs>
              <a:gs pos="100000">
                <a:srgbClr val="FF5C13"/>
              </a:gs>
            </a:gsLst>
            <a:lin ang="16200000" scaled="0"/>
          </a:gradFill>
          <a:ln>
            <a:noFill/>
          </a:ln>
          <a:effectLst>
            <a:outerShdw blurRad="63500" rotWithShape="0" dir="5400000" dist="381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pic>
        <p:nvPicPr>
          <p:cNvPr descr="Bucket, content, delivery, objects, s3, storage, with icon - Free download" id="304" name="Google Shape;304;p13"/>
          <p:cNvPicPr preferRelativeResize="0"/>
          <p:nvPr/>
        </p:nvPicPr>
        <p:blipFill rotWithShape="1">
          <a:blip r:embed="rId6">
            <a:alphaModFix/>
          </a:blip>
          <a:srcRect b="0" l="0" r="0" t="0"/>
          <a:stretch/>
        </p:blipFill>
        <p:spPr>
          <a:xfrm>
            <a:off x="6770454" y="3940960"/>
            <a:ext cx="1276891" cy="127689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99"/>
                                        </p:tgtEl>
                                        <p:attrNameLst>
                                          <p:attrName>style.visibility</p:attrName>
                                        </p:attrNameLst>
                                      </p:cBhvr>
                                      <p:to>
                                        <p:strVal val="visible"/>
                                      </p:to>
                                    </p:set>
                                    <p:animEffect filter="fade" transition="in">
                                      <p:cBhvr>
                                        <p:cTn dur="2000"/>
                                        <p:tgtEl>
                                          <p:spTgt spid="299"/>
                                        </p:tgtEl>
                                      </p:cBhvr>
                                    </p:animEffect>
                                  </p:childTnLst>
                                </p:cTn>
                              </p:par>
                              <p:par>
                                <p:cTn fill="hold" nodeType="withEffect" presetClass="entr" presetID="1" presetSubtype="0">
                                  <p:stCondLst>
                                    <p:cond delay="1500"/>
                                  </p:stCondLst>
                                  <p:childTnLst>
                                    <p:set>
                                      <p:cBhvr>
                                        <p:cTn dur="1" fill="hold">
                                          <p:stCondLst>
                                            <p:cond delay="0"/>
                                          </p:stCondLst>
                                        </p:cTn>
                                        <p:tgtEl>
                                          <p:spTgt spid="3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9" name="Shape 309"/>
        <p:cNvGrpSpPr/>
        <p:nvPr/>
      </p:nvGrpSpPr>
      <p:grpSpPr>
        <a:xfrm>
          <a:off x="0" y="0"/>
          <a:ext cx="0" cy="0"/>
          <a:chOff x="0" y="0"/>
          <a:chExt cx="0" cy="0"/>
        </a:xfrm>
      </p:grpSpPr>
      <p:sp>
        <p:nvSpPr>
          <p:cNvPr id="310" name="Google Shape;310;p14"/>
          <p:cNvSpPr/>
          <p:nvPr/>
        </p:nvSpPr>
        <p:spPr>
          <a:xfrm>
            <a:off x="0" y="1092483"/>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11" name="Google Shape;311;p14"/>
          <p:cNvSpPr txBox="1"/>
          <p:nvPr>
            <p:ph type="title"/>
          </p:nvPr>
        </p:nvSpPr>
        <p:spPr>
          <a:xfrm>
            <a:off x="539552" y="764705"/>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S3 Transfer Acceleration:</a:t>
            </a:r>
            <a:endParaRPr/>
          </a:p>
        </p:txBody>
      </p:sp>
      <p:sp>
        <p:nvSpPr>
          <p:cNvPr id="312" name="Google Shape;312;p14"/>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313" name="Google Shape;313;p14"/>
          <p:cNvSpPr txBox="1"/>
          <p:nvPr/>
        </p:nvSpPr>
        <p:spPr>
          <a:xfrm>
            <a:off x="539552" y="1598248"/>
            <a:ext cx="8424936" cy="4400274"/>
          </a:xfrm>
          <a:prstGeom prst="rect">
            <a:avLst/>
          </a:prstGeom>
          <a:noFill/>
          <a:ln>
            <a:noFill/>
          </a:ln>
        </p:spPr>
        <p:txBody>
          <a:bodyPr anchorCtr="0" anchor="t" bIns="45700" lIns="91425" spcFirstLastPara="1" rIns="91425" wrap="square" tIns="45700">
            <a:normAutofit/>
          </a:bodyPr>
          <a:lstStyle/>
          <a:p>
            <a:pPr indent="-174625" lvl="1" marL="174625" marR="0" rtl="0" algn="l">
              <a:lnSpc>
                <a:spcPct val="70000"/>
              </a:lnSpc>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S3 transfer acceleration enables fast, easy and secure transfers of files over long distances between your end users and S3 bucket.</a:t>
            </a:r>
            <a:endParaRPr/>
          </a:p>
          <a:p>
            <a:pPr indent="-55245" lvl="1" marL="174625" marR="0" rtl="0" algn="l">
              <a:lnSpc>
                <a:spcPct val="70000"/>
              </a:lnSpc>
              <a:spcBef>
                <a:spcPts val="0"/>
              </a:spcBef>
              <a:spcAft>
                <a:spcPts val="0"/>
              </a:spcAft>
              <a:buClr>
                <a:srgbClr val="7F7F7F"/>
              </a:buClr>
              <a:buSzPts val="1880"/>
              <a:buFont typeface="Calibri"/>
              <a:buNone/>
            </a:pPr>
            <a:r>
              <a:t/>
            </a:r>
            <a:endParaRPr b="0" i="0" sz="2000" u="none" cap="none" strike="noStrike">
              <a:solidFill>
                <a:srgbClr val="3F3F3F"/>
              </a:solidFill>
              <a:latin typeface="Lucida Sans"/>
              <a:ea typeface="Lucida Sans"/>
              <a:cs typeface="Lucida Sans"/>
              <a:sym typeface="Lucida Sans"/>
            </a:endParaRPr>
          </a:p>
          <a:p>
            <a:pPr indent="-174625" lvl="1" marL="174625" marR="0" rtl="0" algn="l">
              <a:lnSpc>
                <a:spcPct val="70000"/>
              </a:lnSpc>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It takes advantage of Amazon's cloud fronts globally distributed edge locations. </a:t>
            </a:r>
            <a:endParaRPr/>
          </a:p>
          <a:p>
            <a:pPr indent="-67183" lvl="1" marL="174625" marR="0" rtl="0" algn="l">
              <a:lnSpc>
                <a:spcPct val="70000"/>
              </a:lnSpc>
              <a:spcBef>
                <a:spcPts val="0"/>
              </a:spcBef>
              <a:spcAft>
                <a:spcPts val="0"/>
              </a:spcAft>
              <a:buClr>
                <a:srgbClr val="7F7F7F"/>
              </a:buClr>
              <a:buSzPts val="1692"/>
              <a:buFont typeface="Calibri"/>
              <a:buNone/>
            </a:pPr>
            <a:r>
              <a:t/>
            </a:r>
            <a:endParaRPr b="0" i="0" sz="1800" u="none" cap="none" strike="noStrike">
              <a:solidFill>
                <a:srgbClr val="3F3F3F"/>
              </a:solidFill>
              <a:latin typeface="Lucida Sans"/>
              <a:ea typeface="Lucida Sans"/>
              <a:cs typeface="Lucida Sans"/>
              <a:sym typeface="Lucida Sans"/>
            </a:endParaRPr>
          </a:p>
          <a:p>
            <a:pPr indent="-174625" lvl="1" marL="174625" marR="0" rtl="0" algn="l">
              <a:lnSpc>
                <a:spcPct val="70000"/>
              </a:lnSpc>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As the data arrives at an edge location, it is routed to Amazon S3 over and optimized network path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11"/>
                                        </p:tgtEl>
                                        <p:attrNameLst>
                                          <p:attrName>style.visibility</p:attrName>
                                        </p:attrNameLst>
                                      </p:cBhvr>
                                      <p:to>
                                        <p:strVal val="visible"/>
                                      </p:to>
                                    </p:set>
                                    <p:animEffect filter="fade" transition="in">
                                      <p:cBhvr>
                                        <p:cTn dur="2000"/>
                                        <p:tgtEl>
                                          <p:spTgt spid="311"/>
                                        </p:tgtEl>
                                      </p:cBhvr>
                                    </p:animEffect>
                                  </p:childTnLst>
                                </p:cTn>
                              </p:par>
                              <p:par>
                                <p:cTn fill="hold" nodeType="withEffect" presetClass="entr" presetID="10" presetSubtype="0">
                                  <p:stCondLst>
                                    <p:cond delay="2000"/>
                                  </p:stCondLst>
                                  <p:childTnLst>
                                    <p:set>
                                      <p:cBhvr>
                                        <p:cTn dur="1" fill="hold">
                                          <p:stCondLst>
                                            <p:cond delay="0"/>
                                          </p:stCondLst>
                                        </p:cTn>
                                        <p:tgtEl>
                                          <p:spTgt spid="313"/>
                                        </p:tgtEl>
                                        <p:attrNameLst>
                                          <p:attrName>style.visibility</p:attrName>
                                        </p:attrNameLst>
                                      </p:cBhvr>
                                      <p:to>
                                        <p:strVal val="visible"/>
                                      </p:to>
                                    </p:set>
                                    <p:animEffect filter="fade" transition="in">
                                      <p:cBhvr>
                                        <p:cTn dur="2000"/>
                                        <p:tgtEl>
                                          <p:spTgt spid="3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18" name="Shape 318"/>
        <p:cNvGrpSpPr/>
        <p:nvPr/>
      </p:nvGrpSpPr>
      <p:grpSpPr>
        <a:xfrm>
          <a:off x="0" y="0"/>
          <a:ext cx="0" cy="0"/>
          <a:chOff x="0" y="0"/>
          <a:chExt cx="0" cy="0"/>
        </a:xfrm>
      </p:grpSpPr>
      <p:sp>
        <p:nvSpPr>
          <p:cNvPr id="319" name="Google Shape;319;p15"/>
          <p:cNvSpPr/>
          <p:nvPr/>
        </p:nvSpPr>
        <p:spPr>
          <a:xfrm>
            <a:off x="0" y="1092483"/>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20" name="Google Shape;320;p15"/>
          <p:cNvSpPr txBox="1"/>
          <p:nvPr>
            <p:ph type="title"/>
          </p:nvPr>
        </p:nvSpPr>
        <p:spPr>
          <a:xfrm>
            <a:off x="539552" y="764705"/>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S3 Transfer Acceleration:</a:t>
            </a:r>
            <a:endParaRPr/>
          </a:p>
        </p:txBody>
      </p:sp>
      <p:sp>
        <p:nvSpPr>
          <p:cNvPr id="321" name="Google Shape;321;p15"/>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pic>
        <p:nvPicPr>
          <p:cNvPr descr="AWS — Amazon S3 Transfer Acceleration Overview | by Ashish Patel | Awesome  Cloud | Medium" id="322" name="Google Shape;322;p15"/>
          <p:cNvPicPr preferRelativeResize="0"/>
          <p:nvPr/>
        </p:nvPicPr>
        <p:blipFill rotWithShape="1">
          <a:blip r:embed="rId4">
            <a:alphaModFix/>
          </a:blip>
          <a:srcRect b="0" l="0" r="0" t="0"/>
          <a:stretch/>
        </p:blipFill>
        <p:spPr>
          <a:xfrm>
            <a:off x="467544" y="1074200"/>
            <a:ext cx="7992888" cy="4585663"/>
          </a:xfrm>
          <a:prstGeom prst="rect">
            <a:avLst/>
          </a:prstGeom>
          <a:noFill/>
          <a:ln>
            <a:noFill/>
          </a:ln>
        </p:spPr>
      </p:pic>
      <p:sp>
        <p:nvSpPr>
          <p:cNvPr id="323" name="Google Shape;323;p15"/>
          <p:cNvSpPr/>
          <p:nvPr/>
        </p:nvSpPr>
        <p:spPr>
          <a:xfrm>
            <a:off x="1835696" y="3016517"/>
            <a:ext cx="432048" cy="4025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cap="none">
                <a:solidFill>
                  <a:srgbClr val="002060"/>
                </a:solidFill>
                <a:latin typeface="Lucida Sans"/>
                <a:ea typeface="Lucida Sans"/>
                <a:cs typeface="Lucida Sans"/>
                <a:sym typeface="Lucida Sans"/>
              </a:rPr>
              <a:t>1</a:t>
            </a:r>
            <a:endParaRPr/>
          </a:p>
        </p:txBody>
      </p:sp>
      <p:sp>
        <p:nvSpPr>
          <p:cNvPr id="324" name="Google Shape;324;p15"/>
          <p:cNvSpPr/>
          <p:nvPr/>
        </p:nvSpPr>
        <p:spPr>
          <a:xfrm>
            <a:off x="2699792" y="3933056"/>
            <a:ext cx="432048" cy="4025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cap="none">
                <a:solidFill>
                  <a:srgbClr val="002060"/>
                </a:solidFill>
                <a:latin typeface="Lucida Sans"/>
                <a:ea typeface="Lucida Sans"/>
                <a:cs typeface="Lucida Sans"/>
                <a:sym typeface="Lucida Sans"/>
              </a:rPr>
              <a:t>1</a:t>
            </a:r>
            <a:endParaRPr/>
          </a:p>
        </p:txBody>
      </p:sp>
      <p:sp>
        <p:nvSpPr>
          <p:cNvPr id="325" name="Google Shape;325;p15"/>
          <p:cNvSpPr/>
          <p:nvPr/>
        </p:nvSpPr>
        <p:spPr>
          <a:xfrm>
            <a:off x="4572000" y="4134328"/>
            <a:ext cx="432048" cy="4025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cap="none">
                <a:solidFill>
                  <a:srgbClr val="002060"/>
                </a:solidFill>
                <a:latin typeface="Lucida Sans"/>
                <a:ea typeface="Lucida Sans"/>
                <a:cs typeface="Lucida Sans"/>
                <a:sym typeface="Lucida Sans"/>
              </a:rPr>
              <a:t>1</a:t>
            </a:r>
            <a:endParaRPr/>
          </a:p>
        </p:txBody>
      </p:sp>
      <p:sp>
        <p:nvSpPr>
          <p:cNvPr id="326" name="Google Shape;326;p15"/>
          <p:cNvSpPr/>
          <p:nvPr/>
        </p:nvSpPr>
        <p:spPr>
          <a:xfrm>
            <a:off x="6660232" y="4501173"/>
            <a:ext cx="432048" cy="4025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cap="none">
                <a:solidFill>
                  <a:srgbClr val="002060"/>
                </a:solidFill>
                <a:latin typeface="Lucida Sans"/>
                <a:ea typeface="Lucida Sans"/>
                <a:cs typeface="Lucida Sans"/>
                <a:sym typeface="Lucida Sans"/>
              </a:rPr>
              <a:t>1</a:t>
            </a:r>
            <a:endParaRPr/>
          </a:p>
        </p:txBody>
      </p:sp>
      <p:sp>
        <p:nvSpPr>
          <p:cNvPr id="327" name="Google Shape;327;p15"/>
          <p:cNvSpPr/>
          <p:nvPr/>
        </p:nvSpPr>
        <p:spPr>
          <a:xfrm>
            <a:off x="6732240" y="2637577"/>
            <a:ext cx="432048" cy="4025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cap="none">
                <a:solidFill>
                  <a:srgbClr val="002060"/>
                </a:solidFill>
                <a:latin typeface="Lucida Sans"/>
                <a:ea typeface="Lucida Sans"/>
                <a:cs typeface="Lucida Sans"/>
                <a:sym typeface="Lucida Sans"/>
              </a:rPr>
              <a:t>1</a:t>
            </a:r>
            <a:endParaRPr/>
          </a:p>
        </p:txBody>
      </p:sp>
      <p:sp>
        <p:nvSpPr>
          <p:cNvPr id="328" name="Google Shape;328;p15"/>
          <p:cNvSpPr/>
          <p:nvPr/>
        </p:nvSpPr>
        <p:spPr>
          <a:xfrm>
            <a:off x="3362165" y="2932504"/>
            <a:ext cx="432048" cy="4025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cap="none">
                <a:solidFill>
                  <a:srgbClr val="002060"/>
                </a:solidFill>
                <a:latin typeface="Lucida Sans"/>
                <a:ea typeface="Lucida Sans"/>
                <a:cs typeface="Lucida Sans"/>
                <a:sym typeface="Lucida Sans"/>
              </a:rPr>
              <a:t>2</a:t>
            </a:r>
            <a:endParaRPr/>
          </a:p>
        </p:txBody>
      </p:sp>
      <p:sp>
        <p:nvSpPr>
          <p:cNvPr id="329" name="Google Shape;329;p15"/>
          <p:cNvSpPr/>
          <p:nvPr/>
        </p:nvSpPr>
        <p:spPr>
          <a:xfrm>
            <a:off x="3629372" y="3522953"/>
            <a:ext cx="432048" cy="4025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cap="none">
                <a:solidFill>
                  <a:srgbClr val="002060"/>
                </a:solidFill>
                <a:latin typeface="Lucida Sans"/>
                <a:ea typeface="Lucida Sans"/>
                <a:cs typeface="Lucida Sans"/>
                <a:sym typeface="Lucida Sans"/>
              </a:rPr>
              <a:t>2</a:t>
            </a:r>
            <a:endParaRPr/>
          </a:p>
        </p:txBody>
      </p:sp>
      <p:sp>
        <p:nvSpPr>
          <p:cNvPr id="330" name="Google Shape;330;p15"/>
          <p:cNvSpPr/>
          <p:nvPr/>
        </p:nvSpPr>
        <p:spPr>
          <a:xfrm>
            <a:off x="4320526" y="3064815"/>
            <a:ext cx="432048" cy="4025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cap="none">
                <a:solidFill>
                  <a:srgbClr val="002060"/>
                </a:solidFill>
                <a:latin typeface="Lucida Sans"/>
                <a:ea typeface="Lucida Sans"/>
                <a:cs typeface="Lucida Sans"/>
                <a:sym typeface="Lucida Sans"/>
              </a:rPr>
              <a:t>2</a:t>
            </a:r>
            <a:endParaRPr/>
          </a:p>
        </p:txBody>
      </p:sp>
      <p:sp>
        <p:nvSpPr>
          <p:cNvPr id="331" name="Google Shape;331;p15"/>
          <p:cNvSpPr/>
          <p:nvPr/>
        </p:nvSpPr>
        <p:spPr>
          <a:xfrm>
            <a:off x="5013303" y="2528005"/>
            <a:ext cx="432048" cy="4025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cap="none">
                <a:solidFill>
                  <a:srgbClr val="002060"/>
                </a:solidFill>
                <a:latin typeface="Lucida Sans"/>
                <a:ea typeface="Lucida Sans"/>
                <a:cs typeface="Lucida Sans"/>
                <a:sym typeface="Lucida Sans"/>
              </a:rPr>
              <a:t>2</a:t>
            </a:r>
            <a:endParaRPr/>
          </a:p>
        </p:txBody>
      </p:sp>
      <p:sp>
        <p:nvSpPr>
          <p:cNvPr id="332" name="Google Shape;332;p15"/>
          <p:cNvSpPr/>
          <p:nvPr/>
        </p:nvSpPr>
        <p:spPr>
          <a:xfrm>
            <a:off x="5229327" y="3295874"/>
            <a:ext cx="432048" cy="4025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cap="none">
                <a:solidFill>
                  <a:srgbClr val="002060"/>
                </a:solidFill>
                <a:latin typeface="Lucida Sans"/>
                <a:ea typeface="Lucida Sans"/>
                <a:cs typeface="Lucida Sans"/>
                <a:sym typeface="Lucida Sans"/>
              </a:rPr>
              <a:t>2</a:t>
            </a:r>
            <a:endParaRPr/>
          </a:p>
        </p:txBody>
      </p:sp>
      <p:sp>
        <p:nvSpPr>
          <p:cNvPr id="333" name="Google Shape;333;p15"/>
          <p:cNvSpPr txBox="1"/>
          <p:nvPr/>
        </p:nvSpPr>
        <p:spPr>
          <a:xfrm>
            <a:off x="5569976" y="1214504"/>
            <a:ext cx="335154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2060"/>
                </a:solidFill>
                <a:latin typeface="Lucida Sans"/>
                <a:ea typeface="Lucida Sans"/>
                <a:cs typeface="Lucida Sans"/>
                <a:sym typeface="Lucida Sans"/>
              </a:rPr>
              <a:t>1</a:t>
            </a:r>
            <a:r>
              <a:rPr lang="en-US" sz="1800">
                <a:solidFill>
                  <a:srgbClr val="002060"/>
                </a:solidFill>
                <a:latin typeface="Lucida Sans"/>
                <a:ea typeface="Lucida Sans"/>
                <a:cs typeface="Lucida Sans"/>
                <a:sym typeface="Lucida Sans"/>
              </a:rPr>
              <a:t> – </a:t>
            </a:r>
            <a:r>
              <a:rPr lang="en-US" sz="1600">
                <a:solidFill>
                  <a:schemeClr val="dk1"/>
                </a:solidFill>
                <a:latin typeface="Lucida Sans"/>
                <a:ea typeface="Lucida Sans"/>
                <a:cs typeface="Lucida Sans"/>
                <a:sym typeface="Lucida Sans"/>
              </a:rPr>
              <a:t>End user to edge node</a:t>
            </a:r>
            <a:endParaRPr sz="1800">
              <a:solidFill>
                <a:schemeClr val="dk1"/>
              </a:solidFill>
              <a:latin typeface="Lucida Sans"/>
              <a:ea typeface="Lucida Sans"/>
              <a:cs typeface="Lucida Sans"/>
              <a:sym typeface="Lucida Sans"/>
            </a:endParaRPr>
          </a:p>
          <a:p>
            <a:pPr indent="0" lvl="0" marL="0" marR="0" rtl="0" algn="l">
              <a:spcBef>
                <a:spcPts val="0"/>
              </a:spcBef>
              <a:spcAft>
                <a:spcPts val="0"/>
              </a:spcAft>
              <a:buNone/>
            </a:pPr>
            <a:r>
              <a:rPr b="1" lang="en-US" sz="1800">
                <a:solidFill>
                  <a:srgbClr val="002060"/>
                </a:solidFill>
                <a:latin typeface="Lucida Sans"/>
                <a:ea typeface="Lucida Sans"/>
                <a:cs typeface="Lucida Sans"/>
                <a:sym typeface="Lucida Sans"/>
              </a:rPr>
              <a:t>2</a:t>
            </a:r>
            <a:r>
              <a:rPr lang="en-US" sz="1800">
                <a:solidFill>
                  <a:srgbClr val="002060"/>
                </a:solidFill>
                <a:latin typeface="Lucida Sans"/>
                <a:ea typeface="Lucida Sans"/>
                <a:cs typeface="Lucida Sans"/>
                <a:sym typeface="Lucida Sans"/>
              </a:rPr>
              <a:t> – </a:t>
            </a:r>
            <a:r>
              <a:rPr lang="en-US" sz="1800">
                <a:solidFill>
                  <a:schemeClr val="dk1"/>
                </a:solidFill>
                <a:latin typeface="Lucida Sans"/>
                <a:ea typeface="Lucida Sans"/>
                <a:cs typeface="Lucida Sans"/>
                <a:sym typeface="Lucida Sans"/>
              </a:rPr>
              <a:t>Amazon Back bone N/W</a:t>
            </a:r>
            <a:endParaRPr sz="1800">
              <a:solidFill>
                <a:schemeClr val="dk1"/>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20"/>
                                        </p:tgtEl>
                                        <p:attrNameLst>
                                          <p:attrName>style.visibility</p:attrName>
                                        </p:attrNameLst>
                                      </p:cBhvr>
                                      <p:to>
                                        <p:strVal val="visible"/>
                                      </p:to>
                                    </p:set>
                                    <p:animEffect filter="fade" transition="in">
                                      <p:cBhvr>
                                        <p:cTn dur="2000"/>
                                        <p:tgtEl>
                                          <p:spTgt spid="320"/>
                                        </p:tgtEl>
                                      </p:cBhvr>
                                    </p:animEffect>
                                  </p:childTnLst>
                                </p:cTn>
                              </p:par>
                              <p:par>
                                <p:cTn fill="hold" nodeType="withEffect" presetClass="entr" presetID="1" presetSubtype="0">
                                  <p:stCondLst>
                                    <p:cond delay="1000"/>
                                  </p:stCondLst>
                                  <p:childTnLst>
                                    <p:set>
                                      <p:cBhvr>
                                        <p:cTn dur="1" fill="hold">
                                          <p:stCondLst>
                                            <p:cond delay="0"/>
                                          </p:stCondLst>
                                        </p:cTn>
                                        <p:tgtEl>
                                          <p:spTgt spid="3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38" name="Shape 338"/>
        <p:cNvGrpSpPr/>
        <p:nvPr/>
      </p:nvGrpSpPr>
      <p:grpSpPr>
        <a:xfrm>
          <a:off x="0" y="0"/>
          <a:ext cx="0" cy="0"/>
          <a:chOff x="0" y="0"/>
          <a:chExt cx="0" cy="0"/>
        </a:xfrm>
      </p:grpSpPr>
      <p:sp>
        <p:nvSpPr>
          <p:cNvPr id="339" name="Google Shape;339;p16"/>
          <p:cNvSpPr/>
          <p:nvPr/>
        </p:nvSpPr>
        <p:spPr>
          <a:xfrm>
            <a:off x="0" y="1124744"/>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40" name="Google Shape;340;p16"/>
          <p:cNvSpPr txBox="1"/>
          <p:nvPr>
            <p:ph type="title"/>
          </p:nvPr>
        </p:nvSpPr>
        <p:spPr>
          <a:xfrm>
            <a:off x="539552" y="764705"/>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Point to remember:</a:t>
            </a:r>
            <a:endParaRPr/>
          </a:p>
        </p:txBody>
      </p:sp>
      <p:sp>
        <p:nvSpPr>
          <p:cNvPr id="341" name="Google Shape;341;p16"/>
          <p:cNvSpPr txBox="1"/>
          <p:nvPr/>
        </p:nvSpPr>
        <p:spPr>
          <a:xfrm>
            <a:off x="539552" y="1268760"/>
            <a:ext cx="8306943" cy="4464496"/>
          </a:xfrm>
          <a:prstGeom prst="rect">
            <a:avLst/>
          </a:prstGeom>
          <a:noFill/>
          <a:ln>
            <a:noFill/>
          </a:ln>
        </p:spPr>
        <p:txBody>
          <a:bodyPr anchorCtr="0" anchor="t" bIns="45700" lIns="91425" spcFirstLastPara="1" rIns="91425" wrap="square" tIns="45700">
            <a:normAutofit fontScale="92500" lnSpcReduction="20000"/>
          </a:bodyPr>
          <a:lstStyle/>
          <a:p>
            <a:pPr indent="-174625" lvl="0" marL="174625" marR="0" rtl="0" algn="l">
              <a:spcBef>
                <a:spcPts val="0"/>
              </a:spcBef>
              <a:spcAft>
                <a:spcPts val="0"/>
              </a:spcAft>
              <a:buClr>
                <a:srgbClr val="7F7F7F"/>
              </a:buClr>
              <a:buSzPct val="94000"/>
              <a:buFont typeface="Calibri"/>
              <a:buChar char="»"/>
            </a:pPr>
            <a:r>
              <a:rPr lang="en-US" sz="1800">
                <a:solidFill>
                  <a:srgbClr val="3F3F3F"/>
                </a:solidFill>
                <a:latin typeface="Lucida Sans"/>
                <a:ea typeface="Lucida Sans"/>
                <a:cs typeface="Lucida Sans"/>
                <a:sym typeface="Lucida Sans"/>
              </a:rPr>
              <a:t>S3 is Object-based</a:t>
            </a:r>
            <a:endParaRPr/>
          </a:p>
          <a:p>
            <a:pPr indent="-75241" lvl="0" marL="174625" marR="0" rtl="0" algn="l">
              <a:spcBef>
                <a:spcPts val="0"/>
              </a:spcBef>
              <a:spcAft>
                <a:spcPts val="0"/>
              </a:spcAft>
              <a:buClr>
                <a:srgbClr val="7F7F7F"/>
              </a:buClr>
              <a:buSzPct val="94000"/>
              <a:buFont typeface="Calibri"/>
              <a:buNone/>
            </a:pPr>
            <a:r>
              <a:t/>
            </a:r>
            <a:endParaRPr sz="18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ct val="94000"/>
              <a:buFont typeface="Calibri"/>
              <a:buChar char="»"/>
            </a:pPr>
            <a:r>
              <a:rPr b="1" lang="en-US" sz="1800">
                <a:solidFill>
                  <a:srgbClr val="3F3F3F"/>
                </a:solidFill>
                <a:latin typeface="Lucida Sans"/>
                <a:ea typeface="Lucida Sans"/>
                <a:cs typeface="Lucida Sans"/>
                <a:sym typeface="Lucida Sans"/>
              </a:rPr>
              <a:t>Not suitable to install an operating system or running a database on it</a:t>
            </a:r>
            <a:r>
              <a:rPr lang="en-US" sz="1800">
                <a:solidFill>
                  <a:srgbClr val="3F3F3F"/>
                </a:solidFill>
                <a:latin typeface="Lucida Sans"/>
                <a:ea typeface="Lucida Sans"/>
                <a:cs typeface="Lucida Sans"/>
                <a:sym typeface="Lucida Sans"/>
              </a:rPr>
              <a:t>.</a:t>
            </a:r>
            <a:endParaRPr/>
          </a:p>
          <a:p>
            <a:pPr indent="-75241" lvl="0" marL="174625" marR="0" rtl="0" algn="l">
              <a:spcBef>
                <a:spcPts val="0"/>
              </a:spcBef>
              <a:spcAft>
                <a:spcPts val="0"/>
              </a:spcAft>
              <a:buClr>
                <a:srgbClr val="7F7F7F"/>
              </a:buClr>
              <a:buSzPct val="94000"/>
              <a:buFont typeface="Calibri"/>
              <a:buNone/>
            </a:pPr>
            <a:r>
              <a:t/>
            </a:r>
            <a:endParaRPr sz="18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ct val="94000"/>
              <a:buFont typeface="Calibri"/>
              <a:buChar char="»"/>
            </a:pPr>
            <a:r>
              <a:rPr lang="en-US" sz="1800">
                <a:solidFill>
                  <a:srgbClr val="3F3F3F"/>
                </a:solidFill>
                <a:latin typeface="Lucida Sans"/>
                <a:ea typeface="Lucida Sans"/>
                <a:cs typeface="Lucida Sans"/>
                <a:sym typeface="Lucida Sans"/>
              </a:rPr>
              <a:t>Files can be from 0 bytes to 5TB.</a:t>
            </a:r>
            <a:endParaRPr/>
          </a:p>
          <a:p>
            <a:pPr indent="-75241" lvl="0" marL="174625" marR="0" rtl="0" algn="l">
              <a:spcBef>
                <a:spcPts val="0"/>
              </a:spcBef>
              <a:spcAft>
                <a:spcPts val="0"/>
              </a:spcAft>
              <a:buClr>
                <a:srgbClr val="7F7F7F"/>
              </a:buClr>
              <a:buSzPct val="94000"/>
              <a:buFont typeface="Calibri"/>
              <a:buNone/>
            </a:pPr>
            <a:r>
              <a:t/>
            </a:r>
            <a:endParaRPr sz="18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ct val="94000"/>
              <a:buFont typeface="Calibri"/>
              <a:buChar char="»"/>
            </a:pPr>
            <a:r>
              <a:rPr lang="en-US" sz="1800">
                <a:solidFill>
                  <a:srgbClr val="3F3F3F"/>
                </a:solidFill>
                <a:latin typeface="Lucida Sans"/>
                <a:ea typeface="Lucida Sans"/>
                <a:cs typeface="Lucida Sans"/>
                <a:sym typeface="Lucida Sans"/>
              </a:rPr>
              <a:t>There is unlimited storage.</a:t>
            </a:r>
            <a:endParaRPr/>
          </a:p>
          <a:p>
            <a:pPr indent="-75241" lvl="0" marL="174625" marR="0" rtl="0" algn="l">
              <a:spcBef>
                <a:spcPts val="0"/>
              </a:spcBef>
              <a:spcAft>
                <a:spcPts val="0"/>
              </a:spcAft>
              <a:buClr>
                <a:srgbClr val="7F7F7F"/>
              </a:buClr>
              <a:buSzPct val="94000"/>
              <a:buFont typeface="Calibri"/>
              <a:buNone/>
            </a:pPr>
            <a:r>
              <a:t/>
            </a:r>
            <a:endParaRPr sz="18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ct val="94000"/>
              <a:buFont typeface="Calibri"/>
              <a:buChar char="»"/>
            </a:pPr>
            <a:r>
              <a:rPr lang="en-US" sz="1800">
                <a:solidFill>
                  <a:srgbClr val="3F3F3F"/>
                </a:solidFill>
                <a:latin typeface="Lucida Sans"/>
                <a:ea typeface="Lucida Sans"/>
                <a:cs typeface="Lucida Sans"/>
                <a:sym typeface="Lucida Sans"/>
              </a:rPr>
              <a:t>Files are stored in buckets</a:t>
            </a:r>
            <a:endParaRPr/>
          </a:p>
          <a:p>
            <a:pPr indent="-75241" lvl="0" marL="174625" marR="0" rtl="0" algn="l">
              <a:spcBef>
                <a:spcPts val="0"/>
              </a:spcBef>
              <a:spcAft>
                <a:spcPts val="0"/>
              </a:spcAft>
              <a:buClr>
                <a:srgbClr val="7F7F7F"/>
              </a:buClr>
              <a:buSzPct val="94000"/>
              <a:buFont typeface="Calibri"/>
              <a:buNone/>
            </a:pPr>
            <a:r>
              <a:t/>
            </a:r>
            <a:endParaRPr sz="18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ct val="94000"/>
              <a:buFont typeface="Calibri"/>
              <a:buChar char="»"/>
            </a:pPr>
            <a:r>
              <a:rPr lang="en-US" sz="1800">
                <a:solidFill>
                  <a:srgbClr val="3F3F3F"/>
                </a:solidFill>
                <a:latin typeface="Lucida Sans"/>
                <a:ea typeface="Lucida Sans"/>
                <a:cs typeface="Lucida Sans"/>
                <a:sym typeface="Lucida Sans"/>
              </a:rPr>
              <a:t>S3 is universal namespace.</a:t>
            </a:r>
            <a:endParaRPr/>
          </a:p>
          <a:p>
            <a:pPr indent="-174625" lvl="1" marL="631825" marR="0" rtl="0" algn="l">
              <a:spcBef>
                <a:spcPts val="0"/>
              </a:spcBef>
              <a:spcAft>
                <a:spcPts val="0"/>
              </a:spcAft>
              <a:buClr>
                <a:srgbClr val="7F7F7F"/>
              </a:buClr>
              <a:buSzPct val="94000"/>
              <a:buFont typeface="Calibri"/>
              <a:buChar char="»"/>
            </a:pPr>
            <a:r>
              <a:rPr b="0" i="0" lang="en-US" sz="1800" u="none" cap="none" strike="noStrike">
                <a:solidFill>
                  <a:srgbClr val="3F3F3F"/>
                </a:solidFill>
                <a:latin typeface="Lucida Sans"/>
                <a:ea typeface="Lucida Sans"/>
                <a:cs typeface="Lucida Sans"/>
                <a:sym typeface="Lucida Sans"/>
              </a:rPr>
              <a:t>https://my-bucket.s3.amazonaws.com/puppy.png</a:t>
            </a:r>
            <a:endParaRPr/>
          </a:p>
          <a:p>
            <a:pPr indent="-174625" lvl="1" marL="631825" marR="0" rtl="0" algn="l">
              <a:spcBef>
                <a:spcPts val="0"/>
              </a:spcBef>
              <a:spcAft>
                <a:spcPts val="0"/>
              </a:spcAft>
              <a:buClr>
                <a:srgbClr val="7F7F7F"/>
              </a:buClr>
              <a:buSzPct val="94000"/>
              <a:buFont typeface="Calibri"/>
              <a:buChar char="»"/>
            </a:pPr>
            <a:r>
              <a:rPr b="0" i="0" lang="en-US" sz="1800" u="none" cap="none" strike="noStrike">
                <a:solidFill>
                  <a:srgbClr val="3F3F3F"/>
                </a:solidFill>
                <a:latin typeface="Lucida Sans"/>
                <a:ea typeface="Lucida Sans"/>
                <a:cs typeface="Lucida Sans"/>
                <a:sym typeface="Lucida Sans"/>
              </a:rPr>
              <a:t>s3://mybucket/puppy.jpg</a:t>
            </a:r>
            <a:endParaRPr/>
          </a:p>
          <a:p>
            <a:pPr indent="-75241" lvl="1" marL="631825" marR="0" rtl="0" algn="l">
              <a:spcBef>
                <a:spcPts val="0"/>
              </a:spcBef>
              <a:spcAft>
                <a:spcPts val="0"/>
              </a:spcAft>
              <a:buClr>
                <a:srgbClr val="7F7F7F"/>
              </a:buClr>
              <a:buSzPct val="94000"/>
              <a:buFont typeface="Calibri"/>
              <a:buNone/>
            </a:pPr>
            <a:r>
              <a:t/>
            </a:r>
            <a:endParaRPr b="0" i="0" sz="1800" u="none" cap="none" strike="noStrike">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ct val="94000"/>
              <a:buFont typeface="Calibri"/>
              <a:buChar char="»"/>
            </a:pPr>
            <a:r>
              <a:rPr lang="en-US" sz="1800">
                <a:solidFill>
                  <a:srgbClr val="3F3F3F"/>
                </a:solidFill>
                <a:latin typeface="Lucida Sans"/>
                <a:ea typeface="Lucida Sans"/>
                <a:cs typeface="Lucida Sans"/>
                <a:sym typeface="Lucida Sans"/>
              </a:rPr>
              <a:t>Read after write consistency for PUT of new objects. (as soon as upload, we can read/access)</a:t>
            </a:r>
            <a:endParaRPr/>
          </a:p>
          <a:p>
            <a:pPr indent="-75241" lvl="0" marL="174625" marR="0" rtl="0" algn="l">
              <a:spcBef>
                <a:spcPts val="0"/>
              </a:spcBef>
              <a:spcAft>
                <a:spcPts val="0"/>
              </a:spcAft>
              <a:buClr>
                <a:srgbClr val="7F7F7F"/>
              </a:buClr>
              <a:buSzPct val="94000"/>
              <a:buFont typeface="Calibri"/>
              <a:buNone/>
            </a:pPr>
            <a:r>
              <a:t/>
            </a:r>
            <a:endParaRPr sz="18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ct val="94000"/>
              <a:buFont typeface="Calibri"/>
              <a:buChar char="»"/>
            </a:pPr>
            <a:r>
              <a:rPr lang="en-US" sz="1800">
                <a:solidFill>
                  <a:srgbClr val="3F3F3F"/>
                </a:solidFill>
                <a:latin typeface="Lucida Sans"/>
                <a:ea typeface="Lucida Sans"/>
                <a:cs typeface="Lucida Sans"/>
                <a:sym typeface="Lucida Sans"/>
              </a:rPr>
              <a:t>Eventual Consistency for overwrite PUT and DELETE ( can take some time to propagate)</a:t>
            </a:r>
            <a:endParaRPr/>
          </a:p>
        </p:txBody>
      </p:sp>
      <p:sp>
        <p:nvSpPr>
          <p:cNvPr id="342" name="Google Shape;342;p16"/>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40"/>
                                        </p:tgtEl>
                                        <p:attrNameLst>
                                          <p:attrName>style.visibility</p:attrName>
                                        </p:attrNameLst>
                                      </p:cBhvr>
                                      <p:to>
                                        <p:strVal val="visible"/>
                                      </p:to>
                                    </p:set>
                                    <p:animEffect filter="fade" transition="in">
                                      <p:cBhvr>
                                        <p:cTn dur="2000"/>
                                        <p:tgtEl>
                                          <p:spTgt spid="340"/>
                                        </p:tgtEl>
                                      </p:cBhvr>
                                    </p:animEffect>
                                  </p:childTnLst>
                                </p:cTn>
                              </p:par>
                              <p:par>
                                <p:cTn fill="hold" nodeType="withEffect" presetClass="entr" presetID="10" presetSubtype="0">
                                  <p:stCondLst>
                                    <p:cond delay="2000"/>
                                  </p:stCondLst>
                                  <p:childTnLst>
                                    <p:set>
                                      <p:cBhvr>
                                        <p:cTn dur="1" fill="hold">
                                          <p:stCondLst>
                                            <p:cond delay="0"/>
                                          </p:stCondLst>
                                        </p:cTn>
                                        <p:tgtEl>
                                          <p:spTgt spid="341"/>
                                        </p:tgtEl>
                                        <p:attrNameLst>
                                          <p:attrName>style.visibility</p:attrName>
                                        </p:attrNameLst>
                                      </p:cBhvr>
                                      <p:to>
                                        <p:strVal val="visible"/>
                                      </p:to>
                                    </p:set>
                                    <p:animEffect filter="fade" transition="in">
                                      <p:cBhvr>
                                        <p:cTn dur="2000"/>
                                        <p:tgtEl>
                                          <p:spTgt spid="3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47" name="Shape 347"/>
        <p:cNvGrpSpPr/>
        <p:nvPr/>
      </p:nvGrpSpPr>
      <p:grpSpPr>
        <a:xfrm>
          <a:off x="0" y="0"/>
          <a:ext cx="0" cy="0"/>
          <a:chOff x="0" y="0"/>
          <a:chExt cx="0" cy="0"/>
        </a:xfrm>
      </p:grpSpPr>
      <p:sp>
        <p:nvSpPr>
          <p:cNvPr id="348" name="Google Shape;348;p17"/>
          <p:cNvSpPr/>
          <p:nvPr/>
        </p:nvSpPr>
        <p:spPr>
          <a:xfrm>
            <a:off x="0" y="1124744"/>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49" name="Google Shape;349;p17"/>
          <p:cNvSpPr txBox="1"/>
          <p:nvPr>
            <p:ph type="title"/>
          </p:nvPr>
        </p:nvSpPr>
        <p:spPr>
          <a:xfrm>
            <a:off x="539552" y="764705"/>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Point to remember Continue…</a:t>
            </a:r>
            <a:endParaRPr/>
          </a:p>
        </p:txBody>
      </p:sp>
      <p:sp>
        <p:nvSpPr>
          <p:cNvPr id="350" name="Google Shape;350;p17"/>
          <p:cNvSpPr txBox="1"/>
          <p:nvPr/>
        </p:nvSpPr>
        <p:spPr>
          <a:xfrm>
            <a:off x="539552" y="1268760"/>
            <a:ext cx="8306943" cy="4464496"/>
          </a:xfrm>
          <a:prstGeom prst="rect">
            <a:avLst/>
          </a:prstGeom>
          <a:noFill/>
          <a:ln>
            <a:noFill/>
          </a:ln>
        </p:spPr>
        <p:txBody>
          <a:bodyPr anchorCtr="0" anchor="t" bIns="45700" lIns="91425" spcFirstLastPara="1" rIns="91425" wrap="square" tIns="45700">
            <a:normAutofit lnSpcReduction="10000"/>
          </a:bodyPr>
          <a:lstStyle/>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S3 storage classes:</a:t>
            </a:r>
            <a:endParaRPr/>
          </a:p>
          <a:p>
            <a:pPr indent="-174625" lvl="1" marL="631825" marR="0" rtl="0" algn="l">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S3-Standard: durable, immediately available, frequently accessed</a:t>
            </a:r>
            <a:endParaRPr/>
          </a:p>
          <a:p>
            <a:pPr indent="-67183" lvl="1" marL="631825" marR="0" rtl="0" algn="l">
              <a:spcBef>
                <a:spcPts val="0"/>
              </a:spcBef>
              <a:spcAft>
                <a:spcPts val="0"/>
              </a:spcAft>
              <a:buClr>
                <a:srgbClr val="7F7F7F"/>
              </a:buClr>
              <a:buSzPts val="1692"/>
              <a:buFont typeface="Calibri"/>
              <a:buNone/>
            </a:pPr>
            <a:r>
              <a:t/>
            </a:r>
            <a:endParaRPr b="0" i="0" sz="1800" u="none" cap="none" strike="noStrike">
              <a:solidFill>
                <a:srgbClr val="3F3F3F"/>
              </a:solidFill>
              <a:latin typeface="Lucida Sans"/>
              <a:ea typeface="Lucida Sans"/>
              <a:cs typeface="Lucida Sans"/>
              <a:sym typeface="Lucida Sans"/>
            </a:endParaRPr>
          </a:p>
          <a:p>
            <a:pPr indent="-174625" lvl="1" marL="631825" marR="0" rtl="0" algn="l">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S3-IA: durable, immediately available, infrequently accessed</a:t>
            </a:r>
            <a:endParaRPr/>
          </a:p>
          <a:p>
            <a:pPr indent="-67183" lvl="1" marL="631825" marR="0" rtl="0" algn="l">
              <a:spcBef>
                <a:spcPts val="0"/>
              </a:spcBef>
              <a:spcAft>
                <a:spcPts val="0"/>
              </a:spcAft>
              <a:buClr>
                <a:srgbClr val="7F7F7F"/>
              </a:buClr>
              <a:buSzPts val="1692"/>
              <a:buFont typeface="Calibri"/>
              <a:buNone/>
            </a:pPr>
            <a:r>
              <a:t/>
            </a:r>
            <a:endParaRPr b="0" i="0" sz="1800" u="none" cap="none" strike="noStrike">
              <a:solidFill>
                <a:srgbClr val="3F3F3F"/>
              </a:solidFill>
              <a:latin typeface="Lucida Sans"/>
              <a:ea typeface="Lucida Sans"/>
              <a:cs typeface="Lucida Sans"/>
              <a:sym typeface="Lucida Sans"/>
            </a:endParaRPr>
          </a:p>
          <a:p>
            <a:pPr indent="-174625" lvl="1" marL="631825" marR="0" rtl="0" algn="l">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S3-One Zone IA: Same as IA. however data is stored in single availability Zone only</a:t>
            </a:r>
            <a:endParaRPr/>
          </a:p>
          <a:p>
            <a:pPr indent="-67183" lvl="1" marL="631825" marR="0" rtl="0" algn="l">
              <a:spcBef>
                <a:spcPts val="0"/>
              </a:spcBef>
              <a:spcAft>
                <a:spcPts val="0"/>
              </a:spcAft>
              <a:buClr>
                <a:srgbClr val="7F7F7F"/>
              </a:buClr>
              <a:buSzPts val="1692"/>
              <a:buFont typeface="Calibri"/>
              <a:buNone/>
            </a:pPr>
            <a:r>
              <a:t/>
            </a:r>
            <a:endParaRPr b="0" i="0" sz="1800" u="none" cap="none" strike="noStrike">
              <a:solidFill>
                <a:srgbClr val="3F3F3F"/>
              </a:solidFill>
              <a:latin typeface="Lucida Sans"/>
              <a:ea typeface="Lucida Sans"/>
              <a:cs typeface="Lucida Sans"/>
              <a:sym typeface="Lucida Sans"/>
            </a:endParaRPr>
          </a:p>
          <a:p>
            <a:pPr indent="-174625" lvl="1" marL="631825" marR="0" rtl="0" algn="l">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S3-Intelligent Tiering:- Automatically moves your data to most cost-effective tier bases on how frequently you access each object</a:t>
            </a:r>
            <a:endParaRPr/>
          </a:p>
          <a:p>
            <a:pPr indent="-67183" lvl="1" marL="631825" marR="0" rtl="0" algn="l">
              <a:spcBef>
                <a:spcPts val="0"/>
              </a:spcBef>
              <a:spcAft>
                <a:spcPts val="0"/>
              </a:spcAft>
              <a:buClr>
                <a:srgbClr val="7F7F7F"/>
              </a:buClr>
              <a:buSzPts val="1692"/>
              <a:buFont typeface="Calibri"/>
              <a:buNone/>
            </a:pPr>
            <a:r>
              <a:t/>
            </a:r>
            <a:endParaRPr b="0" i="0" sz="1800" u="none" cap="none" strike="noStrike">
              <a:solidFill>
                <a:srgbClr val="3F3F3F"/>
              </a:solidFill>
              <a:latin typeface="Lucida Sans"/>
              <a:ea typeface="Lucida Sans"/>
              <a:cs typeface="Lucida Sans"/>
              <a:sym typeface="Lucida Sans"/>
            </a:endParaRPr>
          </a:p>
          <a:p>
            <a:pPr indent="-174625" lvl="1" marL="631825" marR="0" rtl="0" algn="l">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Glacier - Archived data, Optimized for data that is infrequently accessed, and it takes minutes to hours to restore </a:t>
            </a:r>
            <a:endParaRPr/>
          </a:p>
          <a:p>
            <a:pPr indent="-67183" lvl="1" marL="631825" marR="0" rtl="0" algn="l">
              <a:spcBef>
                <a:spcPts val="0"/>
              </a:spcBef>
              <a:spcAft>
                <a:spcPts val="0"/>
              </a:spcAft>
              <a:buClr>
                <a:srgbClr val="7F7F7F"/>
              </a:buClr>
              <a:buSzPts val="1692"/>
              <a:buFont typeface="Calibri"/>
              <a:buNone/>
            </a:pPr>
            <a:r>
              <a:t/>
            </a:r>
            <a:endParaRPr b="0" i="0" sz="1800" u="none" cap="none" strike="noStrike">
              <a:solidFill>
                <a:srgbClr val="3F3F3F"/>
              </a:solidFill>
              <a:latin typeface="Lucida Sans"/>
              <a:ea typeface="Lucida Sans"/>
              <a:cs typeface="Lucida Sans"/>
              <a:sym typeface="Lucida Sans"/>
            </a:endParaRPr>
          </a:p>
          <a:p>
            <a:pPr indent="-174625" lvl="1" marL="631825" marR="0" rtl="0" algn="l">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Deep Glacier - Archived data, AWS S3’s lowest cost storage class where retrieval time of 12 hours acceptable.</a:t>
            </a:r>
            <a:endParaRPr/>
          </a:p>
          <a:p>
            <a:pPr indent="-67183" lvl="1" marL="631825" marR="0" rtl="0" algn="l">
              <a:spcBef>
                <a:spcPts val="0"/>
              </a:spcBef>
              <a:spcAft>
                <a:spcPts val="0"/>
              </a:spcAft>
              <a:buClr>
                <a:srgbClr val="7F7F7F"/>
              </a:buClr>
              <a:buSzPts val="1692"/>
              <a:buFont typeface="Calibri"/>
              <a:buNone/>
            </a:pPr>
            <a:r>
              <a:t/>
            </a:r>
            <a:endParaRPr b="0" i="0" sz="1800" u="none" cap="none" strike="noStrike">
              <a:solidFill>
                <a:srgbClr val="3F3F3F"/>
              </a:solidFill>
              <a:latin typeface="Lucida Sans"/>
              <a:ea typeface="Lucida Sans"/>
              <a:cs typeface="Lucida Sans"/>
              <a:sym typeface="Lucida Sans"/>
            </a:endParaRPr>
          </a:p>
          <a:p>
            <a:pPr indent="-67183" lvl="0" marL="174625" marR="0" rtl="0" algn="l">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p:txBody>
      </p:sp>
      <p:sp>
        <p:nvSpPr>
          <p:cNvPr id="351" name="Google Shape;351;p17"/>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49"/>
                                        </p:tgtEl>
                                        <p:attrNameLst>
                                          <p:attrName>style.visibility</p:attrName>
                                        </p:attrNameLst>
                                      </p:cBhvr>
                                      <p:to>
                                        <p:strVal val="visible"/>
                                      </p:to>
                                    </p:set>
                                    <p:animEffect filter="fade" transition="in">
                                      <p:cBhvr>
                                        <p:cTn dur="2000"/>
                                        <p:tgtEl>
                                          <p:spTgt spid="349"/>
                                        </p:tgtEl>
                                      </p:cBhvr>
                                    </p:animEffect>
                                  </p:childTnLst>
                                </p:cTn>
                              </p:par>
                              <p:par>
                                <p:cTn fill="hold" nodeType="withEffect" presetClass="entr" presetID="10" presetSubtype="0">
                                  <p:stCondLst>
                                    <p:cond delay="2000"/>
                                  </p:stCondLst>
                                  <p:childTnLst>
                                    <p:set>
                                      <p:cBhvr>
                                        <p:cTn dur="1" fill="hold">
                                          <p:stCondLst>
                                            <p:cond delay="0"/>
                                          </p:stCondLst>
                                        </p:cTn>
                                        <p:tgtEl>
                                          <p:spTgt spid="350"/>
                                        </p:tgtEl>
                                        <p:attrNameLst>
                                          <p:attrName>style.visibility</p:attrName>
                                        </p:attrNameLst>
                                      </p:cBhvr>
                                      <p:to>
                                        <p:strVal val="visible"/>
                                      </p:to>
                                    </p:set>
                                    <p:animEffect filter="fade" transition="in">
                                      <p:cBhvr>
                                        <p:cTn dur="2000"/>
                                        <p:tgtEl>
                                          <p:spTgt spid="3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56" name="Shape 356"/>
        <p:cNvGrpSpPr/>
        <p:nvPr/>
      </p:nvGrpSpPr>
      <p:grpSpPr>
        <a:xfrm>
          <a:off x="0" y="0"/>
          <a:ext cx="0" cy="0"/>
          <a:chOff x="0" y="0"/>
          <a:chExt cx="0" cy="0"/>
        </a:xfrm>
      </p:grpSpPr>
      <p:sp>
        <p:nvSpPr>
          <p:cNvPr id="357" name="Google Shape;357;p18"/>
          <p:cNvSpPr/>
          <p:nvPr/>
        </p:nvSpPr>
        <p:spPr>
          <a:xfrm>
            <a:off x="0" y="1124744"/>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58" name="Google Shape;358;p18"/>
          <p:cNvSpPr txBox="1"/>
          <p:nvPr>
            <p:ph type="title"/>
          </p:nvPr>
        </p:nvSpPr>
        <p:spPr>
          <a:xfrm>
            <a:off x="539552" y="764705"/>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Point to remember Continue…</a:t>
            </a:r>
            <a:endParaRPr/>
          </a:p>
        </p:txBody>
      </p:sp>
      <p:sp>
        <p:nvSpPr>
          <p:cNvPr id="359" name="Google Shape;359;p18"/>
          <p:cNvSpPr txBox="1"/>
          <p:nvPr/>
        </p:nvSpPr>
        <p:spPr>
          <a:xfrm>
            <a:off x="539552" y="1268760"/>
            <a:ext cx="8306943" cy="4464496"/>
          </a:xfrm>
          <a:prstGeom prst="rect">
            <a:avLst/>
          </a:prstGeom>
          <a:noFill/>
          <a:ln>
            <a:noFill/>
          </a:ln>
        </p:spPr>
        <p:txBody>
          <a:bodyPr anchorCtr="0" anchor="t" bIns="45700" lIns="91425" spcFirstLastPara="1" rIns="91425" wrap="square" tIns="45700">
            <a:normAutofit/>
          </a:bodyPr>
          <a:lstStyle/>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Core fundamentals of s3 object:</a:t>
            </a:r>
            <a:endParaRPr/>
          </a:p>
          <a:p>
            <a:pPr indent="-174625" lvl="1" marL="631825" marR="0" rtl="0" algn="l">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Key(name)</a:t>
            </a:r>
            <a:endParaRPr/>
          </a:p>
          <a:p>
            <a:pPr indent="-174625" lvl="1" marL="631825" marR="0" rtl="0" algn="l">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Value(data)</a:t>
            </a:r>
            <a:endParaRPr/>
          </a:p>
          <a:p>
            <a:pPr indent="-174625" lvl="1" marL="631825" marR="0" rtl="0" algn="l">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Version ID</a:t>
            </a:r>
            <a:endParaRPr/>
          </a:p>
          <a:p>
            <a:pPr indent="-174625" lvl="1" marL="631825" marR="0" rtl="0" algn="l">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Metadata</a:t>
            </a:r>
            <a:endParaRPr/>
          </a:p>
          <a:p>
            <a:pPr indent="-174625" lvl="1" marL="631825" marR="0" rtl="0" algn="l">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Sub-Resources </a:t>
            </a:r>
            <a:endParaRPr/>
          </a:p>
          <a:p>
            <a:pPr indent="0" lvl="4" marL="1828800" marR="0" rtl="0" algn="l">
              <a:spcBef>
                <a:spcPts val="0"/>
              </a:spcBef>
              <a:spcAft>
                <a:spcPts val="0"/>
              </a:spcAft>
              <a:buNone/>
            </a:pPr>
            <a:r>
              <a:rPr b="0" i="0" lang="en-US" sz="1800" u="none" cap="none" strike="noStrike">
                <a:solidFill>
                  <a:srgbClr val="3F3F3F"/>
                </a:solidFill>
                <a:latin typeface="Lucida Sans"/>
                <a:ea typeface="Lucida Sans"/>
                <a:cs typeface="Lucida Sans"/>
                <a:sym typeface="Lucida Sans"/>
              </a:rPr>
              <a:t>- bucket specific config</a:t>
            </a:r>
            <a:endParaRPr/>
          </a:p>
          <a:p>
            <a:pPr indent="0" lvl="0" marL="0" marR="0" rtl="0" algn="l">
              <a:spcBef>
                <a:spcPts val="0"/>
              </a:spcBef>
              <a:spcAft>
                <a:spcPts val="0"/>
              </a:spcAft>
              <a:buNone/>
            </a:pPr>
            <a:r>
              <a:rPr lang="en-US" sz="1800">
                <a:solidFill>
                  <a:srgbClr val="3F3F3F"/>
                </a:solidFill>
                <a:latin typeface="Lucida Sans"/>
                <a:ea typeface="Lucida Sans"/>
                <a:cs typeface="Lucida Sans"/>
                <a:sym typeface="Lucida Sans"/>
              </a:rPr>
              <a:t>		- bucket policies, access control list</a:t>
            </a:r>
            <a:endParaRPr/>
          </a:p>
          <a:p>
            <a:pPr indent="0" lvl="0" marL="0" marR="0" rtl="0" algn="l">
              <a:spcBef>
                <a:spcPts val="0"/>
              </a:spcBef>
              <a:spcAft>
                <a:spcPts val="0"/>
              </a:spcAft>
              <a:buNone/>
            </a:pPr>
            <a:r>
              <a:rPr lang="en-US" sz="1800">
                <a:solidFill>
                  <a:srgbClr val="3F3F3F"/>
                </a:solidFill>
                <a:latin typeface="Lucida Sans"/>
                <a:ea typeface="Lucida Sans"/>
                <a:cs typeface="Lucida Sans"/>
                <a:sym typeface="Lucida Sans"/>
              </a:rPr>
              <a:t>		- cross origin resource sharing</a:t>
            </a:r>
            <a:endParaRPr/>
          </a:p>
          <a:p>
            <a:pPr indent="0" lvl="0" marL="0" marR="0" rtl="0" algn="l">
              <a:spcBef>
                <a:spcPts val="0"/>
              </a:spcBef>
              <a:spcAft>
                <a:spcPts val="0"/>
              </a:spcAft>
              <a:buNone/>
            </a:pPr>
            <a:r>
              <a:rPr lang="en-US" sz="1800">
                <a:solidFill>
                  <a:srgbClr val="3F3F3F"/>
                </a:solidFill>
                <a:latin typeface="Lucida Sans"/>
                <a:ea typeface="Lucida Sans"/>
                <a:cs typeface="Lucida Sans"/>
                <a:sym typeface="Lucida Sans"/>
              </a:rPr>
              <a:t>		- transfer acceleration</a:t>
            </a:r>
            <a:endParaRPr/>
          </a:p>
          <a:p>
            <a:pPr indent="-67183" lvl="0" marL="174625" marR="0" rtl="0" algn="l">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Successful upload from CLI generate a HTTP 200 status code</a:t>
            </a:r>
            <a:endParaRPr/>
          </a:p>
          <a:p>
            <a:pPr indent="-67183" lvl="0" marL="174625" marR="0" rtl="0" algn="l">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You can turn on MFA Delete</a:t>
            </a:r>
            <a:endParaRPr/>
          </a:p>
          <a:p>
            <a:pPr indent="-67183" lvl="0" marL="174625" marR="0" rtl="0" algn="l">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p:txBody>
      </p:sp>
      <p:sp>
        <p:nvSpPr>
          <p:cNvPr id="360" name="Google Shape;360;p18"/>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58"/>
                                        </p:tgtEl>
                                        <p:attrNameLst>
                                          <p:attrName>style.visibility</p:attrName>
                                        </p:attrNameLst>
                                      </p:cBhvr>
                                      <p:to>
                                        <p:strVal val="visible"/>
                                      </p:to>
                                    </p:set>
                                    <p:animEffect filter="fade" transition="in">
                                      <p:cBhvr>
                                        <p:cTn dur="2000"/>
                                        <p:tgtEl>
                                          <p:spTgt spid="358"/>
                                        </p:tgtEl>
                                      </p:cBhvr>
                                    </p:animEffect>
                                  </p:childTnLst>
                                </p:cTn>
                              </p:par>
                              <p:par>
                                <p:cTn fill="hold" nodeType="withEffect" presetClass="entr" presetID="10" presetSubtype="0">
                                  <p:stCondLst>
                                    <p:cond delay="2000"/>
                                  </p:stCondLst>
                                  <p:childTnLst>
                                    <p:set>
                                      <p:cBhvr>
                                        <p:cTn dur="1" fill="hold">
                                          <p:stCondLst>
                                            <p:cond delay="0"/>
                                          </p:stCondLst>
                                        </p:cTn>
                                        <p:tgtEl>
                                          <p:spTgt spid="359"/>
                                        </p:tgtEl>
                                        <p:attrNameLst>
                                          <p:attrName>style.visibility</p:attrName>
                                        </p:attrNameLst>
                                      </p:cBhvr>
                                      <p:to>
                                        <p:strVal val="visible"/>
                                      </p:to>
                                    </p:set>
                                    <p:animEffect filter="fade" transition="in">
                                      <p:cBhvr>
                                        <p:cTn dur="2000"/>
                                        <p:tgtEl>
                                          <p:spTgt spid="3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19"/>
          <p:cNvSpPr txBox="1"/>
          <p:nvPr>
            <p:ph type="title"/>
          </p:nvPr>
        </p:nvSpPr>
        <p:spPr>
          <a:xfrm>
            <a:off x="2411760" y="3513731"/>
            <a:ext cx="3679305" cy="96403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4000"/>
              <a:buFont typeface="Lucida Sans"/>
              <a:buNone/>
            </a:pPr>
            <a:br>
              <a:rPr lang="en-US">
                <a:solidFill>
                  <a:srgbClr val="FFFFFF"/>
                </a:solidFill>
              </a:rPr>
            </a:br>
            <a:br>
              <a:rPr lang="en-US">
                <a:solidFill>
                  <a:srgbClr val="FFFFFF"/>
                </a:solidFill>
              </a:rPr>
            </a:br>
            <a:r>
              <a:rPr lang="en-US">
                <a:solidFill>
                  <a:srgbClr val="FFFFFF"/>
                </a:solidFill>
              </a:rPr>
              <a:t>Thank you</a:t>
            </a:r>
            <a:br>
              <a:rPr lang="en-US">
                <a:solidFill>
                  <a:srgbClr val="FFFFFF"/>
                </a:solidFill>
              </a:rPr>
            </a:br>
            <a:endParaRPr sz="6600"/>
          </a:p>
        </p:txBody>
      </p:sp>
      <p:sp>
        <p:nvSpPr>
          <p:cNvPr id="367" name="Google Shape;367;p19"/>
          <p:cNvSpPr txBox="1"/>
          <p:nvPr/>
        </p:nvSpPr>
        <p:spPr>
          <a:xfrm>
            <a:off x="1835696" y="4293096"/>
            <a:ext cx="5274528" cy="369332"/>
          </a:xfrm>
          <a:prstGeom prst="rect">
            <a:avLst/>
          </a:prstGeom>
          <a:noFill/>
          <a:ln>
            <a:noFill/>
          </a:ln>
        </p:spPr>
        <p:txBody>
          <a:bodyPr anchorCtr="0" anchor="t" bIns="45700" lIns="91425" spcFirstLastPara="1" rIns="91425" wrap="square" tIns="45700">
            <a:normAutofit/>
          </a:bodyPr>
          <a:lstStyle/>
          <a:p>
            <a:pPr indent="0" lvl="0" marL="0" marR="0" rtl="0" algn="r">
              <a:spcBef>
                <a:spcPts val="0"/>
              </a:spcBef>
              <a:spcAft>
                <a:spcPts val="0"/>
              </a:spcAft>
              <a:buNone/>
            </a:pPr>
            <a:r>
              <a:t/>
            </a:r>
            <a:endParaRPr sz="1800">
              <a:solidFill>
                <a:srgbClr val="FFFFFF"/>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300"/>
                                  </p:stCondLst>
                                  <p:childTnLst>
                                    <p:set>
                                      <p:cBhvr>
                                        <p:cTn dur="1" fill="hold">
                                          <p:stCondLst>
                                            <p:cond delay="0"/>
                                          </p:stCondLst>
                                        </p:cTn>
                                        <p:tgtEl>
                                          <p:spTgt spid="367"/>
                                        </p:tgtEl>
                                        <p:attrNameLst>
                                          <p:attrName>style.visibility</p:attrName>
                                        </p:attrNameLst>
                                      </p:cBhvr>
                                      <p:to>
                                        <p:strVal val="visible"/>
                                      </p:to>
                                    </p:set>
                                    <p:animEffect filter="fade" transition="in">
                                      <p:cBhvr>
                                        <p:cTn dur="500"/>
                                        <p:tgtEl>
                                          <p:spTgt spid="3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1" name="Shape 191"/>
        <p:cNvGrpSpPr/>
        <p:nvPr/>
      </p:nvGrpSpPr>
      <p:grpSpPr>
        <a:xfrm>
          <a:off x="0" y="0"/>
          <a:ext cx="0" cy="0"/>
          <a:chOff x="0" y="0"/>
          <a:chExt cx="0" cy="0"/>
        </a:xfrm>
      </p:grpSpPr>
      <p:sp>
        <p:nvSpPr>
          <p:cNvPr id="192" name="Google Shape;192;p2"/>
          <p:cNvSpPr/>
          <p:nvPr/>
        </p:nvSpPr>
        <p:spPr>
          <a:xfrm>
            <a:off x="0" y="1124744"/>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pic>
        <p:nvPicPr>
          <p:cNvPr descr="Managed Services | TSIC Solutions Inc" id="193" name="Google Shape;193;p2"/>
          <p:cNvPicPr preferRelativeResize="0"/>
          <p:nvPr/>
        </p:nvPicPr>
        <p:blipFill rotWithShape="1">
          <a:blip r:embed="rId4">
            <a:alphaModFix/>
          </a:blip>
          <a:srcRect b="0" l="0" r="0" t="0"/>
          <a:stretch/>
        </p:blipFill>
        <p:spPr>
          <a:xfrm>
            <a:off x="7596336" y="4221088"/>
            <a:ext cx="1567061" cy="1567061"/>
          </a:xfrm>
          <a:prstGeom prst="rect">
            <a:avLst/>
          </a:prstGeom>
          <a:noFill/>
          <a:ln>
            <a:noFill/>
          </a:ln>
        </p:spPr>
      </p:pic>
      <p:sp>
        <p:nvSpPr>
          <p:cNvPr id="194" name="Google Shape;194;p2"/>
          <p:cNvSpPr txBox="1"/>
          <p:nvPr>
            <p:ph type="title"/>
          </p:nvPr>
        </p:nvSpPr>
        <p:spPr>
          <a:xfrm>
            <a:off x="539552" y="764705"/>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Topics</a:t>
            </a:r>
            <a:endParaRPr/>
          </a:p>
        </p:txBody>
      </p:sp>
      <p:sp>
        <p:nvSpPr>
          <p:cNvPr id="195" name="Google Shape;195;p2"/>
          <p:cNvSpPr txBox="1"/>
          <p:nvPr/>
        </p:nvSpPr>
        <p:spPr>
          <a:xfrm>
            <a:off x="683754" y="1484783"/>
            <a:ext cx="6893185" cy="4176465"/>
          </a:xfrm>
          <a:prstGeom prst="rect">
            <a:avLst/>
          </a:prstGeom>
          <a:noFill/>
          <a:ln>
            <a:noFill/>
          </a:ln>
        </p:spPr>
        <p:txBody>
          <a:bodyPr anchorCtr="0" anchor="t" bIns="45700" lIns="91425" spcFirstLastPara="1" rIns="91425" wrap="square" tIns="45700">
            <a:normAutofit/>
          </a:bodyPr>
          <a:lstStyle/>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What is s3</a:t>
            </a:r>
            <a:endParaRPr/>
          </a:p>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Data Consistency</a:t>
            </a:r>
            <a:endParaRPr/>
          </a:p>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S3 Storage Tiers</a:t>
            </a:r>
            <a:endParaRPr/>
          </a:p>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Cross Region Replication</a:t>
            </a:r>
            <a:endParaRPr/>
          </a:p>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S3 Transfer Acceleration</a:t>
            </a:r>
            <a:endParaRPr/>
          </a:p>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Point to remember</a:t>
            </a:r>
            <a:endParaRPr/>
          </a:p>
        </p:txBody>
      </p:sp>
      <p:sp>
        <p:nvSpPr>
          <p:cNvPr id="196" name="Google Shape;196;p2"/>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194"/>
                                        </p:tgtEl>
                                        <p:attrNameLst>
                                          <p:attrName>style.visibility</p:attrName>
                                        </p:attrNameLst>
                                      </p:cBhvr>
                                      <p:to>
                                        <p:strVal val="visible"/>
                                      </p:to>
                                    </p:set>
                                    <p:animEffect filter="fade" transition="in">
                                      <p:cBhvr>
                                        <p:cTn dur="2000"/>
                                        <p:tgtEl>
                                          <p:spTgt spid="194"/>
                                        </p:tgtEl>
                                      </p:cBhvr>
                                    </p:animEffect>
                                  </p:childTnLst>
                                </p:cTn>
                              </p:par>
                              <p:par>
                                <p:cTn fill="hold" nodeType="withEffect" presetClass="entr" presetID="10" presetSubtype="0">
                                  <p:stCondLst>
                                    <p:cond delay="2000"/>
                                  </p:stCondLst>
                                  <p:childTnLst>
                                    <p:set>
                                      <p:cBhvr>
                                        <p:cTn dur="1" fill="hold">
                                          <p:stCondLst>
                                            <p:cond delay="0"/>
                                          </p:stCondLst>
                                        </p:cTn>
                                        <p:tgtEl>
                                          <p:spTgt spid="195"/>
                                        </p:tgtEl>
                                        <p:attrNameLst>
                                          <p:attrName>style.visibility</p:attrName>
                                        </p:attrNameLst>
                                      </p:cBhvr>
                                      <p:to>
                                        <p:strVal val="visible"/>
                                      </p:to>
                                    </p:set>
                                    <p:animEffect filter="fade" transition="in">
                                      <p:cBhvr>
                                        <p:cTn dur="20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1" name="Shape 201"/>
        <p:cNvGrpSpPr/>
        <p:nvPr/>
      </p:nvGrpSpPr>
      <p:grpSpPr>
        <a:xfrm>
          <a:off x="0" y="0"/>
          <a:ext cx="0" cy="0"/>
          <a:chOff x="0" y="0"/>
          <a:chExt cx="0" cy="0"/>
        </a:xfrm>
      </p:grpSpPr>
      <p:sp>
        <p:nvSpPr>
          <p:cNvPr id="202" name="Google Shape;202;p3"/>
          <p:cNvSpPr/>
          <p:nvPr/>
        </p:nvSpPr>
        <p:spPr>
          <a:xfrm>
            <a:off x="0" y="1124744"/>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pic>
        <p:nvPicPr>
          <p:cNvPr descr="Managed Services | TSIC Solutions Inc" id="203" name="Google Shape;203;p3"/>
          <p:cNvPicPr preferRelativeResize="0"/>
          <p:nvPr/>
        </p:nvPicPr>
        <p:blipFill rotWithShape="1">
          <a:blip r:embed="rId4">
            <a:alphaModFix/>
          </a:blip>
          <a:srcRect b="0" l="0" r="0" t="0"/>
          <a:stretch/>
        </p:blipFill>
        <p:spPr>
          <a:xfrm>
            <a:off x="7596336" y="4221088"/>
            <a:ext cx="1567061" cy="1567061"/>
          </a:xfrm>
          <a:prstGeom prst="rect">
            <a:avLst/>
          </a:prstGeom>
          <a:noFill/>
          <a:ln>
            <a:noFill/>
          </a:ln>
        </p:spPr>
      </p:pic>
      <p:sp>
        <p:nvSpPr>
          <p:cNvPr id="204" name="Google Shape;204;p3"/>
          <p:cNvSpPr txBox="1"/>
          <p:nvPr>
            <p:ph type="title"/>
          </p:nvPr>
        </p:nvSpPr>
        <p:spPr>
          <a:xfrm>
            <a:off x="539552" y="764705"/>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What is S3?</a:t>
            </a:r>
            <a:endParaRPr/>
          </a:p>
        </p:txBody>
      </p:sp>
      <p:sp>
        <p:nvSpPr>
          <p:cNvPr id="205" name="Google Shape;205;p3"/>
          <p:cNvSpPr txBox="1"/>
          <p:nvPr/>
        </p:nvSpPr>
        <p:spPr>
          <a:xfrm>
            <a:off x="683754" y="1484784"/>
            <a:ext cx="7848685" cy="3368804"/>
          </a:xfrm>
          <a:prstGeom prst="rect">
            <a:avLst/>
          </a:prstGeom>
          <a:noFill/>
          <a:ln>
            <a:noFill/>
          </a:ln>
        </p:spPr>
        <p:txBody>
          <a:bodyPr anchorCtr="0" anchor="t" bIns="45700" lIns="91425" spcFirstLastPara="1" rIns="91425" wrap="square" tIns="45700">
            <a:normAutofit fontScale="92500" lnSpcReduction="10000"/>
          </a:bodyPr>
          <a:lstStyle/>
          <a:p>
            <a:pPr indent="-174625" lvl="0" marL="174625" marR="0" rtl="0" algn="l">
              <a:spcBef>
                <a:spcPts val="0"/>
              </a:spcBef>
              <a:spcAft>
                <a:spcPts val="0"/>
              </a:spcAft>
              <a:buClr>
                <a:srgbClr val="7F7F7F"/>
              </a:buClr>
              <a:buSzPct val="94000"/>
              <a:buFont typeface="Calibri"/>
              <a:buChar char="»"/>
            </a:pPr>
            <a:r>
              <a:rPr lang="en-US" sz="1800">
                <a:solidFill>
                  <a:srgbClr val="3F3F3F"/>
                </a:solidFill>
                <a:latin typeface="Lucida Sans"/>
                <a:ea typeface="Lucida Sans"/>
                <a:cs typeface="Lucida Sans"/>
                <a:sym typeface="Lucida Sans"/>
              </a:rPr>
              <a:t>Stand of - Simple Storage Service</a:t>
            </a:r>
            <a:endParaRPr/>
          </a:p>
          <a:p>
            <a:pPr indent="-75241" lvl="0" marL="174625" marR="0" rtl="0" algn="l">
              <a:spcBef>
                <a:spcPts val="0"/>
              </a:spcBef>
              <a:spcAft>
                <a:spcPts val="0"/>
              </a:spcAft>
              <a:buClr>
                <a:srgbClr val="7F7F7F"/>
              </a:buClr>
              <a:buSzPct val="94000"/>
              <a:buFont typeface="Calibri"/>
              <a:buNone/>
            </a:pPr>
            <a:r>
              <a:t/>
            </a:r>
            <a:endParaRPr sz="18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ct val="94000"/>
              <a:buFont typeface="Calibri"/>
              <a:buChar char="»"/>
            </a:pPr>
            <a:r>
              <a:rPr lang="en-US" sz="1800">
                <a:solidFill>
                  <a:srgbClr val="3F3F3F"/>
                </a:solidFill>
                <a:latin typeface="Lucida Sans"/>
                <a:ea typeface="Lucida Sans"/>
                <a:cs typeface="Lucida Sans"/>
                <a:sym typeface="Lucida Sans"/>
              </a:rPr>
              <a:t>Amazon Simple Storage Service (Amazon S3) is an </a:t>
            </a:r>
            <a:r>
              <a:rPr b="1" lang="en-US" sz="1800">
                <a:solidFill>
                  <a:srgbClr val="3F3F3F"/>
                </a:solidFill>
                <a:latin typeface="Lucida Sans"/>
                <a:ea typeface="Lucida Sans"/>
                <a:cs typeface="Lucida Sans"/>
                <a:sym typeface="Lucida Sans"/>
              </a:rPr>
              <a:t>Object storage </a:t>
            </a:r>
            <a:r>
              <a:rPr lang="en-US" sz="1800">
                <a:solidFill>
                  <a:srgbClr val="3F3F3F"/>
                </a:solidFill>
                <a:latin typeface="Lucida Sans"/>
                <a:ea typeface="Lucida Sans"/>
                <a:cs typeface="Lucida Sans"/>
                <a:sym typeface="Lucida Sans"/>
              </a:rPr>
              <a:t>service that offers industry-leading scalability, data availability, security, and performance.</a:t>
            </a:r>
            <a:endParaRPr/>
          </a:p>
          <a:p>
            <a:pPr indent="-75241" lvl="0" marL="174625" marR="0" rtl="0" algn="l">
              <a:spcBef>
                <a:spcPts val="0"/>
              </a:spcBef>
              <a:spcAft>
                <a:spcPts val="0"/>
              </a:spcAft>
              <a:buClr>
                <a:srgbClr val="7F7F7F"/>
              </a:buClr>
              <a:buSzPct val="94000"/>
              <a:buFont typeface="Calibri"/>
              <a:buNone/>
            </a:pPr>
            <a:r>
              <a:t/>
            </a:r>
            <a:endParaRPr sz="18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ct val="94000"/>
              <a:buFont typeface="Calibri"/>
              <a:buChar char="»"/>
            </a:pPr>
            <a:r>
              <a:rPr lang="en-US" sz="1800">
                <a:solidFill>
                  <a:srgbClr val="3F3F3F"/>
                </a:solidFill>
                <a:latin typeface="Lucida Sans"/>
                <a:ea typeface="Lucida Sans"/>
                <a:cs typeface="Lucida Sans"/>
                <a:sym typeface="Lucida Sans"/>
              </a:rPr>
              <a:t>S3 provides developers and I.T. teams with secure durable highly scalable objects storage.</a:t>
            </a:r>
            <a:endParaRPr/>
          </a:p>
          <a:p>
            <a:pPr indent="-75241" lvl="0" marL="174625" marR="0" rtl="0" algn="l">
              <a:spcBef>
                <a:spcPts val="0"/>
              </a:spcBef>
              <a:spcAft>
                <a:spcPts val="0"/>
              </a:spcAft>
              <a:buClr>
                <a:srgbClr val="7F7F7F"/>
              </a:buClr>
              <a:buSzPct val="94000"/>
              <a:buFont typeface="Calibri"/>
              <a:buNone/>
            </a:pPr>
            <a:r>
              <a:t/>
            </a:r>
            <a:endParaRPr sz="18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ct val="94000"/>
              <a:buFont typeface="Calibri"/>
              <a:buChar char="»"/>
            </a:pPr>
            <a:r>
              <a:rPr lang="en-US" sz="1800">
                <a:solidFill>
                  <a:srgbClr val="3F3F3F"/>
                </a:solidFill>
                <a:latin typeface="Lucida Sans"/>
                <a:ea typeface="Lucida Sans"/>
                <a:cs typeface="Lucida Sans"/>
                <a:sym typeface="Lucida Sans"/>
              </a:rPr>
              <a:t>It's easy to use with a simple webservices interface and it allows you to store and retrieve any amount of data from anywhere on the web.</a:t>
            </a:r>
            <a:endParaRPr/>
          </a:p>
          <a:p>
            <a:pPr indent="-285750" lvl="1" marL="742950" marR="0" rtl="0" algn="l">
              <a:spcBef>
                <a:spcPts val="0"/>
              </a:spcBef>
              <a:spcAft>
                <a:spcPts val="0"/>
              </a:spcAft>
              <a:buClr>
                <a:srgbClr val="7F7F7F"/>
              </a:buClr>
              <a:buSzPct val="94000"/>
              <a:buFont typeface="Arial"/>
              <a:buChar char="•"/>
            </a:pPr>
            <a:r>
              <a:rPr b="0" i="0" lang="en-US" sz="1800" u="none" cap="none" strike="noStrike">
                <a:solidFill>
                  <a:srgbClr val="3F3F3F"/>
                </a:solidFill>
                <a:latin typeface="Lucida Sans"/>
                <a:ea typeface="Lucida Sans"/>
                <a:cs typeface="Lucida Sans"/>
                <a:sym typeface="Lucida Sans"/>
              </a:rPr>
              <a:t>Safe place to store your file</a:t>
            </a:r>
            <a:endParaRPr/>
          </a:p>
          <a:p>
            <a:pPr indent="-285750" lvl="1" marL="742950" marR="0" rtl="0" algn="l">
              <a:spcBef>
                <a:spcPts val="0"/>
              </a:spcBef>
              <a:spcAft>
                <a:spcPts val="0"/>
              </a:spcAft>
              <a:buClr>
                <a:srgbClr val="7F7F7F"/>
              </a:buClr>
              <a:buSzPct val="94000"/>
              <a:buFont typeface="Arial"/>
              <a:buChar char="•"/>
            </a:pPr>
            <a:r>
              <a:rPr b="0" i="0" lang="en-US" sz="1800" u="none" cap="none" strike="noStrike">
                <a:solidFill>
                  <a:srgbClr val="3F3F3F"/>
                </a:solidFill>
                <a:latin typeface="Lucida Sans"/>
                <a:ea typeface="Lucida Sans"/>
                <a:cs typeface="Lucida Sans"/>
                <a:sym typeface="Lucida Sans"/>
              </a:rPr>
              <a:t>It is Object-based Storage</a:t>
            </a:r>
            <a:endParaRPr/>
          </a:p>
          <a:p>
            <a:pPr indent="-285750" lvl="1" marL="742950" marR="0" rtl="0" algn="l">
              <a:spcBef>
                <a:spcPts val="0"/>
              </a:spcBef>
              <a:spcAft>
                <a:spcPts val="0"/>
              </a:spcAft>
              <a:buClr>
                <a:srgbClr val="7F7F7F"/>
              </a:buClr>
              <a:buSzPct val="94000"/>
              <a:buFont typeface="Arial"/>
              <a:buChar char="•"/>
            </a:pPr>
            <a:r>
              <a:rPr b="0" i="0" lang="en-US" sz="1800" u="none" cap="none" strike="noStrike">
                <a:solidFill>
                  <a:srgbClr val="3F3F3F"/>
                </a:solidFill>
                <a:latin typeface="Lucida Sans"/>
                <a:ea typeface="Lucida Sans"/>
                <a:cs typeface="Lucida Sans"/>
                <a:sym typeface="Lucida Sans"/>
              </a:rPr>
              <a:t>Data is spread across multiple devices and facilities</a:t>
            </a:r>
            <a:endParaRPr/>
          </a:p>
        </p:txBody>
      </p:sp>
      <p:sp>
        <p:nvSpPr>
          <p:cNvPr id="206" name="Google Shape;206;p3"/>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04"/>
                                        </p:tgtEl>
                                        <p:attrNameLst>
                                          <p:attrName>style.visibility</p:attrName>
                                        </p:attrNameLst>
                                      </p:cBhvr>
                                      <p:to>
                                        <p:strVal val="visible"/>
                                      </p:to>
                                    </p:set>
                                    <p:animEffect filter="fade" transition="in">
                                      <p:cBhvr>
                                        <p:cTn dur="2000"/>
                                        <p:tgtEl>
                                          <p:spTgt spid="204"/>
                                        </p:tgtEl>
                                      </p:cBhvr>
                                    </p:animEffect>
                                  </p:childTnLst>
                                </p:cTn>
                              </p:par>
                              <p:par>
                                <p:cTn fill="hold" nodeType="withEffect" presetClass="entr" presetID="10" presetSubtype="0">
                                  <p:stCondLst>
                                    <p:cond delay="2000"/>
                                  </p:stCondLst>
                                  <p:childTnLst>
                                    <p:set>
                                      <p:cBhvr>
                                        <p:cTn dur="1" fill="hold">
                                          <p:stCondLst>
                                            <p:cond delay="0"/>
                                          </p:stCondLst>
                                        </p:cTn>
                                        <p:tgtEl>
                                          <p:spTgt spid="205"/>
                                        </p:tgtEl>
                                        <p:attrNameLst>
                                          <p:attrName>style.visibility</p:attrName>
                                        </p:attrNameLst>
                                      </p:cBhvr>
                                      <p:to>
                                        <p:strVal val="visible"/>
                                      </p:to>
                                    </p:set>
                                    <p:animEffect filter="fade" transition="in">
                                      <p:cBhvr>
                                        <p:cTn dur="2000"/>
                                        <p:tgtEl>
                                          <p:spTgt spid="2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1" name="Shape 211"/>
        <p:cNvGrpSpPr/>
        <p:nvPr/>
      </p:nvGrpSpPr>
      <p:grpSpPr>
        <a:xfrm>
          <a:off x="0" y="0"/>
          <a:ext cx="0" cy="0"/>
          <a:chOff x="0" y="0"/>
          <a:chExt cx="0" cy="0"/>
        </a:xfrm>
      </p:grpSpPr>
      <p:sp>
        <p:nvSpPr>
          <p:cNvPr id="212" name="Google Shape;212;p4"/>
          <p:cNvSpPr/>
          <p:nvPr/>
        </p:nvSpPr>
        <p:spPr>
          <a:xfrm>
            <a:off x="0" y="1124744"/>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213" name="Google Shape;213;p4"/>
          <p:cNvSpPr txBox="1"/>
          <p:nvPr>
            <p:ph type="title"/>
          </p:nvPr>
        </p:nvSpPr>
        <p:spPr>
          <a:xfrm>
            <a:off x="539552" y="764705"/>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S3 Basics</a:t>
            </a:r>
            <a:endParaRPr sz="2400">
              <a:solidFill>
                <a:srgbClr val="0070C0"/>
              </a:solidFill>
              <a:latin typeface="Arial"/>
              <a:ea typeface="Arial"/>
              <a:cs typeface="Arial"/>
              <a:sym typeface="Arial"/>
            </a:endParaRPr>
          </a:p>
        </p:txBody>
      </p:sp>
      <p:sp>
        <p:nvSpPr>
          <p:cNvPr id="214" name="Google Shape;214;p4"/>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pic>
        <p:nvPicPr>
          <p:cNvPr descr="Banking, SSC, RPSC Police Defence Exam Syllabus &amp; Exam Pattern" id="215" name="Google Shape;215;p4"/>
          <p:cNvPicPr preferRelativeResize="0"/>
          <p:nvPr/>
        </p:nvPicPr>
        <p:blipFill rotWithShape="1">
          <a:blip r:embed="rId4">
            <a:alphaModFix/>
          </a:blip>
          <a:srcRect b="0" l="0" r="0" t="0"/>
          <a:stretch/>
        </p:blipFill>
        <p:spPr>
          <a:xfrm>
            <a:off x="7510380" y="4005064"/>
            <a:ext cx="1517104" cy="1517104"/>
          </a:xfrm>
          <a:prstGeom prst="rect">
            <a:avLst/>
          </a:prstGeom>
          <a:noFill/>
          <a:ln>
            <a:noFill/>
          </a:ln>
        </p:spPr>
      </p:pic>
      <p:sp>
        <p:nvSpPr>
          <p:cNvPr id="216" name="Google Shape;216;p4"/>
          <p:cNvSpPr txBox="1"/>
          <p:nvPr/>
        </p:nvSpPr>
        <p:spPr>
          <a:xfrm>
            <a:off x="683754" y="1484784"/>
            <a:ext cx="7848685" cy="3368804"/>
          </a:xfrm>
          <a:prstGeom prst="rect">
            <a:avLst/>
          </a:prstGeom>
          <a:noFill/>
          <a:ln>
            <a:noFill/>
          </a:ln>
        </p:spPr>
        <p:txBody>
          <a:bodyPr anchorCtr="0" anchor="t" bIns="45700" lIns="91425" spcFirstLastPara="1" rIns="91425" wrap="square" tIns="45700">
            <a:normAutofit/>
          </a:bodyPr>
          <a:lstStyle/>
          <a:p>
            <a:pPr indent="-174625" lvl="0" marL="174625" marR="0" rtl="0" algn="l">
              <a:lnSpc>
                <a:spcPct val="90000"/>
              </a:lnSpc>
              <a:spcBef>
                <a:spcPts val="0"/>
              </a:spcBef>
              <a:spcAft>
                <a:spcPts val="0"/>
              </a:spcAft>
              <a:buClr>
                <a:srgbClr val="7F7F7F"/>
              </a:buClr>
              <a:buSzPts val="1598"/>
              <a:buFont typeface="Calibri"/>
              <a:buChar char="»"/>
            </a:pPr>
            <a:r>
              <a:rPr lang="en-US" sz="1700">
                <a:solidFill>
                  <a:srgbClr val="3F3F3F"/>
                </a:solidFill>
                <a:latin typeface="Lucida Sans"/>
                <a:ea typeface="Lucida Sans"/>
                <a:cs typeface="Lucida Sans"/>
                <a:sym typeface="Lucida Sans"/>
              </a:rPr>
              <a:t>Object-based</a:t>
            </a:r>
            <a:endParaRPr/>
          </a:p>
          <a:p>
            <a:pPr indent="-73152" lvl="0" marL="174625" marR="0" rtl="0" algn="l">
              <a:lnSpc>
                <a:spcPct val="90000"/>
              </a:lnSpc>
              <a:spcBef>
                <a:spcPts val="0"/>
              </a:spcBef>
              <a:spcAft>
                <a:spcPts val="0"/>
              </a:spcAft>
              <a:buClr>
                <a:srgbClr val="7F7F7F"/>
              </a:buClr>
              <a:buSzPts val="1598"/>
              <a:buFont typeface="Calibri"/>
              <a:buNone/>
            </a:pPr>
            <a:r>
              <a:t/>
            </a:r>
            <a:endParaRPr sz="1700">
              <a:solidFill>
                <a:srgbClr val="3F3F3F"/>
              </a:solidFill>
              <a:latin typeface="Lucida Sans"/>
              <a:ea typeface="Lucida Sans"/>
              <a:cs typeface="Lucida Sans"/>
              <a:sym typeface="Lucida Sans"/>
            </a:endParaRPr>
          </a:p>
          <a:p>
            <a:pPr indent="-174625" lvl="0" marL="174625" marR="0" rtl="0" algn="l">
              <a:lnSpc>
                <a:spcPct val="90000"/>
              </a:lnSpc>
              <a:spcBef>
                <a:spcPts val="0"/>
              </a:spcBef>
              <a:spcAft>
                <a:spcPts val="0"/>
              </a:spcAft>
              <a:buClr>
                <a:srgbClr val="7F7F7F"/>
              </a:buClr>
              <a:buSzPts val="1598"/>
              <a:buFont typeface="Calibri"/>
              <a:buChar char="»"/>
            </a:pPr>
            <a:r>
              <a:rPr lang="en-US" sz="1700">
                <a:solidFill>
                  <a:srgbClr val="3F3F3F"/>
                </a:solidFill>
                <a:latin typeface="Lucida Sans"/>
                <a:ea typeface="Lucida Sans"/>
                <a:cs typeface="Lucida Sans"/>
                <a:sym typeface="Lucida Sans"/>
              </a:rPr>
              <a:t>File's size:- 0 bytes to 5 TB</a:t>
            </a:r>
            <a:endParaRPr/>
          </a:p>
          <a:p>
            <a:pPr indent="-73152" lvl="0" marL="174625" marR="0" rtl="0" algn="l">
              <a:lnSpc>
                <a:spcPct val="90000"/>
              </a:lnSpc>
              <a:spcBef>
                <a:spcPts val="0"/>
              </a:spcBef>
              <a:spcAft>
                <a:spcPts val="0"/>
              </a:spcAft>
              <a:buClr>
                <a:srgbClr val="7F7F7F"/>
              </a:buClr>
              <a:buSzPts val="1598"/>
              <a:buFont typeface="Calibri"/>
              <a:buNone/>
            </a:pPr>
            <a:r>
              <a:t/>
            </a:r>
            <a:endParaRPr sz="1700">
              <a:solidFill>
                <a:srgbClr val="3F3F3F"/>
              </a:solidFill>
              <a:latin typeface="Lucida Sans"/>
              <a:ea typeface="Lucida Sans"/>
              <a:cs typeface="Lucida Sans"/>
              <a:sym typeface="Lucida Sans"/>
            </a:endParaRPr>
          </a:p>
          <a:p>
            <a:pPr indent="-174625" lvl="0" marL="174625" marR="0" rtl="0" algn="l">
              <a:lnSpc>
                <a:spcPct val="90000"/>
              </a:lnSpc>
              <a:spcBef>
                <a:spcPts val="0"/>
              </a:spcBef>
              <a:spcAft>
                <a:spcPts val="0"/>
              </a:spcAft>
              <a:buClr>
                <a:srgbClr val="7F7F7F"/>
              </a:buClr>
              <a:buSzPts val="1598"/>
              <a:buFont typeface="Calibri"/>
              <a:buChar char="»"/>
            </a:pPr>
            <a:r>
              <a:rPr lang="en-US" sz="1700">
                <a:solidFill>
                  <a:srgbClr val="3F3F3F"/>
                </a:solidFill>
                <a:latin typeface="Lucida Sans"/>
                <a:ea typeface="Lucida Sans"/>
                <a:cs typeface="Lucida Sans"/>
                <a:sym typeface="Lucida Sans"/>
              </a:rPr>
              <a:t>Unlimited storage</a:t>
            </a:r>
            <a:endParaRPr/>
          </a:p>
          <a:p>
            <a:pPr indent="-73152" lvl="0" marL="174625" marR="0" rtl="0" algn="l">
              <a:lnSpc>
                <a:spcPct val="90000"/>
              </a:lnSpc>
              <a:spcBef>
                <a:spcPts val="0"/>
              </a:spcBef>
              <a:spcAft>
                <a:spcPts val="0"/>
              </a:spcAft>
              <a:buClr>
                <a:srgbClr val="7F7F7F"/>
              </a:buClr>
              <a:buSzPts val="1598"/>
              <a:buFont typeface="Calibri"/>
              <a:buNone/>
            </a:pPr>
            <a:r>
              <a:t/>
            </a:r>
            <a:endParaRPr sz="1700">
              <a:solidFill>
                <a:srgbClr val="3F3F3F"/>
              </a:solidFill>
              <a:latin typeface="Lucida Sans"/>
              <a:ea typeface="Lucida Sans"/>
              <a:cs typeface="Lucida Sans"/>
              <a:sym typeface="Lucida Sans"/>
            </a:endParaRPr>
          </a:p>
          <a:p>
            <a:pPr indent="-174625" lvl="0" marL="174625" marR="0" rtl="0" algn="l">
              <a:lnSpc>
                <a:spcPct val="90000"/>
              </a:lnSpc>
              <a:spcBef>
                <a:spcPts val="0"/>
              </a:spcBef>
              <a:spcAft>
                <a:spcPts val="0"/>
              </a:spcAft>
              <a:buClr>
                <a:srgbClr val="7F7F7F"/>
              </a:buClr>
              <a:buSzPts val="1598"/>
              <a:buFont typeface="Calibri"/>
              <a:buChar char="»"/>
            </a:pPr>
            <a:r>
              <a:rPr lang="en-US" sz="1700">
                <a:solidFill>
                  <a:srgbClr val="3F3F3F"/>
                </a:solidFill>
                <a:latin typeface="Lucida Sans"/>
                <a:ea typeface="Lucida Sans"/>
                <a:cs typeface="Lucida Sans"/>
                <a:sym typeface="Lucida Sans"/>
              </a:rPr>
              <a:t>Files are stored in Buckets ( similar to drive)</a:t>
            </a:r>
            <a:endParaRPr/>
          </a:p>
          <a:p>
            <a:pPr indent="-73152" lvl="0" marL="174625" marR="0" rtl="0" algn="l">
              <a:lnSpc>
                <a:spcPct val="90000"/>
              </a:lnSpc>
              <a:spcBef>
                <a:spcPts val="0"/>
              </a:spcBef>
              <a:spcAft>
                <a:spcPts val="0"/>
              </a:spcAft>
              <a:buClr>
                <a:srgbClr val="7F7F7F"/>
              </a:buClr>
              <a:buSzPts val="1598"/>
              <a:buFont typeface="Calibri"/>
              <a:buNone/>
            </a:pPr>
            <a:r>
              <a:t/>
            </a:r>
            <a:endParaRPr sz="1700">
              <a:solidFill>
                <a:srgbClr val="3F3F3F"/>
              </a:solidFill>
              <a:latin typeface="Lucida Sans"/>
              <a:ea typeface="Lucida Sans"/>
              <a:cs typeface="Lucida Sans"/>
              <a:sym typeface="Lucida Sans"/>
            </a:endParaRPr>
          </a:p>
          <a:p>
            <a:pPr indent="-174625" lvl="0" marL="174625" marR="0" rtl="0" algn="l">
              <a:lnSpc>
                <a:spcPct val="90000"/>
              </a:lnSpc>
              <a:spcBef>
                <a:spcPts val="0"/>
              </a:spcBef>
              <a:spcAft>
                <a:spcPts val="0"/>
              </a:spcAft>
              <a:buClr>
                <a:srgbClr val="7F7F7F"/>
              </a:buClr>
              <a:buSzPts val="1598"/>
              <a:buFont typeface="Calibri"/>
              <a:buChar char="»"/>
            </a:pPr>
            <a:r>
              <a:rPr lang="en-US" sz="1700">
                <a:solidFill>
                  <a:srgbClr val="3F3F3F"/>
                </a:solidFill>
                <a:latin typeface="Lucida Sans"/>
                <a:ea typeface="Lucida Sans"/>
                <a:cs typeface="Lucida Sans"/>
                <a:sym typeface="Lucida Sans"/>
              </a:rPr>
              <a:t>S3 name should be universal namespace - across AWS </a:t>
            </a:r>
            <a:endParaRPr/>
          </a:p>
          <a:p>
            <a:pPr indent="-285750" lvl="1" marL="742950" marR="0" rtl="0" algn="l">
              <a:lnSpc>
                <a:spcPct val="90000"/>
              </a:lnSpc>
              <a:spcBef>
                <a:spcPts val="0"/>
              </a:spcBef>
              <a:spcAft>
                <a:spcPts val="0"/>
              </a:spcAft>
              <a:buClr>
                <a:srgbClr val="7F7F7F"/>
              </a:buClr>
              <a:buSzPts val="1316"/>
              <a:buFont typeface="Arial"/>
              <a:buChar char="•"/>
            </a:pPr>
            <a:r>
              <a:rPr b="0" i="0" lang="en-US" sz="1400" u="sng" cap="none" strike="noStrike">
                <a:solidFill>
                  <a:srgbClr val="3F3F3F"/>
                </a:solidFill>
                <a:latin typeface="Lucida Sans"/>
                <a:ea typeface="Lucida Sans"/>
                <a:cs typeface="Lucida Sans"/>
                <a:sym typeface="Lucida Sans"/>
                <a:hlinkClick r:id="rId5">
                  <a:extLst>
                    <a:ext uri="{A12FA001-AC4F-418D-AE19-62706E023703}">
                      <ahyp:hlinkClr val="tx"/>
                    </a:ext>
                  </a:extLst>
                </a:hlinkClick>
              </a:rPr>
              <a:t>https://my-bucket.s3.amazonaws.com/puppy.png</a:t>
            </a:r>
            <a:endParaRPr b="0" i="0" sz="1400" u="none" cap="none" strike="noStrike">
              <a:solidFill>
                <a:srgbClr val="3F3F3F"/>
              </a:solidFill>
              <a:latin typeface="Lucida Sans"/>
              <a:ea typeface="Lucida Sans"/>
              <a:cs typeface="Lucida Sans"/>
              <a:sym typeface="Lucida Sans"/>
            </a:endParaRPr>
          </a:p>
          <a:p>
            <a:pPr indent="-285750" lvl="1" marL="742950" marR="0" rtl="0" algn="l">
              <a:lnSpc>
                <a:spcPct val="90000"/>
              </a:lnSpc>
              <a:spcBef>
                <a:spcPts val="0"/>
              </a:spcBef>
              <a:spcAft>
                <a:spcPts val="0"/>
              </a:spcAft>
              <a:buClr>
                <a:srgbClr val="7F7F7F"/>
              </a:buClr>
              <a:buSzPts val="1598"/>
              <a:buFont typeface="Arial"/>
              <a:buChar char="•"/>
            </a:pPr>
            <a:r>
              <a:rPr b="0" i="0" lang="en-US" sz="1700" u="none" cap="none" strike="noStrike">
                <a:solidFill>
                  <a:srgbClr val="3F3F3F"/>
                </a:solidFill>
                <a:latin typeface="Lucida Sans"/>
                <a:ea typeface="Lucida Sans"/>
                <a:cs typeface="Lucida Sans"/>
                <a:sym typeface="Lucida Sans"/>
              </a:rPr>
              <a:t>s3://mybucket/puppy.jpg</a:t>
            </a:r>
            <a:endParaRPr/>
          </a:p>
          <a:p>
            <a:pPr indent="-73152" lvl="0" marL="174625" marR="0" rtl="0" algn="l">
              <a:lnSpc>
                <a:spcPct val="90000"/>
              </a:lnSpc>
              <a:spcBef>
                <a:spcPts val="0"/>
              </a:spcBef>
              <a:spcAft>
                <a:spcPts val="0"/>
              </a:spcAft>
              <a:buClr>
                <a:srgbClr val="7F7F7F"/>
              </a:buClr>
              <a:buSzPts val="1598"/>
              <a:buFont typeface="Calibri"/>
              <a:buNone/>
            </a:pPr>
            <a:r>
              <a:t/>
            </a:r>
            <a:endParaRPr sz="1700">
              <a:solidFill>
                <a:srgbClr val="3F3F3F"/>
              </a:solidFill>
              <a:latin typeface="Lucida Sans"/>
              <a:ea typeface="Lucida Sans"/>
              <a:cs typeface="Lucida Sans"/>
              <a:sym typeface="Lucida Sans"/>
            </a:endParaRPr>
          </a:p>
          <a:p>
            <a:pPr indent="-174625" lvl="0" marL="174625" marR="0" rtl="0" algn="l">
              <a:lnSpc>
                <a:spcPct val="90000"/>
              </a:lnSpc>
              <a:spcBef>
                <a:spcPts val="0"/>
              </a:spcBef>
              <a:spcAft>
                <a:spcPts val="0"/>
              </a:spcAft>
              <a:buClr>
                <a:srgbClr val="7F7F7F"/>
              </a:buClr>
              <a:buSzPts val="1598"/>
              <a:buFont typeface="Calibri"/>
              <a:buChar char="»"/>
            </a:pPr>
            <a:r>
              <a:rPr lang="en-US" sz="1700">
                <a:solidFill>
                  <a:srgbClr val="3F3F3F"/>
                </a:solidFill>
                <a:latin typeface="Lucida Sans"/>
                <a:ea typeface="Lucida Sans"/>
                <a:cs typeface="Lucida Sans"/>
                <a:sym typeface="Lucida Sans"/>
              </a:rPr>
              <a:t>When you upload a file to s3, http 200 code for successful upload- through command line</a:t>
            </a:r>
            <a:endParaRPr/>
          </a:p>
          <a:p>
            <a:pPr indent="-73152" lvl="0" marL="174625" marR="0" rtl="0" algn="l">
              <a:lnSpc>
                <a:spcPct val="90000"/>
              </a:lnSpc>
              <a:spcBef>
                <a:spcPts val="0"/>
              </a:spcBef>
              <a:spcAft>
                <a:spcPts val="0"/>
              </a:spcAft>
              <a:buClr>
                <a:srgbClr val="7F7F7F"/>
              </a:buClr>
              <a:buSzPts val="1598"/>
              <a:buFont typeface="Calibri"/>
              <a:buNone/>
            </a:pPr>
            <a:r>
              <a:t/>
            </a:r>
            <a:endParaRPr sz="1700">
              <a:solidFill>
                <a:srgbClr val="3F3F3F"/>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13"/>
                                        </p:tgtEl>
                                        <p:attrNameLst>
                                          <p:attrName>style.visibility</p:attrName>
                                        </p:attrNameLst>
                                      </p:cBhvr>
                                      <p:to>
                                        <p:strVal val="visible"/>
                                      </p:to>
                                    </p:set>
                                    <p:animEffect filter="fade" transition="in">
                                      <p:cBhvr>
                                        <p:cTn dur="2000"/>
                                        <p:tgtEl>
                                          <p:spTgt spid="213"/>
                                        </p:tgtEl>
                                      </p:cBhvr>
                                    </p:animEffect>
                                  </p:childTnLst>
                                </p:cTn>
                              </p:par>
                              <p:par>
                                <p:cTn fill="hold" nodeType="withEffect" presetClass="entr" presetID="10" presetSubtype="0">
                                  <p:stCondLst>
                                    <p:cond delay="2000"/>
                                  </p:stCondLst>
                                  <p:childTnLst>
                                    <p:set>
                                      <p:cBhvr>
                                        <p:cTn dur="1" fill="hold">
                                          <p:stCondLst>
                                            <p:cond delay="0"/>
                                          </p:stCondLst>
                                        </p:cTn>
                                        <p:tgtEl>
                                          <p:spTgt spid="216"/>
                                        </p:tgtEl>
                                        <p:attrNameLst>
                                          <p:attrName>style.visibility</p:attrName>
                                        </p:attrNameLst>
                                      </p:cBhvr>
                                      <p:to>
                                        <p:strVal val="visible"/>
                                      </p:to>
                                    </p:set>
                                    <p:animEffect filter="fade" transition="in">
                                      <p:cBhvr>
                                        <p:cTn dur="2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1" name="Shape 221"/>
        <p:cNvGrpSpPr/>
        <p:nvPr/>
      </p:nvGrpSpPr>
      <p:grpSpPr>
        <a:xfrm>
          <a:off x="0" y="0"/>
          <a:ext cx="0" cy="0"/>
          <a:chOff x="0" y="0"/>
          <a:chExt cx="0" cy="0"/>
        </a:xfrm>
      </p:grpSpPr>
      <p:sp>
        <p:nvSpPr>
          <p:cNvPr id="222" name="Google Shape;222;p5"/>
          <p:cNvSpPr/>
          <p:nvPr/>
        </p:nvSpPr>
        <p:spPr>
          <a:xfrm>
            <a:off x="0" y="1124744"/>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223" name="Google Shape;223;p5"/>
          <p:cNvSpPr txBox="1"/>
          <p:nvPr>
            <p:ph type="title"/>
          </p:nvPr>
        </p:nvSpPr>
        <p:spPr>
          <a:xfrm>
            <a:off x="539552" y="764705"/>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S3 Basics Continue…</a:t>
            </a:r>
            <a:endParaRPr sz="2400">
              <a:solidFill>
                <a:srgbClr val="0070C0"/>
              </a:solidFill>
              <a:latin typeface="Arial"/>
              <a:ea typeface="Arial"/>
              <a:cs typeface="Arial"/>
              <a:sym typeface="Arial"/>
            </a:endParaRPr>
          </a:p>
        </p:txBody>
      </p:sp>
      <p:sp>
        <p:nvSpPr>
          <p:cNvPr id="224" name="Google Shape;224;p5"/>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pic>
        <p:nvPicPr>
          <p:cNvPr descr="Banking, SSC, RPSC Police Defence Exam Syllabus &amp; Exam Pattern" id="225" name="Google Shape;225;p5"/>
          <p:cNvPicPr preferRelativeResize="0"/>
          <p:nvPr/>
        </p:nvPicPr>
        <p:blipFill rotWithShape="1">
          <a:blip r:embed="rId4">
            <a:alphaModFix/>
          </a:blip>
          <a:srcRect b="0" l="0" r="0" t="0"/>
          <a:stretch/>
        </p:blipFill>
        <p:spPr>
          <a:xfrm>
            <a:off x="7510380" y="4005064"/>
            <a:ext cx="1517104" cy="1517104"/>
          </a:xfrm>
          <a:prstGeom prst="rect">
            <a:avLst/>
          </a:prstGeom>
          <a:noFill/>
          <a:ln>
            <a:noFill/>
          </a:ln>
        </p:spPr>
      </p:pic>
      <p:sp>
        <p:nvSpPr>
          <p:cNvPr id="226" name="Google Shape;226;p5"/>
          <p:cNvSpPr txBox="1"/>
          <p:nvPr/>
        </p:nvSpPr>
        <p:spPr>
          <a:xfrm>
            <a:off x="395536" y="1196753"/>
            <a:ext cx="8136903" cy="4464496"/>
          </a:xfrm>
          <a:prstGeom prst="rect">
            <a:avLst/>
          </a:prstGeom>
          <a:noFill/>
          <a:ln>
            <a:noFill/>
          </a:ln>
        </p:spPr>
        <p:txBody>
          <a:bodyPr anchorCtr="0" anchor="t" bIns="45700" lIns="91425" spcFirstLastPara="1" rIns="91425" wrap="square" tIns="45700">
            <a:normAutofit fontScale="92500" lnSpcReduction="20000"/>
          </a:bodyPr>
          <a:lstStyle/>
          <a:p>
            <a:pPr indent="-80792" lvl="0" marL="174625" marR="0" rtl="0" algn="l">
              <a:lnSpc>
                <a:spcPct val="90000"/>
              </a:lnSpc>
              <a:spcBef>
                <a:spcPts val="0"/>
              </a:spcBef>
              <a:spcAft>
                <a:spcPts val="0"/>
              </a:spcAft>
              <a:buClr>
                <a:srgbClr val="7F7F7F"/>
              </a:buClr>
              <a:buSzPct val="94000"/>
              <a:buFont typeface="Calibri"/>
              <a:buNone/>
            </a:pPr>
            <a:r>
              <a:t/>
            </a:r>
            <a:endParaRPr sz="1700">
              <a:solidFill>
                <a:srgbClr val="3F3F3F"/>
              </a:solidFill>
              <a:latin typeface="Lucida Sans"/>
              <a:ea typeface="Lucida Sans"/>
              <a:cs typeface="Lucida Sans"/>
              <a:sym typeface="Lucida Sans"/>
            </a:endParaRPr>
          </a:p>
          <a:p>
            <a:pPr indent="-174654" lvl="0" marL="174625" marR="0" rtl="0" algn="l">
              <a:lnSpc>
                <a:spcPct val="90000"/>
              </a:lnSpc>
              <a:spcBef>
                <a:spcPts val="0"/>
              </a:spcBef>
              <a:spcAft>
                <a:spcPts val="0"/>
              </a:spcAft>
              <a:buClr>
                <a:srgbClr val="7F7F7F"/>
              </a:buClr>
              <a:buSzPct val="94000"/>
              <a:buFont typeface="Calibri"/>
              <a:buChar char="»"/>
            </a:pPr>
            <a:r>
              <a:rPr lang="en-US" sz="1700">
                <a:solidFill>
                  <a:srgbClr val="3F3F3F"/>
                </a:solidFill>
                <a:latin typeface="Lucida Sans"/>
                <a:ea typeface="Lucida Sans"/>
                <a:cs typeface="Lucida Sans"/>
                <a:sym typeface="Lucida Sans"/>
              </a:rPr>
              <a:t>Built for 99.99% availability for s3 platform ( service is accessible 99.99% time)</a:t>
            </a:r>
            <a:endParaRPr/>
          </a:p>
          <a:p>
            <a:pPr indent="-80792" lvl="0" marL="174625" marR="0" rtl="0" algn="l">
              <a:lnSpc>
                <a:spcPct val="90000"/>
              </a:lnSpc>
              <a:spcBef>
                <a:spcPts val="0"/>
              </a:spcBef>
              <a:spcAft>
                <a:spcPts val="0"/>
              </a:spcAft>
              <a:buClr>
                <a:srgbClr val="7F7F7F"/>
              </a:buClr>
              <a:buSzPct val="94000"/>
              <a:buFont typeface="Calibri"/>
              <a:buNone/>
            </a:pPr>
            <a:r>
              <a:t/>
            </a:r>
            <a:endParaRPr sz="1700">
              <a:solidFill>
                <a:srgbClr val="3F3F3F"/>
              </a:solidFill>
              <a:latin typeface="Lucida Sans"/>
              <a:ea typeface="Lucida Sans"/>
              <a:cs typeface="Lucida Sans"/>
              <a:sym typeface="Lucida Sans"/>
            </a:endParaRPr>
          </a:p>
          <a:p>
            <a:pPr indent="-174654" lvl="0" marL="174625" marR="0" rtl="0" algn="l">
              <a:lnSpc>
                <a:spcPct val="90000"/>
              </a:lnSpc>
              <a:spcBef>
                <a:spcPts val="0"/>
              </a:spcBef>
              <a:spcAft>
                <a:spcPts val="0"/>
              </a:spcAft>
              <a:buClr>
                <a:srgbClr val="7F7F7F"/>
              </a:buClr>
              <a:buSzPct val="94000"/>
              <a:buFont typeface="Calibri"/>
              <a:buChar char="»"/>
            </a:pPr>
            <a:r>
              <a:rPr lang="en-US" sz="1700">
                <a:solidFill>
                  <a:srgbClr val="3F3F3F"/>
                </a:solidFill>
                <a:latin typeface="Lucida Sans"/>
                <a:ea typeface="Lucida Sans"/>
                <a:cs typeface="Lucida Sans"/>
                <a:sym typeface="Lucida Sans"/>
              </a:rPr>
              <a:t>Amazon Guarantee 99.9% availabil</a:t>
            </a:r>
            <a:r>
              <a:rPr lang="en-US" sz="1800">
                <a:solidFill>
                  <a:srgbClr val="3F3F3F"/>
                </a:solidFill>
                <a:latin typeface="Lucida Sans"/>
                <a:ea typeface="Lucida Sans"/>
                <a:cs typeface="Lucida Sans"/>
                <a:sym typeface="Lucida Sans"/>
              </a:rPr>
              <a:t>ity</a:t>
            </a:r>
            <a:endParaRPr/>
          </a:p>
          <a:p>
            <a:pPr indent="-75241" lvl="0" marL="174625" marR="0" rtl="0" algn="l">
              <a:lnSpc>
                <a:spcPct val="90000"/>
              </a:lnSpc>
              <a:spcBef>
                <a:spcPts val="0"/>
              </a:spcBef>
              <a:spcAft>
                <a:spcPts val="0"/>
              </a:spcAft>
              <a:buClr>
                <a:srgbClr val="7F7F7F"/>
              </a:buClr>
              <a:buSzPct val="94000"/>
              <a:buFont typeface="Calibri"/>
              <a:buNone/>
            </a:pPr>
            <a:r>
              <a:t/>
            </a:r>
            <a:endParaRPr sz="1800">
              <a:solidFill>
                <a:srgbClr val="3F3F3F"/>
              </a:solidFill>
              <a:latin typeface="Lucida Sans"/>
              <a:ea typeface="Lucida Sans"/>
              <a:cs typeface="Lucida Sans"/>
              <a:sym typeface="Lucida Sans"/>
            </a:endParaRPr>
          </a:p>
          <a:p>
            <a:pPr indent="-174625" lvl="0" marL="174625" marR="0" rtl="0" algn="l">
              <a:lnSpc>
                <a:spcPct val="90000"/>
              </a:lnSpc>
              <a:spcBef>
                <a:spcPts val="0"/>
              </a:spcBef>
              <a:spcAft>
                <a:spcPts val="0"/>
              </a:spcAft>
              <a:buClr>
                <a:srgbClr val="7F7F7F"/>
              </a:buClr>
              <a:buSzPct val="94000"/>
              <a:buFont typeface="Calibri"/>
              <a:buChar char="»"/>
            </a:pPr>
            <a:r>
              <a:rPr lang="en-US" sz="1800">
                <a:solidFill>
                  <a:srgbClr val="3F3F3F"/>
                </a:solidFill>
                <a:latin typeface="Lucida Sans"/>
                <a:ea typeface="Lucida Sans"/>
                <a:cs typeface="Lucida Sans"/>
                <a:sym typeface="Lucida Sans"/>
              </a:rPr>
              <a:t>Amazon Guarantees 99.999999999% durability for S3 information ( 11 x 9s)</a:t>
            </a:r>
            <a:endParaRPr/>
          </a:p>
          <a:p>
            <a:pPr indent="-285750" lvl="1" marL="742950" marR="0" rtl="0" algn="l">
              <a:lnSpc>
                <a:spcPct val="90000"/>
              </a:lnSpc>
              <a:spcBef>
                <a:spcPts val="0"/>
              </a:spcBef>
              <a:spcAft>
                <a:spcPts val="0"/>
              </a:spcAft>
              <a:buClr>
                <a:srgbClr val="7F7F7F"/>
              </a:buClr>
              <a:buSzPct val="94000"/>
              <a:buFont typeface="Arial"/>
              <a:buChar char="•"/>
            </a:pPr>
            <a:r>
              <a:rPr b="0" i="0" lang="en-US" sz="1800" u="none" cap="none" strike="noStrike">
                <a:solidFill>
                  <a:srgbClr val="3F3F3F"/>
                </a:solidFill>
                <a:latin typeface="Lucida Sans"/>
                <a:ea typeface="Lucida Sans"/>
                <a:cs typeface="Lucida Sans"/>
                <a:sym typeface="Lucida Sans"/>
              </a:rPr>
              <a:t>for example:- You want to store 10 million objects within S3, with 11 X 9s ability, on average you could expect to incur a loss of a single object once every ten thousand years.</a:t>
            </a:r>
            <a:endParaRPr/>
          </a:p>
          <a:p>
            <a:pPr indent="-75241" lvl="1" marL="631825" marR="0" rtl="0" algn="l">
              <a:lnSpc>
                <a:spcPct val="90000"/>
              </a:lnSpc>
              <a:spcBef>
                <a:spcPts val="0"/>
              </a:spcBef>
              <a:spcAft>
                <a:spcPts val="0"/>
              </a:spcAft>
              <a:buClr>
                <a:srgbClr val="7F7F7F"/>
              </a:buClr>
              <a:buSzPct val="94000"/>
              <a:buFont typeface="Calibri"/>
              <a:buNone/>
            </a:pPr>
            <a:r>
              <a:t/>
            </a:r>
            <a:endParaRPr b="0" i="0" sz="1800" u="none" cap="none" strike="noStrike">
              <a:solidFill>
                <a:srgbClr val="3F3F3F"/>
              </a:solidFill>
              <a:latin typeface="Lucida Sans"/>
              <a:ea typeface="Lucida Sans"/>
              <a:cs typeface="Lucida Sans"/>
              <a:sym typeface="Lucida Sans"/>
            </a:endParaRPr>
          </a:p>
          <a:p>
            <a:pPr indent="-174625" lvl="0" marL="174625" marR="0" rtl="0" algn="l">
              <a:lnSpc>
                <a:spcPct val="90000"/>
              </a:lnSpc>
              <a:spcBef>
                <a:spcPts val="0"/>
              </a:spcBef>
              <a:spcAft>
                <a:spcPts val="0"/>
              </a:spcAft>
              <a:buClr>
                <a:srgbClr val="7F7F7F"/>
              </a:buClr>
              <a:buSzPct val="94000"/>
              <a:buFont typeface="Calibri"/>
              <a:buChar char="»"/>
            </a:pPr>
            <a:r>
              <a:rPr lang="en-US" sz="1800">
                <a:solidFill>
                  <a:srgbClr val="3F3F3F"/>
                </a:solidFill>
                <a:latin typeface="Lucida Sans"/>
                <a:ea typeface="Lucida Sans"/>
                <a:cs typeface="Lucida Sans"/>
                <a:sym typeface="Lucida Sans"/>
              </a:rPr>
              <a:t>Storage type available</a:t>
            </a:r>
            <a:endParaRPr/>
          </a:p>
          <a:p>
            <a:pPr indent="-75241" lvl="0" marL="174625" marR="0" rtl="0" algn="l">
              <a:lnSpc>
                <a:spcPct val="90000"/>
              </a:lnSpc>
              <a:spcBef>
                <a:spcPts val="0"/>
              </a:spcBef>
              <a:spcAft>
                <a:spcPts val="0"/>
              </a:spcAft>
              <a:buClr>
                <a:srgbClr val="7F7F7F"/>
              </a:buClr>
              <a:buSzPct val="94000"/>
              <a:buFont typeface="Calibri"/>
              <a:buNone/>
            </a:pPr>
            <a:r>
              <a:t/>
            </a:r>
            <a:endParaRPr sz="1800">
              <a:solidFill>
                <a:srgbClr val="3F3F3F"/>
              </a:solidFill>
              <a:latin typeface="Lucida Sans"/>
              <a:ea typeface="Lucida Sans"/>
              <a:cs typeface="Lucida Sans"/>
              <a:sym typeface="Lucida Sans"/>
            </a:endParaRPr>
          </a:p>
          <a:p>
            <a:pPr indent="-174625" lvl="0" marL="174625" marR="0" rtl="0" algn="l">
              <a:lnSpc>
                <a:spcPct val="90000"/>
              </a:lnSpc>
              <a:spcBef>
                <a:spcPts val="0"/>
              </a:spcBef>
              <a:spcAft>
                <a:spcPts val="0"/>
              </a:spcAft>
              <a:buClr>
                <a:srgbClr val="7F7F7F"/>
              </a:buClr>
              <a:buSzPct val="94000"/>
              <a:buFont typeface="Calibri"/>
              <a:buChar char="»"/>
            </a:pPr>
            <a:r>
              <a:rPr lang="en-US" sz="1800">
                <a:solidFill>
                  <a:srgbClr val="3F3F3F"/>
                </a:solidFill>
                <a:latin typeface="Lucida Sans"/>
                <a:ea typeface="Lucida Sans"/>
                <a:cs typeface="Lucida Sans"/>
                <a:sym typeface="Lucida Sans"/>
              </a:rPr>
              <a:t>Lifecycle Management</a:t>
            </a:r>
            <a:endParaRPr/>
          </a:p>
          <a:p>
            <a:pPr indent="-75241" lvl="0" marL="174625" marR="0" rtl="0" algn="l">
              <a:lnSpc>
                <a:spcPct val="90000"/>
              </a:lnSpc>
              <a:spcBef>
                <a:spcPts val="0"/>
              </a:spcBef>
              <a:spcAft>
                <a:spcPts val="0"/>
              </a:spcAft>
              <a:buClr>
                <a:srgbClr val="7F7F7F"/>
              </a:buClr>
              <a:buSzPct val="94000"/>
              <a:buFont typeface="Calibri"/>
              <a:buNone/>
            </a:pPr>
            <a:r>
              <a:t/>
            </a:r>
            <a:endParaRPr sz="1800">
              <a:solidFill>
                <a:srgbClr val="3F3F3F"/>
              </a:solidFill>
              <a:latin typeface="Lucida Sans"/>
              <a:ea typeface="Lucida Sans"/>
              <a:cs typeface="Lucida Sans"/>
              <a:sym typeface="Lucida Sans"/>
            </a:endParaRPr>
          </a:p>
          <a:p>
            <a:pPr indent="-174625" lvl="0" marL="174625" marR="0" rtl="0" algn="l">
              <a:lnSpc>
                <a:spcPct val="90000"/>
              </a:lnSpc>
              <a:spcBef>
                <a:spcPts val="0"/>
              </a:spcBef>
              <a:spcAft>
                <a:spcPts val="0"/>
              </a:spcAft>
              <a:buClr>
                <a:srgbClr val="7F7F7F"/>
              </a:buClr>
              <a:buSzPct val="94000"/>
              <a:buFont typeface="Calibri"/>
              <a:buChar char="»"/>
            </a:pPr>
            <a:r>
              <a:rPr lang="en-US" sz="1800">
                <a:solidFill>
                  <a:srgbClr val="3F3F3F"/>
                </a:solidFill>
                <a:latin typeface="Lucida Sans"/>
                <a:ea typeface="Lucida Sans"/>
                <a:cs typeface="Lucida Sans"/>
                <a:sym typeface="Lucida Sans"/>
              </a:rPr>
              <a:t>Versioning</a:t>
            </a:r>
            <a:endParaRPr/>
          </a:p>
          <a:p>
            <a:pPr indent="-75241" lvl="0" marL="174625" marR="0" rtl="0" algn="l">
              <a:lnSpc>
                <a:spcPct val="90000"/>
              </a:lnSpc>
              <a:spcBef>
                <a:spcPts val="0"/>
              </a:spcBef>
              <a:spcAft>
                <a:spcPts val="0"/>
              </a:spcAft>
              <a:buClr>
                <a:srgbClr val="7F7F7F"/>
              </a:buClr>
              <a:buSzPct val="94000"/>
              <a:buFont typeface="Calibri"/>
              <a:buNone/>
            </a:pPr>
            <a:r>
              <a:t/>
            </a:r>
            <a:endParaRPr sz="1800">
              <a:solidFill>
                <a:srgbClr val="3F3F3F"/>
              </a:solidFill>
              <a:latin typeface="Lucida Sans"/>
              <a:ea typeface="Lucida Sans"/>
              <a:cs typeface="Lucida Sans"/>
              <a:sym typeface="Lucida Sans"/>
            </a:endParaRPr>
          </a:p>
          <a:p>
            <a:pPr indent="-174625" lvl="0" marL="174625" marR="0" rtl="0" algn="l">
              <a:lnSpc>
                <a:spcPct val="90000"/>
              </a:lnSpc>
              <a:spcBef>
                <a:spcPts val="0"/>
              </a:spcBef>
              <a:spcAft>
                <a:spcPts val="0"/>
              </a:spcAft>
              <a:buClr>
                <a:srgbClr val="7F7F7F"/>
              </a:buClr>
              <a:buSzPct val="94000"/>
              <a:buFont typeface="Calibri"/>
              <a:buChar char="»"/>
            </a:pPr>
            <a:r>
              <a:rPr lang="en-US" sz="1800">
                <a:solidFill>
                  <a:srgbClr val="3F3F3F"/>
                </a:solidFill>
                <a:latin typeface="Lucida Sans"/>
                <a:ea typeface="Lucida Sans"/>
                <a:cs typeface="Lucida Sans"/>
                <a:sym typeface="Lucida Sans"/>
              </a:rPr>
              <a:t>Encryption</a:t>
            </a:r>
            <a:endParaRPr/>
          </a:p>
          <a:p>
            <a:pPr indent="-75241" lvl="0" marL="174625" marR="0" rtl="0" algn="l">
              <a:lnSpc>
                <a:spcPct val="90000"/>
              </a:lnSpc>
              <a:spcBef>
                <a:spcPts val="0"/>
              </a:spcBef>
              <a:spcAft>
                <a:spcPts val="0"/>
              </a:spcAft>
              <a:buClr>
                <a:srgbClr val="7F7F7F"/>
              </a:buClr>
              <a:buSzPct val="94000"/>
              <a:buFont typeface="Calibri"/>
              <a:buNone/>
            </a:pPr>
            <a:r>
              <a:t/>
            </a:r>
            <a:endParaRPr sz="1800">
              <a:solidFill>
                <a:srgbClr val="3F3F3F"/>
              </a:solidFill>
              <a:latin typeface="Lucida Sans"/>
              <a:ea typeface="Lucida Sans"/>
              <a:cs typeface="Lucida Sans"/>
              <a:sym typeface="Lucida Sans"/>
            </a:endParaRPr>
          </a:p>
          <a:p>
            <a:pPr indent="-174625" lvl="0" marL="174625" marR="0" rtl="0" algn="l">
              <a:lnSpc>
                <a:spcPct val="90000"/>
              </a:lnSpc>
              <a:spcBef>
                <a:spcPts val="0"/>
              </a:spcBef>
              <a:spcAft>
                <a:spcPts val="0"/>
              </a:spcAft>
              <a:buClr>
                <a:srgbClr val="7F7F7F"/>
              </a:buClr>
              <a:buSzPct val="94000"/>
              <a:buFont typeface="Calibri"/>
              <a:buChar char="»"/>
            </a:pPr>
            <a:r>
              <a:rPr lang="en-US" sz="1800">
                <a:solidFill>
                  <a:srgbClr val="3F3F3F"/>
                </a:solidFill>
                <a:latin typeface="Lucida Sans"/>
                <a:ea typeface="Lucida Sans"/>
                <a:cs typeface="Lucida Sans"/>
                <a:sym typeface="Lucida Sans"/>
              </a:rPr>
              <a:t>MFA Delete</a:t>
            </a:r>
            <a:endParaRPr/>
          </a:p>
          <a:p>
            <a:pPr indent="-75241" lvl="0" marL="174625" marR="0" rtl="0" algn="l">
              <a:lnSpc>
                <a:spcPct val="90000"/>
              </a:lnSpc>
              <a:spcBef>
                <a:spcPts val="0"/>
              </a:spcBef>
              <a:spcAft>
                <a:spcPts val="0"/>
              </a:spcAft>
              <a:buClr>
                <a:srgbClr val="7F7F7F"/>
              </a:buClr>
              <a:buSzPct val="94000"/>
              <a:buFont typeface="Calibri"/>
              <a:buNone/>
            </a:pPr>
            <a:r>
              <a:t/>
            </a:r>
            <a:endParaRPr sz="1800">
              <a:solidFill>
                <a:srgbClr val="3F3F3F"/>
              </a:solidFill>
              <a:latin typeface="Lucida Sans"/>
              <a:ea typeface="Lucida Sans"/>
              <a:cs typeface="Lucida Sans"/>
              <a:sym typeface="Lucida Sans"/>
            </a:endParaRPr>
          </a:p>
          <a:p>
            <a:pPr indent="-174625" lvl="0" marL="174625" marR="0" rtl="0" algn="l">
              <a:lnSpc>
                <a:spcPct val="90000"/>
              </a:lnSpc>
              <a:spcBef>
                <a:spcPts val="0"/>
              </a:spcBef>
              <a:spcAft>
                <a:spcPts val="0"/>
              </a:spcAft>
              <a:buClr>
                <a:srgbClr val="7F7F7F"/>
              </a:buClr>
              <a:buSzPct val="94000"/>
              <a:buFont typeface="Calibri"/>
              <a:buChar char="»"/>
            </a:pPr>
            <a:r>
              <a:rPr lang="en-US" sz="1800">
                <a:solidFill>
                  <a:srgbClr val="3F3F3F"/>
                </a:solidFill>
                <a:latin typeface="Lucida Sans"/>
                <a:ea typeface="Lucida Sans"/>
                <a:cs typeface="Lucida Sans"/>
                <a:sym typeface="Lucida Sans"/>
              </a:rPr>
              <a:t>Secure data using access control list and bucket policy</a:t>
            </a:r>
            <a:endParaRPr/>
          </a:p>
          <a:p>
            <a:pPr indent="-75241" lvl="0" marL="174625" marR="0" rtl="0" algn="l">
              <a:lnSpc>
                <a:spcPct val="90000"/>
              </a:lnSpc>
              <a:spcBef>
                <a:spcPts val="0"/>
              </a:spcBef>
              <a:spcAft>
                <a:spcPts val="0"/>
              </a:spcAft>
              <a:buClr>
                <a:srgbClr val="7F7F7F"/>
              </a:buClr>
              <a:buSzPct val="94000"/>
              <a:buFont typeface="Calibri"/>
              <a:buNone/>
            </a:pPr>
            <a:r>
              <a:t/>
            </a:r>
            <a:endParaRPr sz="1800">
              <a:solidFill>
                <a:srgbClr val="3F3F3F"/>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23"/>
                                        </p:tgtEl>
                                        <p:attrNameLst>
                                          <p:attrName>style.visibility</p:attrName>
                                        </p:attrNameLst>
                                      </p:cBhvr>
                                      <p:to>
                                        <p:strVal val="visible"/>
                                      </p:to>
                                    </p:set>
                                    <p:animEffect filter="fade" transition="in">
                                      <p:cBhvr>
                                        <p:cTn dur="2000"/>
                                        <p:tgtEl>
                                          <p:spTgt spid="223"/>
                                        </p:tgtEl>
                                      </p:cBhvr>
                                    </p:animEffect>
                                  </p:childTnLst>
                                </p:cTn>
                              </p:par>
                              <p:par>
                                <p:cTn fill="hold" nodeType="withEffect" presetClass="entr" presetID="10" presetSubtype="0">
                                  <p:stCondLst>
                                    <p:cond delay="2000"/>
                                  </p:stCondLst>
                                  <p:childTnLst>
                                    <p:set>
                                      <p:cBhvr>
                                        <p:cTn dur="1" fill="hold">
                                          <p:stCondLst>
                                            <p:cond delay="0"/>
                                          </p:stCondLst>
                                        </p:cTn>
                                        <p:tgtEl>
                                          <p:spTgt spid="226"/>
                                        </p:tgtEl>
                                        <p:attrNameLst>
                                          <p:attrName>style.visibility</p:attrName>
                                        </p:attrNameLst>
                                      </p:cBhvr>
                                      <p:to>
                                        <p:strVal val="visible"/>
                                      </p:to>
                                    </p:set>
                                    <p:animEffect filter="fade" transition="in">
                                      <p:cBhvr>
                                        <p:cTn dur="2000"/>
                                        <p:tgtEl>
                                          <p:spTgt spid="2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1" name="Shape 231"/>
        <p:cNvGrpSpPr/>
        <p:nvPr/>
      </p:nvGrpSpPr>
      <p:grpSpPr>
        <a:xfrm>
          <a:off x="0" y="0"/>
          <a:ext cx="0" cy="0"/>
          <a:chOff x="0" y="0"/>
          <a:chExt cx="0" cy="0"/>
        </a:xfrm>
      </p:grpSpPr>
      <p:sp>
        <p:nvSpPr>
          <p:cNvPr id="232" name="Google Shape;232;p6"/>
          <p:cNvSpPr/>
          <p:nvPr/>
        </p:nvSpPr>
        <p:spPr>
          <a:xfrm>
            <a:off x="0" y="1124744"/>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233" name="Google Shape;233;p6"/>
          <p:cNvSpPr txBox="1"/>
          <p:nvPr>
            <p:ph type="title"/>
          </p:nvPr>
        </p:nvSpPr>
        <p:spPr>
          <a:xfrm>
            <a:off x="539552" y="764705"/>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Data Consistency</a:t>
            </a:r>
            <a:endParaRPr sz="2400">
              <a:solidFill>
                <a:srgbClr val="0070C0"/>
              </a:solidFill>
              <a:latin typeface="Arial"/>
              <a:ea typeface="Arial"/>
              <a:cs typeface="Arial"/>
              <a:sym typeface="Arial"/>
            </a:endParaRPr>
          </a:p>
        </p:txBody>
      </p:sp>
      <p:sp>
        <p:nvSpPr>
          <p:cNvPr id="234" name="Google Shape;234;p6"/>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pic>
        <p:nvPicPr>
          <p:cNvPr descr="Banking, SSC, RPSC Police Defence Exam Syllabus &amp; Exam Pattern" id="235" name="Google Shape;235;p6"/>
          <p:cNvPicPr preferRelativeResize="0"/>
          <p:nvPr/>
        </p:nvPicPr>
        <p:blipFill rotWithShape="1">
          <a:blip r:embed="rId4">
            <a:alphaModFix/>
          </a:blip>
          <a:srcRect b="0" l="0" r="0" t="0"/>
          <a:stretch/>
        </p:blipFill>
        <p:spPr>
          <a:xfrm>
            <a:off x="7510380" y="4005064"/>
            <a:ext cx="1517104" cy="1517104"/>
          </a:xfrm>
          <a:prstGeom prst="rect">
            <a:avLst/>
          </a:prstGeom>
          <a:noFill/>
          <a:ln>
            <a:noFill/>
          </a:ln>
        </p:spPr>
      </p:pic>
      <p:sp>
        <p:nvSpPr>
          <p:cNvPr id="236" name="Google Shape;236;p6"/>
          <p:cNvSpPr txBox="1"/>
          <p:nvPr/>
        </p:nvSpPr>
        <p:spPr>
          <a:xfrm>
            <a:off x="219703" y="1327515"/>
            <a:ext cx="8136903" cy="3960440"/>
          </a:xfrm>
          <a:prstGeom prst="rect">
            <a:avLst/>
          </a:prstGeom>
          <a:noFill/>
          <a:ln>
            <a:noFill/>
          </a:ln>
        </p:spPr>
        <p:txBody>
          <a:bodyPr anchorCtr="0" anchor="t" bIns="45700" lIns="91425" spcFirstLastPara="1" rIns="91425" wrap="square" tIns="45700">
            <a:normAutofit/>
          </a:bodyPr>
          <a:lstStyle/>
          <a:p>
            <a:pPr indent="-73152" lvl="0" marL="174625" marR="0" rtl="0" algn="l">
              <a:lnSpc>
                <a:spcPct val="90000"/>
              </a:lnSpc>
              <a:spcBef>
                <a:spcPts val="0"/>
              </a:spcBef>
              <a:spcAft>
                <a:spcPts val="0"/>
              </a:spcAft>
              <a:buClr>
                <a:srgbClr val="7F7F7F"/>
              </a:buClr>
              <a:buSzPts val="1598"/>
              <a:buFont typeface="Calibri"/>
              <a:buNone/>
            </a:pPr>
            <a:r>
              <a:t/>
            </a:r>
            <a:endParaRPr sz="1700">
              <a:solidFill>
                <a:srgbClr val="3F3F3F"/>
              </a:solidFill>
              <a:latin typeface="Lucida Sans"/>
              <a:ea typeface="Lucida Sans"/>
              <a:cs typeface="Lucida Sans"/>
              <a:sym typeface="Lucida Sans"/>
            </a:endParaRPr>
          </a:p>
          <a:p>
            <a:pPr indent="-174625" lvl="0" marL="174625" marR="0" rtl="0" algn="l">
              <a:lnSpc>
                <a:spcPct val="90000"/>
              </a:lnSpc>
              <a:spcBef>
                <a:spcPts val="0"/>
              </a:spcBef>
              <a:spcAft>
                <a:spcPts val="0"/>
              </a:spcAft>
              <a:buClr>
                <a:srgbClr val="7F7F7F"/>
              </a:buClr>
              <a:buSzPts val="1598"/>
              <a:buFont typeface="Calibri"/>
              <a:buChar char="»"/>
            </a:pPr>
            <a:r>
              <a:rPr lang="en-US" sz="1700">
                <a:solidFill>
                  <a:srgbClr val="3F3F3F"/>
                </a:solidFill>
                <a:latin typeface="Lucida Sans"/>
                <a:ea typeface="Lucida Sans"/>
                <a:cs typeface="Lucida Sans"/>
                <a:sym typeface="Lucida Sans"/>
              </a:rPr>
              <a:t>Read after write consistency for PUT of new objects. (as soon as upload, we can read/access)</a:t>
            </a:r>
            <a:endParaRPr/>
          </a:p>
          <a:p>
            <a:pPr indent="-73152" lvl="0" marL="174625" marR="0" rtl="0" algn="l">
              <a:lnSpc>
                <a:spcPct val="90000"/>
              </a:lnSpc>
              <a:spcBef>
                <a:spcPts val="0"/>
              </a:spcBef>
              <a:spcAft>
                <a:spcPts val="0"/>
              </a:spcAft>
              <a:buClr>
                <a:srgbClr val="7F7F7F"/>
              </a:buClr>
              <a:buSzPts val="1598"/>
              <a:buFont typeface="Calibri"/>
              <a:buNone/>
            </a:pPr>
            <a:r>
              <a:t/>
            </a:r>
            <a:endParaRPr sz="1700">
              <a:solidFill>
                <a:srgbClr val="3F3F3F"/>
              </a:solidFill>
              <a:latin typeface="Lucida Sans"/>
              <a:ea typeface="Lucida Sans"/>
              <a:cs typeface="Lucida Sans"/>
              <a:sym typeface="Lucida Sans"/>
            </a:endParaRPr>
          </a:p>
          <a:p>
            <a:pPr indent="-174625" lvl="0" marL="174625" marR="0" rtl="0" algn="l">
              <a:lnSpc>
                <a:spcPct val="90000"/>
              </a:lnSpc>
              <a:spcBef>
                <a:spcPts val="0"/>
              </a:spcBef>
              <a:spcAft>
                <a:spcPts val="0"/>
              </a:spcAft>
              <a:buClr>
                <a:srgbClr val="7F7F7F"/>
              </a:buClr>
              <a:buSzPts val="1598"/>
              <a:buFont typeface="Calibri"/>
              <a:buChar char="»"/>
            </a:pPr>
            <a:r>
              <a:rPr lang="en-US" sz="1700">
                <a:solidFill>
                  <a:srgbClr val="3F3F3F"/>
                </a:solidFill>
                <a:latin typeface="Lucida Sans"/>
                <a:ea typeface="Lucida Sans"/>
                <a:cs typeface="Lucida Sans"/>
                <a:sym typeface="Lucida Sans"/>
              </a:rPr>
              <a:t>Eventual Consistency for overwrite PUT and DELETE ( can take some time to propagate)</a:t>
            </a:r>
            <a:endParaRPr/>
          </a:p>
          <a:p>
            <a:pPr indent="-73152" lvl="0" marL="174625" marR="0" rtl="0" algn="l">
              <a:lnSpc>
                <a:spcPct val="90000"/>
              </a:lnSpc>
              <a:spcBef>
                <a:spcPts val="0"/>
              </a:spcBef>
              <a:spcAft>
                <a:spcPts val="0"/>
              </a:spcAft>
              <a:buClr>
                <a:srgbClr val="7F7F7F"/>
              </a:buClr>
              <a:buSzPts val="1598"/>
              <a:buFont typeface="Calibri"/>
              <a:buNone/>
            </a:pPr>
            <a:r>
              <a:t/>
            </a:r>
            <a:endParaRPr sz="1700">
              <a:solidFill>
                <a:srgbClr val="3F3F3F"/>
              </a:solidFill>
              <a:latin typeface="Lucida Sans"/>
              <a:ea typeface="Lucida Sans"/>
              <a:cs typeface="Lucida Sans"/>
              <a:sym typeface="Lucida Sans"/>
            </a:endParaRPr>
          </a:p>
          <a:p>
            <a:pPr indent="-73152" lvl="0" marL="174625" marR="0" rtl="0" algn="l">
              <a:lnSpc>
                <a:spcPct val="90000"/>
              </a:lnSpc>
              <a:spcBef>
                <a:spcPts val="0"/>
              </a:spcBef>
              <a:spcAft>
                <a:spcPts val="0"/>
              </a:spcAft>
              <a:buClr>
                <a:srgbClr val="7F7F7F"/>
              </a:buClr>
              <a:buSzPts val="1598"/>
              <a:buFont typeface="Calibri"/>
              <a:buNone/>
            </a:pPr>
            <a:r>
              <a:t/>
            </a:r>
            <a:endParaRPr sz="1700">
              <a:solidFill>
                <a:srgbClr val="3F3F3F"/>
              </a:solidFill>
              <a:latin typeface="Lucida Sans"/>
              <a:ea typeface="Lucida Sans"/>
              <a:cs typeface="Lucida Sans"/>
              <a:sym typeface="Lucida Sans"/>
            </a:endParaRPr>
          </a:p>
          <a:p>
            <a:pPr indent="-174625" lvl="0" marL="174625" marR="0" rtl="0" algn="l">
              <a:lnSpc>
                <a:spcPct val="90000"/>
              </a:lnSpc>
              <a:spcBef>
                <a:spcPts val="0"/>
              </a:spcBef>
              <a:spcAft>
                <a:spcPts val="0"/>
              </a:spcAft>
              <a:buClr>
                <a:srgbClr val="7F7F7F"/>
              </a:buClr>
              <a:buSzPts val="1598"/>
              <a:buFont typeface="Calibri"/>
              <a:buChar char="»"/>
            </a:pPr>
            <a:r>
              <a:rPr lang="en-US" sz="1700">
                <a:solidFill>
                  <a:srgbClr val="3F3F3F"/>
                </a:solidFill>
                <a:latin typeface="Lucida Sans"/>
                <a:ea typeface="Lucida Sans"/>
                <a:cs typeface="Lucida Sans"/>
                <a:sym typeface="Lucida Sans"/>
              </a:rPr>
              <a:t>If you write a new file and read it immediately afterwards, you will be able to view that data</a:t>
            </a:r>
            <a:endParaRPr/>
          </a:p>
          <a:p>
            <a:pPr indent="-73152" lvl="0" marL="174625" marR="0" rtl="0" algn="l">
              <a:lnSpc>
                <a:spcPct val="90000"/>
              </a:lnSpc>
              <a:spcBef>
                <a:spcPts val="0"/>
              </a:spcBef>
              <a:spcAft>
                <a:spcPts val="0"/>
              </a:spcAft>
              <a:buClr>
                <a:srgbClr val="7F7F7F"/>
              </a:buClr>
              <a:buSzPts val="1598"/>
              <a:buFont typeface="Calibri"/>
              <a:buNone/>
            </a:pPr>
            <a:r>
              <a:t/>
            </a:r>
            <a:endParaRPr sz="1700">
              <a:solidFill>
                <a:srgbClr val="3F3F3F"/>
              </a:solidFill>
              <a:latin typeface="Lucida Sans"/>
              <a:ea typeface="Lucida Sans"/>
              <a:cs typeface="Lucida Sans"/>
              <a:sym typeface="Lucida Sans"/>
            </a:endParaRPr>
          </a:p>
          <a:p>
            <a:pPr indent="-174625" lvl="0" marL="174625" marR="0" rtl="0" algn="l">
              <a:lnSpc>
                <a:spcPct val="90000"/>
              </a:lnSpc>
              <a:spcBef>
                <a:spcPts val="0"/>
              </a:spcBef>
              <a:spcAft>
                <a:spcPts val="0"/>
              </a:spcAft>
              <a:buClr>
                <a:srgbClr val="7F7F7F"/>
              </a:buClr>
              <a:buSzPts val="1598"/>
              <a:buFont typeface="Calibri"/>
              <a:buChar char="»"/>
            </a:pPr>
            <a:r>
              <a:rPr lang="en-US" sz="1700">
                <a:solidFill>
                  <a:srgbClr val="3F3F3F"/>
                </a:solidFill>
                <a:latin typeface="Lucida Sans"/>
                <a:ea typeface="Lucida Sans"/>
                <a:cs typeface="Lucida Sans"/>
                <a:sym typeface="Lucida Sans"/>
              </a:rPr>
              <a:t>If you update AN EXISTING file or delete a file and read it immediately, you may get the older version, or you may not. Basically, changes to objects can take a little bit of time to propagate</a:t>
            </a:r>
            <a:endParaRPr/>
          </a:p>
          <a:p>
            <a:pPr indent="0" lvl="0" marL="0" marR="0" rtl="0" algn="l">
              <a:lnSpc>
                <a:spcPct val="90000"/>
              </a:lnSpc>
              <a:spcBef>
                <a:spcPts val="0"/>
              </a:spcBef>
              <a:spcAft>
                <a:spcPts val="0"/>
              </a:spcAft>
              <a:buNone/>
            </a:pPr>
            <a:r>
              <a:t/>
            </a:r>
            <a:endParaRPr sz="1700">
              <a:solidFill>
                <a:srgbClr val="3F3F3F"/>
              </a:solidFill>
              <a:latin typeface="Lucida Sans"/>
              <a:ea typeface="Lucida Sans"/>
              <a:cs typeface="Lucida Sans"/>
              <a:sym typeface="Lucida Sans"/>
            </a:endParaRPr>
          </a:p>
          <a:p>
            <a:pPr indent="-73152" lvl="0" marL="174625" marR="0" rtl="0" algn="l">
              <a:lnSpc>
                <a:spcPct val="90000"/>
              </a:lnSpc>
              <a:spcBef>
                <a:spcPts val="0"/>
              </a:spcBef>
              <a:spcAft>
                <a:spcPts val="0"/>
              </a:spcAft>
              <a:buClr>
                <a:srgbClr val="7F7F7F"/>
              </a:buClr>
              <a:buSzPts val="1598"/>
              <a:buFont typeface="Calibri"/>
              <a:buNone/>
            </a:pPr>
            <a:r>
              <a:t/>
            </a:r>
            <a:endParaRPr sz="1700">
              <a:solidFill>
                <a:srgbClr val="3F3F3F"/>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33"/>
                                        </p:tgtEl>
                                        <p:attrNameLst>
                                          <p:attrName>style.visibility</p:attrName>
                                        </p:attrNameLst>
                                      </p:cBhvr>
                                      <p:to>
                                        <p:strVal val="visible"/>
                                      </p:to>
                                    </p:set>
                                    <p:animEffect filter="fade" transition="in">
                                      <p:cBhvr>
                                        <p:cTn dur="2000"/>
                                        <p:tgtEl>
                                          <p:spTgt spid="233"/>
                                        </p:tgtEl>
                                      </p:cBhvr>
                                    </p:animEffect>
                                  </p:childTnLst>
                                </p:cTn>
                              </p:par>
                              <p:par>
                                <p:cTn fill="hold" nodeType="withEffect" presetClass="entr" presetID="10" presetSubtype="0">
                                  <p:stCondLst>
                                    <p:cond delay="2000"/>
                                  </p:stCondLst>
                                  <p:childTnLst>
                                    <p:set>
                                      <p:cBhvr>
                                        <p:cTn dur="1" fill="hold">
                                          <p:stCondLst>
                                            <p:cond delay="0"/>
                                          </p:stCondLst>
                                        </p:cTn>
                                        <p:tgtEl>
                                          <p:spTgt spid="236"/>
                                        </p:tgtEl>
                                        <p:attrNameLst>
                                          <p:attrName>style.visibility</p:attrName>
                                        </p:attrNameLst>
                                      </p:cBhvr>
                                      <p:to>
                                        <p:strVal val="visible"/>
                                      </p:to>
                                    </p:set>
                                    <p:animEffect filter="fade" transition="in">
                                      <p:cBhvr>
                                        <p:cTn dur="2000"/>
                                        <p:tgtEl>
                                          <p:spTgt spid="2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1" name="Shape 241"/>
        <p:cNvGrpSpPr/>
        <p:nvPr/>
      </p:nvGrpSpPr>
      <p:grpSpPr>
        <a:xfrm>
          <a:off x="0" y="0"/>
          <a:ext cx="0" cy="0"/>
          <a:chOff x="0" y="0"/>
          <a:chExt cx="0" cy="0"/>
        </a:xfrm>
      </p:grpSpPr>
      <p:sp>
        <p:nvSpPr>
          <p:cNvPr id="242" name="Google Shape;242;p7"/>
          <p:cNvSpPr/>
          <p:nvPr/>
        </p:nvSpPr>
        <p:spPr>
          <a:xfrm>
            <a:off x="0" y="1124744"/>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243" name="Google Shape;243;p7"/>
          <p:cNvSpPr txBox="1"/>
          <p:nvPr>
            <p:ph type="title"/>
          </p:nvPr>
        </p:nvSpPr>
        <p:spPr>
          <a:xfrm>
            <a:off x="539552" y="764705"/>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S3 is key-value store</a:t>
            </a:r>
            <a:endParaRPr sz="2400">
              <a:solidFill>
                <a:srgbClr val="0070C0"/>
              </a:solidFill>
              <a:latin typeface="Arial"/>
              <a:ea typeface="Arial"/>
              <a:cs typeface="Arial"/>
              <a:sym typeface="Arial"/>
            </a:endParaRPr>
          </a:p>
        </p:txBody>
      </p:sp>
      <p:sp>
        <p:nvSpPr>
          <p:cNvPr id="244" name="Google Shape;244;p7"/>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pic>
        <p:nvPicPr>
          <p:cNvPr descr="Banking, SSC, RPSC Police Defence Exam Syllabus &amp; Exam Pattern" id="245" name="Google Shape;245;p7"/>
          <p:cNvPicPr preferRelativeResize="0"/>
          <p:nvPr/>
        </p:nvPicPr>
        <p:blipFill rotWithShape="1">
          <a:blip r:embed="rId4">
            <a:alphaModFix/>
          </a:blip>
          <a:srcRect b="0" l="0" r="0" t="0"/>
          <a:stretch/>
        </p:blipFill>
        <p:spPr>
          <a:xfrm>
            <a:off x="7510380" y="4005064"/>
            <a:ext cx="1517104" cy="1517104"/>
          </a:xfrm>
          <a:prstGeom prst="rect">
            <a:avLst/>
          </a:prstGeom>
          <a:noFill/>
          <a:ln>
            <a:noFill/>
          </a:ln>
        </p:spPr>
      </p:pic>
      <p:sp>
        <p:nvSpPr>
          <p:cNvPr id="246" name="Google Shape;246;p7"/>
          <p:cNvSpPr txBox="1"/>
          <p:nvPr/>
        </p:nvSpPr>
        <p:spPr>
          <a:xfrm>
            <a:off x="395536" y="1196753"/>
            <a:ext cx="8136903" cy="4464496"/>
          </a:xfrm>
          <a:prstGeom prst="rect">
            <a:avLst/>
          </a:prstGeom>
          <a:noFill/>
          <a:ln>
            <a:noFill/>
          </a:ln>
        </p:spPr>
        <p:txBody>
          <a:bodyPr anchorCtr="0" anchor="t" bIns="45700" lIns="91425" spcFirstLastPara="1" rIns="91425" wrap="square" tIns="45700">
            <a:normAutofit/>
          </a:bodyPr>
          <a:lstStyle/>
          <a:p>
            <a:pPr indent="-73152" lvl="0" marL="174625" marR="0" rtl="0" algn="l">
              <a:lnSpc>
                <a:spcPct val="90000"/>
              </a:lnSpc>
              <a:spcBef>
                <a:spcPts val="0"/>
              </a:spcBef>
              <a:spcAft>
                <a:spcPts val="0"/>
              </a:spcAft>
              <a:buClr>
                <a:srgbClr val="7F7F7F"/>
              </a:buClr>
              <a:buSzPts val="1598"/>
              <a:buFont typeface="Calibri"/>
              <a:buNone/>
            </a:pPr>
            <a:r>
              <a:t/>
            </a:r>
            <a:endParaRPr sz="1700">
              <a:solidFill>
                <a:srgbClr val="3F3F3F"/>
              </a:solidFill>
              <a:latin typeface="Lucida Sans"/>
              <a:ea typeface="Lucida Sans"/>
              <a:cs typeface="Lucida Sans"/>
              <a:sym typeface="Lucida Sans"/>
            </a:endParaRPr>
          </a:p>
          <a:p>
            <a:pPr indent="-174625" lvl="0" marL="174625" marR="0" rtl="0" algn="l">
              <a:lnSpc>
                <a:spcPct val="90000"/>
              </a:lnSpc>
              <a:spcBef>
                <a:spcPts val="0"/>
              </a:spcBef>
              <a:spcAft>
                <a:spcPts val="0"/>
              </a:spcAft>
              <a:buClr>
                <a:srgbClr val="7F7F7F"/>
              </a:buClr>
              <a:buSzPts val="1598"/>
              <a:buFont typeface="Calibri"/>
              <a:buChar char="»"/>
            </a:pPr>
            <a:r>
              <a:rPr lang="en-US" sz="1700">
                <a:solidFill>
                  <a:srgbClr val="3F3F3F"/>
                </a:solidFill>
                <a:latin typeface="Lucida Sans"/>
                <a:ea typeface="Lucida Sans"/>
                <a:cs typeface="Lucida Sans"/>
                <a:sym typeface="Lucida Sans"/>
              </a:rPr>
              <a:t>S3 is object based. Objects consist of following:</a:t>
            </a:r>
            <a:endParaRPr/>
          </a:p>
          <a:p>
            <a:pPr indent="-73152" lvl="0" marL="174625" marR="0" rtl="0" algn="l">
              <a:lnSpc>
                <a:spcPct val="90000"/>
              </a:lnSpc>
              <a:spcBef>
                <a:spcPts val="0"/>
              </a:spcBef>
              <a:spcAft>
                <a:spcPts val="0"/>
              </a:spcAft>
              <a:buClr>
                <a:srgbClr val="7F7F7F"/>
              </a:buClr>
              <a:buSzPts val="1598"/>
              <a:buFont typeface="Calibri"/>
              <a:buNone/>
            </a:pPr>
            <a:r>
              <a:t/>
            </a:r>
            <a:endParaRPr sz="1700">
              <a:solidFill>
                <a:srgbClr val="3F3F3F"/>
              </a:solidFill>
              <a:latin typeface="Lucida Sans"/>
              <a:ea typeface="Lucida Sans"/>
              <a:cs typeface="Lucida Sans"/>
              <a:sym typeface="Lucida Sans"/>
            </a:endParaRPr>
          </a:p>
          <a:p>
            <a:pPr indent="-285750" lvl="1" marL="742950" marR="0" rtl="0" algn="l">
              <a:lnSpc>
                <a:spcPct val="90000"/>
              </a:lnSpc>
              <a:spcBef>
                <a:spcPts val="0"/>
              </a:spcBef>
              <a:spcAft>
                <a:spcPts val="0"/>
              </a:spcAft>
              <a:buClr>
                <a:srgbClr val="7F7F7F"/>
              </a:buClr>
              <a:buSzPts val="1598"/>
              <a:buFont typeface="Arial"/>
              <a:buChar char="•"/>
            </a:pPr>
            <a:r>
              <a:rPr b="0" i="0" lang="en-US" sz="1700" u="none" cap="none" strike="noStrike">
                <a:solidFill>
                  <a:srgbClr val="3F3F3F"/>
                </a:solidFill>
                <a:latin typeface="Lucida Sans"/>
                <a:ea typeface="Lucida Sans"/>
                <a:cs typeface="Lucida Sans"/>
                <a:sym typeface="Lucida Sans"/>
              </a:rPr>
              <a:t>Key (This is simply the name of object)</a:t>
            </a:r>
            <a:endParaRPr/>
          </a:p>
          <a:p>
            <a:pPr indent="-184277" lvl="1" marL="742950" marR="0" rtl="0" algn="l">
              <a:lnSpc>
                <a:spcPct val="90000"/>
              </a:lnSpc>
              <a:spcBef>
                <a:spcPts val="0"/>
              </a:spcBef>
              <a:spcAft>
                <a:spcPts val="0"/>
              </a:spcAft>
              <a:buClr>
                <a:srgbClr val="7F7F7F"/>
              </a:buClr>
              <a:buSzPts val="1598"/>
              <a:buFont typeface="Arial"/>
              <a:buNone/>
            </a:pPr>
            <a:r>
              <a:t/>
            </a:r>
            <a:endParaRPr b="0" i="0" sz="1700" u="none" cap="none" strike="noStrike">
              <a:solidFill>
                <a:srgbClr val="3F3F3F"/>
              </a:solidFill>
              <a:latin typeface="Lucida Sans"/>
              <a:ea typeface="Lucida Sans"/>
              <a:cs typeface="Lucida Sans"/>
              <a:sym typeface="Lucida Sans"/>
            </a:endParaRPr>
          </a:p>
          <a:p>
            <a:pPr indent="-285750" lvl="1" marL="742950" marR="0" rtl="0" algn="l">
              <a:lnSpc>
                <a:spcPct val="90000"/>
              </a:lnSpc>
              <a:spcBef>
                <a:spcPts val="0"/>
              </a:spcBef>
              <a:spcAft>
                <a:spcPts val="0"/>
              </a:spcAft>
              <a:buClr>
                <a:srgbClr val="7F7F7F"/>
              </a:buClr>
              <a:buSzPts val="1692"/>
              <a:buFont typeface="Arial"/>
              <a:buChar char="•"/>
            </a:pPr>
            <a:r>
              <a:rPr b="0" i="0" lang="en-US" sz="1800" u="none" cap="none" strike="noStrike">
                <a:solidFill>
                  <a:srgbClr val="3F3F3F"/>
                </a:solidFill>
                <a:latin typeface="Lucida Sans"/>
                <a:ea typeface="Lucida Sans"/>
                <a:cs typeface="Lucida Sans"/>
                <a:sym typeface="Lucida Sans"/>
              </a:rPr>
              <a:t>Value (This is simply the data, which is made up of a sequence of bytes)</a:t>
            </a:r>
            <a:endParaRPr/>
          </a:p>
          <a:p>
            <a:pPr indent="-178308" lvl="1" marL="742950" marR="0" rtl="0" algn="l">
              <a:lnSpc>
                <a:spcPct val="90000"/>
              </a:lnSpc>
              <a:spcBef>
                <a:spcPts val="0"/>
              </a:spcBef>
              <a:spcAft>
                <a:spcPts val="0"/>
              </a:spcAft>
              <a:buClr>
                <a:srgbClr val="7F7F7F"/>
              </a:buClr>
              <a:buSzPts val="1692"/>
              <a:buFont typeface="Arial"/>
              <a:buNone/>
            </a:pPr>
            <a:r>
              <a:t/>
            </a:r>
            <a:endParaRPr b="0" i="0" sz="1800" u="none" cap="none" strike="noStrike">
              <a:solidFill>
                <a:srgbClr val="3F3F3F"/>
              </a:solidFill>
              <a:latin typeface="Lucida Sans"/>
              <a:ea typeface="Lucida Sans"/>
              <a:cs typeface="Lucida Sans"/>
              <a:sym typeface="Lucida Sans"/>
            </a:endParaRPr>
          </a:p>
          <a:p>
            <a:pPr indent="-285750" lvl="1" marL="742950" marR="0" rtl="0" algn="l">
              <a:lnSpc>
                <a:spcPct val="90000"/>
              </a:lnSpc>
              <a:spcBef>
                <a:spcPts val="0"/>
              </a:spcBef>
              <a:spcAft>
                <a:spcPts val="0"/>
              </a:spcAft>
              <a:buClr>
                <a:srgbClr val="7F7F7F"/>
              </a:buClr>
              <a:buSzPts val="1692"/>
              <a:buFont typeface="Arial"/>
              <a:buChar char="•"/>
            </a:pPr>
            <a:r>
              <a:rPr b="0" i="0" lang="en-US" sz="1800" u="none" cap="none" strike="noStrike">
                <a:solidFill>
                  <a:srgbClr val="3F3F3F"/>
                </a:solidFill>
                <a:latin typeface="Lucida Sans"/>
                <a:ea typeface="Lucida Sans"/>
                <a:cs typeface="Lucida Sans"/>
                <a:sym typeface="Lucida Sans"/>
              </a:rPr>
              <a:t>Version ID ( version control)</a:t>
            </a:r>
            <a:endParaRPr/>
          </a:p>
          <a:p>
            <a:pPr indent="-178308" lvl="1" marL="742950" marR="0" rtl="0" algn="l">
              <a:lnSpc>
                <a:spcPct val="90000"/>
              </a:lnSpc>
              <a:spcBef>
                <a:spcPts val="0"/>
              </a:spcBef>
              <a:spcAft>
                <a:spcPts val="0"/>
              </a:spcAft>
              <a:buClr>
                <a:srgbClr val="7F7F7F"/>
              </a:buClr>
              <a:buSzPts val="1692"/>
              <a:buFont typeface="Arial"/>
              <a:buNone/>
            </a:pPr>
            <a:r>
              <a:t/>
            </a:r>
            <a:endParaRPr b="0" i="0" sz="1800" u="none" cap="none" strike="noStrike">
              <a:solidFill>
                <a:srgbClr val="3F3F3F"/>
              </a:solidFill>
              <a:latin typeface="Lucida Sans"/>
              <a:ea typeface="Lucida Sans"/>
              <a:cs typeface="Lucida Sans"/>
              <a:sym typeface="Lucida Sans"/>
            </a:endParaRPr>
          </a:p>
          <a:p>
            <a:pPr indent="-285750" lvl="1" marL="742950" marR="0" rtl="0" algn="l">
              <a:lnSpc>
                <a:spcPct val="90000"/>
              </a:lnSpc>
              <a:spcBef>
                <a:spcPts val="0"/>
              </a:spcBef>
              <a:spcAft>
                <a:spcPts val="0"/>
              </a:spcAft>
              <a:buClr>
                <a:srgbClr val="7F7F7F"/>
              </a:buClr>
              <a:buSzPts val="1692"/>
              <a:buFont typeface="Arial"/>
              <a:buChar char="•"/>
            </a:pPr>
            <a:r>
              <a:rPr b="0" i="0" lang="en-US" sz="1800" u="none" cap="none" strike="noStrike">
                <a:solidFill>
                  <a:srgbClr val="3F3F3F"/>
                </a:solidFill>
                <a:latin typeface="Lucida Sans"/>
                <a:ea typeface="Lucida Sans"/>
                <a:cs typeface="Lucida Sans"/>
                <a:sym typeface="Lucida Sans"/>
              </a:rPr>
              <a:t>Metadata ( Data about data you are storing)</a:t>
            </a:r>
            <a:endParaRPr/>
          </a:p>
          <a:p>
            <a:pPr indent="-178308" lvl="1" marL="742950" marR="0" rtl="0" algn="l">
              <a:lnSpc>
                <a:spcPct val="90000"/>
              </a:lnSpc>
              <a:spcBef>
                <a:spcPts val="0"/>
              </a:spcBef>
              <a:spcAft>
                <a:spcPts val="0"/>
              </a:spcAft>
              <a:buClr>
                <a:srgbClr val="7F7F7F"/>
              </a:buClr>
              <a:buSzPts val="1692"/>
              <a:buFont typeface="Arial"/>
              <a:buNone/>
            </a:pPr>
            <a:r>
              <a:t/>
            </a:r>
            <a:endParaRPr b="0" i="0" sz="1800" u="none" cap="none" strike="noStrike">
              <a:solidFill>
                <a:srgbClr val="3F3F3F"/>
              </a:solidFill>
              <a:latin typeface="Lucida Sans"/>
              <a:ea typeface="Lucida Sans"/>
              <a:cs typeface="Lucida Sans"/>
              <a:sym typeface="Lucida Sans"/>
            </a:endParaRPr>
          </a:p>
          <a:p>
            <a:pPr indent="-285750" lvl="1" marL="742950" marR="0" rtl="0" algn="l">
              <a:lnSpc>
                <a:spcPct val="90000"/>
              </a:lnSpc>
              <a:spcBef>
                <a:spcPts val="0"/>
              </a:spcBef>
              <a:spcAft>
                <a:spcPts val="0"/>
              </a:spcAft>
              <a:buClr>
                <a:srgbClr val="7F7F7F"/>
              </a:buClr>
              <a:buSzPts val="1692"/>
              <a:buFont typeface="Arial"/>
              <a:buChar char="•"/>
            </a:pPr>
            <a:r>
              <a:rPr b="0" i="0" lang="en-US" sz="1800" u="none" cap="none" strike="noStrike">
                <a:solidFill>
                  <a:srgbClr val="3F3F3F"/>
                </a:solidFill>
                <a:latin typeface="Lucida Sans"/>
                <a:ea typeface="Lucida Sans"/>
                <a:cs typeface="Lucida Sans"/>
                <a:sym typeface="Lucida Sans"/>
              </a:rPr>
              <a:t>Sub resources - bucket specific config</a:t>
            </a:r>
            <a:endParaRPr/>
          </a:p>
          <a:p>
            <a:pPr indent="-178308" lvl="1" marL="742950" marR="0" rtl="0" algn="l">
              <a:lnSpc>
                <a:spcPct val="90000"/>
              </a:lnSpc>
              <a:spcBef>
                <a:spcPts val="0"/>
              </a:spcBef>
              <a:spcAft>
                <a:spcPts val="0"/>
              </a:spcAft>
              <a:buClr>
                <a:srgbClr val="7F7F7F"/>
              </a:buClr>
              <a:buSzPts val="1692"/>
              <a:buFont typeface="Arial"/>
              <a:buNone/>
            </a:pPr>
            <a:r>
              <a:t/>
            </a:r>
            <a:endParaRPr b="0" i="0" sz="1800" u="none" cap="none" strike="noStrike">
              <a:solidFill>
                <a:srgbClr val="3F3F3F"/>
              </a:solidFill>
              <a:latin typeface="Lucida Sans"/>
              <a:ea typeface="Lucida Sans"/>
              <a:cs typeface="Lucida Sans"/>
              <a:sym typeface="Lucida Sans"/>
            </a:endParaRPr>
          </a:p>
          <a:p>
            <a:pPr indent="-285750" lvl="2" marL="1200150" marR="0" rtl="0" algn="l">
              <a:lnSpc>
                <a:spcPct val="90000"/>
              </a:lnSpc>
              <a:spcBef>
                <a:spcPts val="0"/>
              </a:spcBef>
              <a:spcAft>
                <a:spcPts val="0"/>
              </a:spcAft>
              <a:buClr>
                <a:srgbClr val="7F7F7F"/>
              </a:buClr>
              <a:buSzPts val="1692"/>
              <a:buFont typeface="Arial"/>
              <a:buChar char="•"/>
            </a:pPr>
            <a:r>
              <a:rPr b="0" i="0" lang="en-US" sz="1800" u="none" cap="none" strike="noStrike">
                <a:solidFill>
                  <a:srgbClr val="3F3F3F"/>
                </a:solidFill>
                <a:latin typeface="Lucida Sans"/>
                <a:ea typeface="Lucida Sans"/>
                <a:cs typeface="Lucida Sans"/>
                <a:sym typeface="Lucida Sans"/>
              </a:rPr>
              <a:t>bucket policies, access control list</a:t>
            </a:r>
            <a:endParaRPr/>
          </a:p>
          <a:p>
            <a:pPr indent="-285750" lvl="2" marL="1200150" marR="0" rtl="0" algn="l">
              <a:lnSpc>
                <a:spcPct val="90000"/>
              </a:lnSpc>
              <a:spcBef>
                <a:spcPts val="0"/>
              </a:spcBef>
              <a:spcAft>
                <a:spcPts val="0"/>
              </a:spcAft>
              <a:buClr>
                <a:srgbClr val="7F7F7F"/>
              </a:buClr>
              <a:buSzPts val="1692"/>
              <a:buFont typeface="Arial"/>
              <a:buChar char="•"/>
            </a:pPr>
            <a:r>
              <a:rPr b="0" i="0" lang="en-US" sz="1800" u="none" cap="none" strike="noStrike">
                <a:solidFill>
                  <a:srgbClr val="3F3F3F"/>
                </a:solidFill>
                <a:latin typeface="Lucida Sans"/>
                <a:ea typeface="Lucida Sans"/>
                <a:cs typeface="Lucida Sans"/>
                <a:sym typeface="Lucida Sans"/>
              </a:rPr>
              <a:t>cross origin resource sharing</a:t>
            </a:r>
            <a:endParaRPr/>
          </a:p>
          <a:p>
            <a:pPr indent="-285750" lvl="2" marL="1200150" marR="0" rtl="0" algn="l">
              <a:lnSpc>
                <a:spcPct val="90000"/>
              </a:lnSpc>
              <a:spcBef>
                <a:spcPts val="0"/>
              </a:spcBef>
              <a:spcAft>
                <a:spcPts val="0"/>
              </a:spcAft>
              <a:buClr>
                <a:srgbClr val="7F7F7F"/>
              </a:buClr>
              <a:buSzPts val="1692"/>
              <a:buFont typeface="Arial"/>
              <a:buChar char="•"/>
            </a:pPr>
            <a:r>
              <a:rPr b="0" i="0" lang="en-US" sz="1800" u="none" cap="none" strike="noStrike">
                <a:solidFill>
                  <a:srgbClr val="3F3F3F"/>
                </a:solidFill>
                <a:latin typeface="Lucida Sans"/>
                <a:ea typeface="Lucida Sans"/>
                <a:cs typeface="Lucida Sans"/>
                <a:sym typeface="Lucida Sans"/>
              </a:rPr>
              <a:t>transfer acceleration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43"/>
                                        </p:tgtEl>
                                        <p:attrNameLst>
                                          <p:attrName>style.visibility</p:attrName>
                                        </p:attrNameLst>
                                      </p:cBhvr>
                                      <p:to>
                                        <p:strVal val="visible"/>
                                      </p:to>
                                    </p:set>
                                    <p:animEffect filter="fade" transition="in">
                                      <p:cBhvr>
                                        <p:cTn dur="2000"/>
                                        <p:tgtEl>
                                          <p:spTgt spid="243"/>
                                        </p:tgtEl>
                                      </p:cBhvr>
                                    </p:animEffect>
                                  </p:childTnLst>
                                </p:cTn>
                              </p:par>
                              <p:par>
                                <p:cTn fill="hold" nodeType="withEffect" presetClass="entr" presetID="10" presetSubtype="0">
                                  <p:stCondLst>
                                    <p:cond delay="2000"/>
                                  </p:stCondLst>
                                  <p:childTnLst>
                                    <p:set>
                                      <p:cBhvr>
                                        <p:cTn dur="1" fill="hold">
                                          <p:stCondLst>
                                            <p:cond delay="0"/>
                                          </p:stCondLst>
                                        </p:cTn>
                                        <p:tgtEl>
                                          <p:spTgt spid="246"/>
                                        </p:tgtEl>
                                        <p:attrNameLst>
                                          <p:attrName>style.visibility</p:attrName>
                                        </p:attrNameLst>
                                      </p:cBhvr>
                                      <p:to>
                                        <p:strVal val="visible"/>
                                      </p:to>
                                    </p:set>
                                    <p:animEffect filter="fade" transition="in">
                                      <p:cBhvr>
                                        <p:cTn dur="2000"/>
                                        <p:tgtEl>
                                          <p:spTgt spid="2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1" name="Shape 251"/>
        <p:cNvGrpSpPr/>
        <p:nvPr/>
      </p:nvGrpSpPr>
      <p:grpSpPr>
        <a:xfrm>
          <a:off x="0" y="0"/>
          <a:ext cx="0" cy="0"/>
          <a:chOff x="0" y="0"/>
          <a:chExt cx="0" cy="0"/>
        </a:xfrm>
      </p:grpSpPr>
      <p:sp>
        <p:nvSpPr>
          <p:cNvPr id="252" name="Google Shape;252;p8"/>
          <p:cNvSpPr/>
          <p:nvPr/>
        </p:nvSpPr>
        <p:spPr>
          <a:xfrm>
            <a:off x="0" y="1124744"/>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253" name="Google Shape;253;p8"/>
          <p:cNvSpPr txBox="1"/>
          <p:nvPr>
            <p:ph type="title"/>
          </p:nvPr>
        </p:nvSpPr>
        <p:spPr>
          <a:xfrm>
            <a:off x="539552" y="73618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S3 Storage Tiers/Classes</a:t>
            </a:r>
            <a:endParaRPr sz="2400">
              <a:solidFill>
                <a:srgbClr val="0070C0"/>
              </a:solidFill>
              <a:latin typeface="Arial"/>
              <a:ea typeface="Arial"/>
              <a:cs typeface="Arial"/>
              <a:sym typeface="Arial"/>
            </a:endParaRPr>
          </a:p>
        </p:txBody>
      </p:sp>
      <p:sp>
        <p:nvSpPr>
          <p:cNvPr id="254" name="Google Shape;254;p8"/>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255" name="Google Shape;255;p8"/>
          <p:cNvSpPr txBox="1"/>
          <p:nvPr/>
        </p:nvSpPr>
        <p:spPr>
          <a:xfrm>
            <a:off x="323528" y="1332982"/>
            <a:ext cx="8640960" cy="4299748"/>
          </a:xfrm>
          <a:prstGeom prst="rect">
            <a:avLst/>
          </a:prstGeom>
          <a:noFill/>
          <a:ln>
            <a:noFill/>
          </a:ln>
        </p:spPr>
        <p:txBody>
          <a:bodyPr anchorCtr="0" anchor="t" bIns="45700" lIns="91425" spcFirstLastPara="1" rIns="91425" wrap="square" tIns="45700">
            <a:normAutofit/>
          </a:bodyPr>
          <a:lstStyle/>
          <a:p>
            <a:pPr indent="-342900" lvl="0" marL="342900" marR="0" rtl="0" algn="l">
              <a:spcBef>
                <a:spcPts val="0"/>
              </a:spcBef>
              <a:spcAft>
                <a:spcPts val="0"/>
              </a:spcAft>
              <a:buClr>
                <a:srgbClr val="7F7F7F"/>
              </a:buClr>
              <a:buSzPts val="1692"/>
              <a:buFont typeface="Lucida Sans"/>
              <a:buAutoNum type="arabicPeriod"/>
            </a:pPr>
            <a:r>
              <a:rPr b="1" lang="en-US" sz="1800" u="sng">
                <a:solidFill>
                  <a:srgbClr val="002060"/>
                </a:solidFill>
                <a:latin typeface="Lucida Sans"/>
                <a:ea typeface="Lucida Sans"/>
                <a:cs typeface="Lucida Sans"/>
                <a:sym typeface="Lucida Sans"/>
              </a:rPr>
              <a:t>S3-Standard: </a:t>
            </a:r>
            <a:endParaRPr/>
          </a:p>
          <a:p>
            <a:pPr indent="0" lvl="1" marL="457200" marR="0" rtl="0" algn="l">
              <a:spcBef>
                <a:spcPts val="0"/>
              </a:spcBef>
              <a:spcAft>
                <a:spcPts val="0"/>
              </a:spcAft>
              <a:buNone/>
            </a:pPr>
            <a:r>
              <a:rPr b="0" i="0" lang="en-US" sz="1800" u="none" cap="none" strike="noStrike">
                <a:solidFill>
                  <a:srgbClr val="3F3F3F"/>
                </a:solidFill>
                <a:latin typeface="Lucida Sans"/>
                <a:ea typeface="Lucida Sans"/>
                <a:cs typeface="Lucida Sans"/>
                <a:sym typeface="Lucida Sans"/>
              </a:rPr>
              <a:t>99.99% availability, 99.999999999% durability, stored redundantly across multiple devices in multiple facilities and is designed to sustain the loss of 2 facilities concurrently.</a:t>
            </a:r>
            <a:endParaRPr/>
          </a:p>
          <a:p>
            <a:pPr indent="0" lvl="1" marL="457200" marR="0" rtl="0" algn="l">
              <a:spcBef>
                <a:spcPts val="0"/>
              </a:spcBef>
              <a:spcAft>
                <a:spcPts val="0"/>
              </a:spcAft>
              <a:buNone/>
            </a:pPr>
            <a:r>
              <a:t/>
            </a:r>
            <a:endParaRPr b="0" i="0" sz="1800" u="none" cap="none" strike="noStrike">
              <a:solidFill>
                <a:srgbClr val="3F3F3F"/>
              </a:solidFill>
              <a:latin typeface="Lucida Sans"/>
              <a:ea typeface="Lucida Sans"/>
              <a:cs typeface="Lucida Sans"/>
              <a:sym typeface="Lucida Sans"/>
            </a:endParaRPr>
          </a:p>
          <a:p>
            <a:pPr indent="-342900" lvl="0" marL="342900" marR="0" rtl="0" algn="l">
              <a:spcBef>
                <a:spcPts val="0"/>
              </a:spcBef>
              <a:spcAft>
                <a:spcPts val="0"/>
              </a:spcAft>
              <a:buClr>
                <a:srgbClr val="7F7F7F"/>
              </a:buClr>
              <a:buSzPts val="1692"/>
              <a:buFont typeface="Lucida Sans"/>
              <a:buAutoNum type="arabicPeriod"/>
            </a:pPr>
            <a:r>
              <a:rPr b="1" lang="en-US" sz="1800" u="sng">
                <a:solidFill>
                  <a:srgbClr val="002060"/>
                </a:solidFill>
                <a:latin typeface="Lucida Sans"/>
                <a:ea typeface="Lucida Sans"/>
                <a:cs typeface="Lucida Sans"/>
                <a:sym typeface="Lucida Sans"/>
              </a:rPr>
              <a:t>S3-IA (Infrequently Accessed):</a:t>
            </a:r>
            <a:endParaRPr/>
          </a:p>
          <a:p>
            <a:pPr indent="0" lvl="1" marL="457200" marR="0" rtl="0" algn="l">
              <a:spcBef>
                <a:spcPts val="0"/>
              </a:spcBef>
              <a:spcAft>
                <a:spcPts val="0"/>
              </a:spcAft>
              <a:buNone/>
            </a:pPr>
            <a:r>
              <a:rPr b="0" i="0" lang="en-US" sz="1800" u="none" cap="none" strike="noStrike">
                <a:solidFill>
                  <a:srgbClr val="3F3F3F"/>
                </a:solidFill>
                <a:latin typeface="Lucida Sans"/>
                <a:ea typeface="Lucida Sans"/>
                <a:cs typeface="Lucida Sans"/>
                <a:sym typeface="Lucida Sans"/>
              </a:rPr>
              <a:t>For data that is accessed less frequently but requires rapid access when needed. Lower fee than Standard, but you are charged retrieval fee.</a:t>
            </a:r>
            <a:endParaRPr/>
          </a:p>
          <a:p>
            <a:pPr indent="0" lvl="1" marL="457200" marR="0" rtl="0" algn="l">
              <a:spcBef>
                <a:spcPts val="0"/>
              </a:spcBef>
              <a:spcAft>
                <a:spcPts val="0"/>
              </a:spcAft>
              <a:buNone/>
            </a:pPr>
            <a:r>
              <a:t/>
            </a:r>
            <a:endParaRPr b="0" i="0" sz="1800" u="none" cap="none" strike="noStrike">
              <a:solidFill>
                <a:srgbClr val="3F3F3F"/>
              </a:solidFill>
              <a:latin typeface="Lucida Sans"/>
              <a:ea typeface="Lucida Sans"/>
              <a:cs typeface="Lucida Sans"/>
              <a:sym typeface="Lucida Sans"/>
            </a:endParaRPr>
          </a:p>
          <a:p>
            <a:pPr indent="-342900" lvl="0" marL="342900" marR="0" rtl="0" algn="l">
              <a:spcBef>
                <a:spcPts val="0"/>
              </a:spcBef>
              <a:spcAft>
                <a:spcPts val="0"/>
              </a:spcAft>
              <a:buClr>
                <a:srgbClr val="7F7F7F"/>
              </a:buClr>
              <a:buSzPts val="1692"/>
              <a:buFont typeface="Lucida Sans"/>
              <a:buAutoNum type="arabicPeriod"/>
            </a:pPr>
            <a:r>
              <a:rPr b="1" lang="en-US" sz="1800" u="sng">
                <a:solidFill>
                  <a:srgbClr val="002060"/>
                </a:solidFill>
                <a:latin typeface="Lucida Sans"/>
                <a:ea typeface="Lucida Sans"/>
                <a:cs typeface="Lucida Sans"/>
                <a:sym typeface="Lucida Sans"/>
              </a:rPr>
              <a:t>S3-One Zone IA:</a:t>
            </a:r>
            <a:endParaRPr/>
          </a:p>
          <a:p>
            <a:pPr indent="0" lvl="1" marL="457200" marR="0" rtl="0" algn="l">
              <a:spcBef>
                <a:spcPts val="0"/>
              </a:spcBef>
              <a:spcAft>
                <a:spcPts val="0"/>
              </a:spcAft>
              <a:buNone/>
            </a:pPr>
            <a:r>
              <a:rPr b="0" i="0" lang="en-US" sz="1800" u="none" cap="none" strike="noStrike">
                <a:solidFill>
                  <a:srgbClr val="3F3F3F"/>
                </a:solidFill>
                <a:latin typeface="Lucida Sans"/>
                <a:ea typeface="Lucida Sans"/>
                <a:cs typeface="Lucida Sans"/>
                <a:sym typeface="Lucida Sans"/>
              </a:rPr>
              <a:t>Same as IA, however data is stored in single availability Zone only, till 99.999999999% durability, but only 99.5% availability. Cost is 20% less than S3-IA</a:t>
            </a:r>
            <a:endParaRPr/>
          </a:p>
          <a:p>
            <a:pPr indent="0" lvl="1" marL="457200" marR="0" rtl="0" algn="l">
              <a:spcBef>
                <a:spcPts val="0"/>
              </a:spcBef>
              <a:spcAft>
                <a:spcPts val="0"/>
              </a:spcAft>
              <a:buNone/>
            </a:pPr>
            <a:r>
              <a:t/>
            </a:r>
            <a:endParaRPr b="0" i="0" sz="1800" u="none" cap="none" strike="noStrike">
              <a:solidFill>
                <a:srgbClr val="3F3F3F"/>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53"/>
                                        </p:tgtEl>
                                        <p:attrNameLst>
                                          <p:attrName>style.visibility</p:attrName>
                                        </p:attrNameLst>
                                      </p:cBhvr>
                                      <p:to>
                                        <p:strVal val="visible"/>
                                      </p:to>
                                    </p:set>
                                    <p:animEffect filter="fade" transition="in">
                                      <p:cBhvr>
                                        <p:cTn dur="2000"/>
                                        <p:tgtEl>
                                          <p:spTgt spid="253"/>
                                        </p:tgtEl>
                                      </p:cBhvr>
                                    </p:animEffect>
                                  </p:childTnLst>
                                </p:cTn>
                              </p:par>
                              <p:par>
                                <p:cTn fill="hold" nodeType="withEffect" presetClass="entr" presetID="10" presetSubtype="0">
                                  <p:stCondLst>
                                    <p:cond delay="2000"/>
                                  </p:stCondLst>
                                  <p:childTnLst>
                                    <p:set>
                                      <p:cBhvr>
                                        <p:cTn dur="1" fill="hold">
                                          <p:stCondLst>
                                            <p:cond delay="0"/>
                                          </p:stCondLst>
                                        </p:cTn>
                                        <p:tgtEl>
                                          <p:spTgt spid="255"/>
                                        </p:tgtEl>
                                        <p:attrNameLst>
                                          <p:attrName>style.visibility</p:attrName>
                                        </p:attrNameLst>
                                      </p:cBhvr>
                                      <p:to>
                                        <p:strVal val="visible"/>
                                      </p:to>
                                    </p:set>
                                    <p:animEffect filter="fade" transition="in">
                                      <p:cBhvr>
                                        <p:cTn dur="2000"/>
                                        <p:tgtEl>
                                          <p:spTgt spid="2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0" name="Shape 260"/>
        <p:cNvGrpSpPr/>
        <p:nvPr/>
      </p:nvGrpSpPr>
      <p:grpSpPr>
        <a:xfrm>
          <a:off x="0" y="0"/>
          <a:ext cx="0" cy="0"/>
          <a:chOff x="0" y="0"/>
          <a:chExt cx="0" cy="0"/>
        </a:xfrm>
      </p:grpSpPr>
      <p:sp>
        <p:nvSpPr>
          <p:cNvPr id="261" name="Google Shape;261;p9"/>
          <p:cNvSpPr/>
          <p:nvPr/>
        </p:nvSpPr>
        <p:spPr>
          <a:xfrm>
            <a:off x="0" y="1092483"/>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262" name="Google Shape;262;p9"/>
          <p:cNvSpPr txBox="1"/>
          <p:nvPr>
            <p:ph type="title"/>
          </p:nvPr>
        </p:nvSpPr>
        <p:spPr>
          <a:xfrm>
            <a:off x="539552" y="764705"/>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S3 Storage Tiers/Classes continue…</a:t>
            </a:r>
            <a:endParaRPr sz="2400">
              <a:solidFill>
                <a:srgbClr val="0070C0"/>
              </a:solidFill>
              <a:latin typeface="Arial"/>
              <a:ea typeface="Arial"/>
              <a:cs typeface="Arial"/>
              <a:sym typeface="Arial"/>
            </a:endParaRPr>
          </a:p>
        </p:txBody>
      </p:sp>
      <p:sp>
        <p:nvSpPr>
          <p:cNvPr id="263" name="Google Shape;263;p9"/>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264" name="Google Shape;264;p9"/>
          <p:cNvSpPr txBox="1"/>
          <p:nvPr/>
        </p:nvSpPr>
        <p:spPr>
          <a:xfrm>
            <a:off x="539552" y="1332982"/>
            <a:ext cx="8424936" cy="4400274"/>
          </a:xfrm>
          <a:prstGeom prst="rect">
            <a:avLst/>
          </a:prstGeom>
          <a:noFill/>
          <a:ln>
            <a:noFill/>
          </a:ln>
        </p:spPr>
        <p:txBody>
          <a:bodyPr anchorCtr="0" anchor="t" bIns="45700" lIns="91425" spcFirstLastPara="1" rIns="91425" wrap="square" tIns="45700">
            <a:normAutofit lnSpcReduction="10000"/>
          </a:bodyPr>
          <a:lstStyle/>
          <a:p>
            <a:pPr indent="-342900" lvl="0" marL="342900" marR="0" rtl="0" algn="l">
              <a:spcBef>
                <a:spcPts val="0"/>
              </a:spcBef>
              <a:spcAft>
                <a:spcPts val="0"/>
              </a:spcAft>
              <a:buClr>
                <a:srgbClr val="7F7F7F"/>
              </a:buClr>
              <a:buSzPts val="1692"/>
              <a:buFont typeface="Lucida Sans"/>
              <a:buAutoNum type="arabicPeriod" startAt="4"/>
            </a:pPr>
            <a:r>
              <a:rPr b="1" lang="en-US" sz="1800" u="sng">
                <a:solidFill>
                  <a:srgbClr val="002060"/>
                </a:solidFill>
                <a:latin typeface="Lucida Sans"/>
                <a:ea typeface="Lucida Sans"/>
                <a:cs typeface="Lucida Sans"/>
                <a:sym typeface="Lucida Sans"/>
              </a:rPr>
              <a:t>S3-Intelligent Tiering-launch in 2018:</a:t>
            </a:r>
            <a:endParaRPr/>
          </a:p>
          <a:p>
            <a:pPr indent="-285750" lvl="1" marL="742950" marR="0" rtl="0" algn="l">
              <a:spcBef>
                <a:spcPts val="0"/>
              </a:spcBef>
              <a:spcAft>
                <a:spcPts val="0"/>
              </a:spcAft>
              <a:buClr>
                <a:srgbClr val="7F7F7F"/>
              </a:buClr>
              <a:buSzPts val="1692"/>
              <a:buFont typeface="Arial"/>
              <a:buChar char="•"/>
            </a:pPr>
            <a:r>
              <a:rPr b="0" i="0" lang="en-US" sz="1800" u="none" cap="none" strike="noStrike">
                <a:solidFill>
                  <a:srgbClr val="3F3F3F"/>
                </a:solidFill>
                <a:latin typeface="Lucida Sans"/>
                <a:ea typeface="Lucida Sans"/>
                <a:cs typeface="Lucida Sans"/>
                <a:sym typeface="Lucida Sans"/>
              </a:rPr>
              <a:t>Unknown or Unpredictable access patterns</a:t>
            </a:r>
            <a:endParaRPr/>
          </a:p>
          <a:p>
            <a:pPr indent="-285750" lvl="1" marL="742950" marR="0" rtl="0" algn="l">
              <a:spcBef>
                <a:spcPts val="0"/>
              </a:spcBef>
              <a:spcAft>
                <a:spcPts val="0"/>
              </a:spcAft>
              <a:buClr>
                <a:srgbClr val="7F7F7F"/>
              </a:buClr>
              <a:buSzPts val="1692"/>
              <a:buFont typeface="Arial"/>
              <a:buChar char="•"/>
            </a:pPr>
            <a:r>
              <a:rPr b="0" i="0" lang="en-US" sz="1800" u="none" cap="none" strike="noStrike">
                <a:solidFill>
                  <a:srgbClr val="3F3F3F"/>
                </a:solidFill>
                <a:latin typeface="Lucida Sans"/>
                <a:ea typeface="Lucida Sans"/>
                <a:cs typeface="Lucida Sans"/>
                <a:sym typeface="Lucida Sans"/>
              </a:rPr>
              <a:t>2 tiers - frequent and infrequent access</a:t>
            </a:r>
            <a:endParaRPr/>
          </a:p>
          <a:p>
            <a:pPr indent="-285750" lvl="1" marL="742950" marR="0" rtl="0" algn="l">
              <a:spcBef>
                <a:spcPts val="0"/>
              </a:spcBef>
              <a:spcAft>
                <a:spcPts val="0"/>
              </a:spcAft>
              <a:buClr>
                <a:srgbClr val="7F7F7F"/>
              </a:buClr>
              <a:buSzPts val="1692"/>
              <a:buFont typeface="Arial"/>
              <a:buChar char="•"/>
            </a:pPr>
            <a:r>
              <a:rPr b="0" i="0" lang="en-US" sz="1800" u="none" cap="none" strike="noStrike">
                <a:solidFill>
                  <a:srgbClr val="3F3F3F"/>
                </a:solidFill>
                <a:latin typeface="Lucida Sans"/>
                <a:ea typeface="Lucida Sans"/>
                <a:cs typeface="Lucida Sans"/>
                <a:sym typeface="Lucida Sans"/>
              </a:rPr>
              <a:t>Automatically moves your data to most cost-effective tier bases on how frequently you access each object</a:t>
            </a:r>
            <a:endParaRPr/>
          </a:p>
          <a:p>
            <a:pPr indent="-285750" lvl="1" marL="742950" marR="0" rtl="0" algn="l">
              <a:spcBef>
                <a:spcPts val="0"/>
              </a:spcBef>
              <a:spcAft>
                <a:spcPts val="0"/>
              </a:spcAft>
              <a:buClr>
                <a:srgbClr val="7F7F7F"/>
              </a:buClr>
              <a:buSzPts val="1692"/>
              <a:buFont typeface="Arial"/>
              <a:buChar char="•"/>
            </a:pPr>
            <a:r>
              <a:rPr b="0" i="0" lang="en-US" sz="1800" u="none" cap="none" strike="noStrike">
                <a:solidFill>
                  <a:srgbClr val="3F3F3F"/>
                </a:solidFill>
                <a:latin typeface="Lucida Sans"/>
                <a:ea typeface="Lucida Sans"/>
                <a:cs typeface="Lucida Sans"/>
                <a:sym typeface="Lucida Sans"/>
              </a:rPr>
              <a:t>So how does it work.:-if an object is not accessed for 30 consecutive days, then it gets moved automatically to the infrequent access here, But then as soon as an object which is in the infrequent access to is accessed it gets automatically moved to the frequently accessed here and S-3 intelligent tiering has the same level of jury ability and availability as you would expect for the normal S-3 infrequently accessed</a:t>
            </a:r>
            <a:endParaRPr/>
          </a:p>
          <a:p>
            <a:pPr indent="0" lvl="1" marL="457200" marR="0" rtl="0" algn="l">
              <a:spcBef>
                <a:spcPts val="0"/>
              </a:spcBef>
              <a:spcAft>
                <a:spcPts val="0"/>
              </a:spcAft>
              <a:buNone/>
            </a:pPr>
            <a:r>
              <a:t/>
            </a:r>
            <a:endParaRPr b="0" i="0" sz="1800" u="none" cap="none" strike="noStrike">
              <a:solidFill>
                <a:srgbClr val="3F3F3F"/>
              </a:solidFill>
              <a:latin typeface="Lucida Sans"/>
              <a:ea typeface="Lucida Sans"/>
              <a:cs typeface="Lucida Sans"/>
              <a:sym typeface="Lucida Sans"/>
            </a:endParaRPr>
          </a:p>
          <a:p>
            <a:pPr indent="0" lvl="0" marL="0" marR="0" rtl="0" algn="l">
              <a:spcBef>
                <a:spcPts val="0"/>
              </a:spcBef>
              <a:spcAft>
                <a:spcPts val="0"/>
              </a:spcAft>
              <a:buNone/>
            </a:pPr>
            <a:r>
              <a:rPr b="1" lang="en-US" sz="1800" u="sng">
                <a:solidFill>
                  <a:srgbClr val="002060"/>
                </a:solidFill>
                <a:latin typeface="Lucida Sans"/>
                <a:ea typeface="Lucida Sans"/>
                <a:cs typeface="Lucida Sans"/>
                <a:sym typeface="Lucida Sans"/>
              </a:rPr>
              <a:t>Reduced Redundancy Storage:</a:t>
            </a:r>
            <a:endParaRPr/>
          </a:p>
          <a:p>
            <a:pPr indent="0" lvl="1" marL="457200" marR="0" rtl="0" algn="l">
              <a:spcBef>
                <a:spcPts val="0"/>
              </a:spcBef>
              <a:spcAft>
                <a:spcPts val="0"/>
              </a:spcAft>
              <a:buNone/>
            </a:pPr>
            <a:r>
              <a:rPr b="0" i="0" lang="en-US" sz="1800" u="none" cap="none" strike="noStrike">
                <a:solidFill>
                  <a:srgbClr val="3F3F3F"/>
                </a:solidFill>
                <a:latin typeface="Lucida Sans"/>
                <a:ea typeface="Lucida Sans"/>
                <a:cs typeface="Lucida Sans"/>
                <a:sym typeface="Lucida Sans"/>
              </a:rPr>
              <a:t>Designed to provide 99.99% durability and 99.99% availability of object over a given year. Used for data that can be recreated if lost, eg- thumbnails. ( might not be in console but still in exam)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62"/>
                                        </p:tgtEl>
                                        <p:attrNameLst>
                                          <p:attrName>style.visibility</p:attrName>
                                        </p:attrNameLst>
                                      </p:cBhvr>
                                      <p:to>
                                        <p:strVal val="visible"/>
                                      </p:to>
                                    </p:set>
                                    <p:animEffect filter="fade" transition="in">
                                      <p:cBhvr>
                                        <p:cTn dur="2000"/>
                                        <p:tgtEl>
                                          <p:spTgt spid="262"/>
                                        </p:tgtEl>
                                      </p:cBhvr>
                                    </p:animEffect>
                                  </p:childTnLst>
                                </p:cTn>
                              </p:par>
                              <p:par>
                                <p:cTn fill="hold" nodeType="withEffect" presetClass="entr" presetID="10" presetSubtype="0">
                                  <p:stCondLst>
                                    <p:cond delay="2000"/>
                                  </p:stCondLst>
                                  <p:childTnLst>
                                    <p:set>
                                      <p:cBhvr>
                                        <p:cTn dur="1" fill="hold">
                                          <p:stCondLst>
                                            <p:cond delay="0"/>
                                          </p:stCondLst>
                                        </p:cTn>
                                        <p:tgtEl>
                                          <p:spTgt spid="264"/>
                                        </p:tgtEl>
                                        <p:attrNameLst>
                                          <p:attrName>style.visibility</p:attrName>
                                        </p:attrNameLst>
                                      </p:cBhvr>
                                      <p:to>
                                        <p:strVal val="visible"/>
                                      </p:to>
                                    </p:set>
                                    <p:animEffect filter="fade" transition="in">
                                      <p:cBhvr>
                                        <p:cTn dur="2000"/>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2020-04-01T11:06:19Z</dcterms:created>
</cp:coreProperties>
</file>