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Db2soQTpStnhgZ3g5+xlyRPE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6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9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9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9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9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9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1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1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1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1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8.jpg"/><Relationship Id="rId6" Type="http://schemas.openxmlformats.org/officeDocument/2006/relationships/image" Target="../media/image24.jpg"/><Relationship Id="rId7" Type="http://schemas.openxmlformats.org/officeDocument/2006/relationships/image" Target="../media/image23.jpg"/><Relationship Id="rId8" Type="http://schemas.openxmlformats.org/officeDocument/2006/relationships/image" Target="../media/image2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cloudfront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7" y="1196752"/>
            <a:ext cx="9111673" cy="4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7" name="Google Shape;407;p1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08" name="Google Shape;408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S3 (Simple Storage Service) Logo Vector" id="410" name="Google Shape;4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893" y="46195"/>
            <a:ext cx="1203961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0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Edge Location 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- This is the location where content is cached you can case content that you're trying and can also be written. Separate to an AWS region or availability zone.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Origin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just the origin of all the files that the content delivery network will distribute. Origin can be S3, EC2 instance, Elastic load balance or Route 53.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Distribution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the name given to content distribution network, which consists of a collection of edge locations 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1. Web distribution : - Used for Web sites (HTTP/HTTPs)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2. RTMP (Realtime messaging protocol ): Used for streaming audio video, data over the Internet or Flash multimedia content. (Adobe Real Time Messaging Protocol)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8" name="Google Shape;418;p1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19" name="Google Shape;419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S3 (Simple Storage Service) Logo Vector" id="421" name="Google Shape;4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893" y="46195"/>
            <a:ext cx="1203961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Edge locations are not just read only - you can WRITE them too. (i.e. PUT an object on to them)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CloudFront edge Location are utilized by S3 transfer acceleration to reduce latency for S3 uploads. 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Objects are cached for the life of the TTL (Time to Live)</a:t>
            </a:r>
            <a:endParaRPr/>
          </a:p>
          <a:p>
            <a:pPr indent="-5524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lang="en-US" sz="20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clear cached objects, but you will be charged.</a:t>
            </a:r>
            <a:endParaRPr/>
          </a:p>
          <a:p>
            <a:pPr indent="-223519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29" name="Google Shape;429;p12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683754" y="1484783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CDN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CloudFront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CloudFront - Key Terminology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CloudFront and S3 Transfer Acceleration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ing a CDN to Speed Up Static Content Delivery | DigitalOcean" id="277" name="Google Shape;277;p3"/>
          <p:cNvPicPr preferRelativeResize="0"/>
          <p:nvPr/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16269" y="632254"/>
            <a:ext cx="9111462" cy="437249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  <p:sp>
        <p:nvSpPr>
          <p:cNvPr id="278" name="Google Shape;278;p3"/>
          <p:cNvSpPr txBox="1"/>
          <p:nvPr>
            <p:ph type="title"/>
          </p:nvPr>
        </p:nvSpPr>
        <p:spPr>
          <a:xfrm>
            <a:off x="591015" y="77072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CDN?</a:t>
            </a:r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658011" y="1668639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 CDN or a content delivery network is a system of distributed servers (network) that deliver web pages and other web content to users based on the geographical location of the user, the origin of the web page and a content delivery server.</a:t>
            </a:r>
            <a:endParaRPr/>
          </a:p>
        </p:txBody>
      </p:sp>
      <p:sp>
        <p:nvSpPr>
          <p:cNvPr id="280" name="Google Shape;280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7" name="Google Shape;2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4737"/>
            <a:ext cx="914400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Server, data Free Icon of WHCompare Isometric Web Hosting &amp; Servers" id="289" name="Google Shape;2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706" y="1529242"/>
            <a:ext cx="1050066" cy="1050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290" name="Google Shape;2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3212" y="4077072"/>
            <a:ext cx="592460" cy="592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291" name="Google Shape;2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656" y="2070908"/>
            <a:ext cx="592460" cy="592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292" name="Google Shape;2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3294" y="4111756"/>
            <a:ext cx="592460" cy="592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293" name="Google Shape;29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4766" y="1924858"/>
            <a:ext cx="592460" cy="592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294" name="Google Shape;2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910365"/>
            <a:ext cx="592460" cy="592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"/>
          <p:cNvCxnSpPr/>
          <p:nvPr/>
        </p:nvCxnSpPr>
        <p:spPr>
          <a:xfrm flipH="1" rot="10800000">
            <a:off x="2714192" y="2579308"/>
            <a:ext cx="1270255" cy="153244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"/>
          <p:cNvCxnSpPr>
            <a:endCxn id="289" idx="1"/>
          </p:cNvCxnSpPr>
          <p:nvPr/>
        </p:nvCxnSpPr>
        <p:spPr>
          <a:xfrm flipH="1" rot="10800000">
            <a:off x="2183206" y="2054275"/>
            <a:ext cx="1675500" cy="4086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7" name="Google Shape;297;p4"/>
          <p:cNvCxnSpPr/>
          <p:nvPr/>
        </p:nvCxnSpPr>
        <p:spPr>
          <a:xfrm rot="10800000">
            <a:off x="4555817" y="2681114"/>
            <a:ext cx="232207" cy="111964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8" name="Google Shape;298;p4"/>
          <p:cNvCxnSpPr/>
          <p:nvPr/>
        </p:nvCxnSpPr>
        <p:spPr>
          <a:xfrm rot="10800000">
            <a:off x="4848375" y="2170868"/>
            <a:ext cx="146303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9" name="Google Shape;299;p4"/>
          <p:cNvCxnSpPr/>
          <p:nvPr/>
        </p:nvCxnSpPr>
        <p:spPr>
          <a:xfrm rot="10800000">
            <a:off x="4779673" y="2516808"/>
            <a:ext cx="3063481" cy="176188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0" name="Google Shape;300;p4"/>
          <p:cNvSpPr txBox="1"/>
          <p:nvPr>
            <p:ph type="title"/>
          </p:nvPr>
        </p:nvSpPr>
        <p:spPr>
          <a:xfrm>
            <a:off x="482936" y="765554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CDN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7" name="Google Shape;3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4737"/>
            <a:ext cx="914400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Server, data Free Icon of WHCompare Isometric Web Hosting &amp; Servers" id="309" name="Google Shape;3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706" y="1529242"/>
            <a:ext cx="1050066" cy="1050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0" name="Google Shape;3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728" y="1554526"/>
            <a:ext cx="408568" cy="40856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"/>
          <p:cNvSpPr txBox="1"/>
          <p:nvPr>
            <p:ph type="title"/>
          </p:nvPr>
        </p:nvSpPr>
        <p:spPr>
          <a:xfrm>
            <a:off x="482936" y="765554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CDN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Icons - Download Free Vector Icons | Noun Project" id="312" name="Google Shape;31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6877" y="4074409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3" name="Google Shape;3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4481" y="4353540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4" name="Google Shape;3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812" y="2579308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5" name="Google Shape;31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5619" y="2987876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6" name="Google Shape;3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104" y="1413626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7" name="Google Shape;31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36" y="4353540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8" name="Google Shape;3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2285" y="1231494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19" name="Google Shape;3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0765" y="3516556"/>
            <a:ext cx="408568" cy="408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ront, content, delivery, edge, location, storage icon - Free download" id="320" name="Google Shape;3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3331" y="2052966"/>
            <a:ext cx="422846" cy="42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ront, content, delivery, edge, location, storage icon - Free download" id="321" name="Google Shape;3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7824" y="3305133"/>
            <a:ext cx="422846" cy="42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ront, content, delivery, edge, location, storage icon - Free download" id="322" name="Google Shape;3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5955" y="2973598"/>
            <a:ext cx="422846" cy="42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ront, content, delivery, edge, location, storage icon - Free download" id="323" name="Google Shape;32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1817" y="1946341"/>
            <a:ext cx="422846" cy="42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ront, content, delivery, edge, location, storage icon - Free download" id="324" name="Google Shape;32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1660" y="3864074"/>
            <a:ext cx="422846" cy="42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s - Download Free Vector Icons | Noun Project" id="325" name="Google Shape;3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0046" y="3442007"/>
            <a:ext cx="408568" cy="4085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5"/>
          <p:cNvCxnSpPr/>
          <p:nvPr/>
        </p:nvCxnSpPr>
        <p:spPr>
          <a:xfrm>
            <a:off x="4958801" y="3185021"/>
            <a:ext cx="506818" cy="713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7" name="Google Shape;327;p5"/>
          <p:cNvCxnSpPr/>
          <p:nvPr/>
        </p:nvCxnSpPr>
        <p:spPr>
          <a:xfrm flipH="1" rot="10800000">
            <a:off x="1684441" y="2371121"/>
            <a:ext cx="469791" cy="36682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8" name="Google Shape;328;p5"/>
          <p:cNvCxnSpPr/>
          <p:nvPr/>
        </p:nvCxnSpPr>
        <p:spPr>
          <a:xfrm flipH="1" rot="10800000">
            <a:off x="2696460" y="3720840"/>
            <a:ext cx="415495" cy="76516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9" name="Google Shape;329;p5"/>
          <p:cNvCxnSpPr/>
          <p:nvPr/>
        </p:nvCxnSpPr>
        <p:spPr>
          <a:xfrm flipH="1" rot="10800000">
            <a:off x="7328815" y="3727979"/>
            <a:ext cx="421950" cy="24417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0" name="Google Shape;330;p5"/>
          <p:cNvCxnSpPr/>
          <p:nvPr/>
        </p:nvCxnSpPr>
        <p:spPr>
          <a:xfrm flipH="1" rot="10800000">
            <a:off x="6640723" y="1640062"/>
            <a:ext cx="395846" cy="354544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1" name="Google Shape;331;p5"/>
          <p:cNvCxnSpPr/>
          <p:nvPr/>
        </p:nvCxnSpPr>
        <p:spPr>
          <a:xfrm flipH="1" rot="10800000">
            <a:off x="2566177" y="2054275"/>
            <a:ext cx="1292529" cy="210114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2" name="Google Shape;332;p5"/>
          <p:cNvCxnSpPr/>
          <p:nvPr/>
        </p:nvCxnSpPr>
        <p:spPr>
          <a:xfrm flipH="1" rot="10800000">
            <a:off x="3199247" y="2431676"/>
            <a:ext cx="834113" cy="873457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3" name="Google Shape;333;p5"/>
          <p:cNvCxnSpPr/>
          <p:nvPr/>
        </p:nvCxnSpPr>
        <p:spPr>
          <a:xfrm rot="10800000">
            <a:off x="4383739" y="2579309"/>
            <a:ext cx="217156" cy="408567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4" name="Google Shape;334;p5"/>
          <p:cNvCxnSpPr/>
          <p:nvPr/>
        </p:nvCxnSpPr>
        <p:spPr>
          <a:xfrm rot="10800000">
            <a:off x="4908772" y="2054275"/>
            <a:ext cx="1363045" cy="10348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5" name="Google Shape;335;p5"/>
          <p:cNvCxnSpPr/>
          <p:nvPr/>
        </p:nvCxnSpPr>
        <p:spPr>
          <a:xfrm rot="10800000">
            <a:off x="4706627" y="2373710"/>
            <a:ext cx="2516456" cy="1490364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6" name="Google Shape;336;p5"/>
          <p:cNvCxnSpPr/>
          <p:nvPr/>
        </p:nvCxnSpPr>
        <p:spPr>
          <a:xfrm>
            <a:off x="926296" y="1758810"/>
            <a:ext cx="1191662" cy="530794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7" name="Google Shape;337;p5"/>
          <p:cNvCxnSpPr/>
          <p:nvPr/>
        </p:nvCxnSpPr>
        <p:spPr>
          <a:xfrm flipH="1" rot="10800000">
            <a:off x="2538614" y="3516556"/>
            <a:ext cx="449210" cy="129735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8" name="Google Shape;338;p5"/>
          <p:cNvCxnSpPr/>
          <p:nvPr/>
        </p:nvCxnSpPr>
        <p:spPr>
          <a:xfrm rot="10800000">
            <a:off x="4747378" y="3396444"/>
            <a:ext cx="123783" cy="677965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9" name="Google Shape;339;p5"/>
          <p:cNvCxnSpPr/>
          <p:nvPr/>
        </p:nvCxnSpPr>
        <p:spPr>
          <a:xfrm flipH="1" rot="10800000">
            <a:off x="6694663" y="1760505"/>
            <a:ext cx="1406441" cy="397259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0" name="Google Shape;340;p5"/>
          <p:cNvCxnSpPr/>
          <p:nvPr/>
        </p:nvCxnSpPr>
        <p:spPr>
          <a:xfrm rot="10800000">
            <a:off x="7328815" y="4171408"/>
            <a:ext cx="697921" cy="386416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7" name="Google Shape;347;p6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CloudFront?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9" name="Google Shape;349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S3 (Simple Storage Service) Logo Vector" id="350" name="Google Shape;3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3217" y="90482"/>
            <a:ext cx="1143519" cy="127496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CloudFront can be used to deliver your entire web site, including dynamic, static, streaming and interactive content using AWS global network of edge locations.</a:t>
            </a:r>
            <a:endParaRPr/>
          </a:p>
          <a:p>
            <a:pPr indent="-7434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Requests for your content are automatically routed to your nearest edge location and content is delivered to you with the best possible performance.</a:t>
            </a:r>
            <a:endParaRPr/>
          </a:p>
          <a:p>
            <a:pPr indent="-7434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Ex:- Can be be used to optimize performance for users accessing a website backed by S3.</a:t>
            </a:r>
            <a:endParaRPr/>
          </a:p>
          <a:p>
            <a:pPr indent="-7434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CloudFront is optimized to work with other Amazon Web Services, like S3, Ec2 instance, Elastic load balance or route 53.</a:t>
            </a:r>
            <a:endParaRPr/>
          </a:p>
          <a:p>
            <a:pPr indent="-7434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CloudFront also works seamlessly with any non AWS origins Server, which stores the original, definitive version of your files.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8" name="Google Shape;358;p7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CloudFront - Key Terminology</a:t>
            </a:r>
            <a:endParaRPr/>
          </a:p>
        </p:txBody>
      </p:sp>
      <p:sp>
        <p:nvSpPr>
          <p:cNvPr id="359" name="Google Shape;359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S3 (Simple Storage Service) Logo Vector" id="361" name="Google Shape;3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893" y="46195"/>
            <a:ext cx="1203961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Edge Location 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- This is the location where content is cached you that you're trying read and can also be written. Separate to an AWS region or availability zone.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b="1"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Origin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just the origin of all the files that the content delivery network will distribute. Origin can be S3, EC2 instance, Elastic load balance or Route 53.</a:t>
            </a:r>
            <a:endParaRPr/>
          </a:p>
          <a:p>
            <a:pPr indent="-52857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24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24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Distribution</a:t>
            </a:r>
            <a:r>
              <a:rPr lang="en-US" sz="24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- This is the name given to content distribution network, which consists of a collection of edge locations 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1. Web distribution : - Used for Web sites (HTTP/HTTPs)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2. RTMP (Realtime messaging protocol ): Used for streaming audio video, data over the Internet or Flash multimedia content. (Adobe Real Time Messaging Protocol)</a:t>
            </a:r>
            <a:endParaRPr/>
          </a:p>
        </p:txBody>
      </p:sp>
      <p:pic>
        <p:nvPicPr>
          <p:cNvPr id="363" name="Google Shape;3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7314" y="-45954"/>
            <a:ext cx="1530738" cy="1530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build your own website" id="364" name="Google Shape;3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17232"/>
            <a:ext cx="2145229" cy="1340768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descr="10 Things to Include in Your Website Redesign | Clarity Creative Group" id="365" name="Google Shape;36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5229" y="5525346"/>
            <a:ext cx="2183731" cy="1340768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How much does a small business website cost? | Startups.co.uk" id="366" name="Google Shape;36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8961" y="5525346"/>
            <a:ext cx="2445793" cy="134888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The Accessible and Non-Accessible Forms of Entertainment in 2020" id="367" name="Google Shape;36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74755" y="5571541"/>
            <a:ext cx="2381785" cy="1286459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4" name="Google Shape;374;p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CloudFront and S3 Transfer Acceleration:</a:t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S3 (Simple Storage Service) Logo Vector" id="377" name="Google Shape;3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893" y="46195"/>
            <a:ext cx="1203961" cy="13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8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S3 Transfer Acceleration enables fast, easy and secure transfers of your files over long distances between your end users and an S3 bucket.</a:t>
            </a:r>
            <a:endParaRPr/>
          </a:p>
          <a:p>
            <a:pPr indent="-67183" lvl="0" marL="174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Transfer Acceleration takes advantage of cloud front's globally distributed edge location. </a:t>
            </a:r>
            <a:endParaRPr/>
          </a:p>
          <a:p>
            <a:pPr indent="-67183" lvl="0" marL="174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As the data arrives at an Edge location, data is routed to S3 over an optimized network.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Impact: Page not found – Monash Business School" id="379" name="Google Shape;3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6780" y="3839421"/>
            <a:ext cx="3328436" cy="160180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descr="Acceleration (article) | 9.0—Acceleration | Khan Academy" id="380" name="Google Shape;3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" y="3843420"/>
            <a:ext cx="2916832" cy="160180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7" name="Google Shape;387;p9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S3 Transfer Acceleration:</a:t>
            </a:r>
            <a:endParaRPr/>
          </a:p>
        </p:txBody>
      </p:sp>
      <p:sp>
        <p:nvSpPr>
          <p:cNvPr id="388" name="Google Shape;388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— Amazon S3 Transfer Acceleration Overview | by Ashish Patel | Awesome  Cloud | Medium" id="389" name="Google Shape;3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074200"/>
            <a:ext cx="7992888" cy="458566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9"/>
          <p:cNvSpPr/>
          <p:nvPr/>
        </p:nvSpPr>
        <p:spPr>
          <a:xfrm>
            <a:off x="1835696" y="3016517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>
            <a:off x="2699792" y="3933056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>
            <a:off x="4572000" y="4134328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>
            <a:off x="6660232" y="4501173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394" name="Google Shape;394;p9"/>
          <p:cNvSpPr/>
          <p:nvPr/>
        </p:nvSpPr>
        <p:spPr>
          <a:xfrm>
            <a:off x="6732240" y="2637577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395" name="Google Shape;395;p9"/>
          <p:cNvSpPr/>
          <p:nvPr/>
        </p:nvSpPr>
        <p:spPr>
          <a:xfrm>
            <a:off x="3362165" y="2932504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>
            <a:off x="3629372" y="3522953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397" name="Google Shape;397;p9"/>
          <p:cNvSpPr/>
          <p:nvPr/>
        </p:nvSpPr>
        <p:spPr>
          <a:xfrm>
            <a:off x="4320526" y="3064815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398" name="Google Shape;398;p9"/>
          <p:cNvSpPr/>
          <p:nvPr/>
        </p:nvSpPr>
        <p:spPr>
          <a:xfrm>
            <a:off x="5013303" y="2528005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399" name="Google Shape;399;p9"/>
          <p:cNvSpPr/>
          <p:nvPr/>
        </p:nvSpPr>
        <p:spPr>
          <a:xfrm>
            <a:off x="5229327" y="3295874"/>
            <a:ext cx="432048" cy="40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cap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400" name="Google Shape;400;p9"/>
          <p:cNvSpPr txBox="1"/>
          <p:nvPr/>
        </p:nvSpPr>
        <p:spPr>
          <a:xfrm>
            <a:off x="5569976" y="1214504"/>
            <a:ext cx="33515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r>
              <a:rPr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– </a:t>
            </a: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End user to edge node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lang="en-US" sz="180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–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Amazon Back bone N/W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