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juStTJGUQhQvnBwpk31yw9Qh63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 name="Google Shape;18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6" name="Google Shape;27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5" name="Google Shape;28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4" name="Google Shape;30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3" name="Google Shape;32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0" name="Google Shape;19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0" name="Google Shape;2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6" name="Google Shape;2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6" name="Google Shape;22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8" name="Google Shape;2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8" name="Google Shape;24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6" name="Google Shape;26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7.jp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9.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jpg"/><Relationship Id="rId4" Type="http://schemas.openxmlformats.org/officeDocument/2006/relationships/image" Target="../media/image17.jpg"/><Relationship Id="rId5" Type="http://schemas.openxmlformats.org/officeDocument/2006/relationships/image" Target="../media/image7.jpg"/><Relationship Id="rId6" Type="http://schemas.openxmlformats.org/officeDocument/2006/relationships/image" Target="../media/image5.jpg"/><Relationship Id="rId7"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Emphasis" showMasterSp="0">
  <p:cSld name="Title Only: Emphasis">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8"/>
          <p:cNvSpPr txBox="1"/>
          <p:nvPr>
            <p:ph type="title"/>
          </p:nvPr>
        </p:nvSpPr>
        <p:spPr>
          <a:xfrm>
            <a:off x="290400" y="3081000"/>
            <a:ext cx="8686800" cy="1095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BFBFBF"/>
              </a:buClr>
              <a:buSzPts val="4600"/>
              <a:buFont typeface="Lucida Sans"/>
              <a:buNone/>
              <a:defRPr b="1" sz="4600">
                <a:solidFill>
                  <a:srgbClr val="BFBFBF"/>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8"/>
          <p:cNvSpPr txBox="1"/>
          <p:nvPr>
            <p:ph idx="1" type="body"/>
          </p:nvPr>
        </p:nvSpPr>
        <p:spPr>
          <a:xfrm>
            <a:off x="283952" y="2424752"/>
            <a:ext cx="8694000" cy="639762"/>
          </a:xfrm>
          <a:prstGeom prst="rect">
            <a:avLst/>
          </a:prstGeom>
          <a:noFill/>
          <a:ln>
            <a:noFill/>
          </a:ln>
        </p:spPr>
        <p:txBody>
          <a:bodyPr anchorCtr="0" anchor="b" bIns="45700" lIns="91425" spcFirstLastPara="1" rIns="91425" wrap="square" tIns="45700">
            <a:normAutofit/>
          </a:bodyPr>
          <a:lstStyle>
            <a:lvl1pPr indent="-228600" lvl="0" marL="457200" algn="ctr">
              <a:spcBef>
                <a:spcPts val="400"/>
              </a:spcBef>
              <a:spcAft>
                <a:spcPts val="0"/>
              </a:spcAft>
              <a:buSzPts val="1904"/>
              <a:buNone/>
              <a:defRPr sz="2800">
                <a:solidFill>
                  <a:srgbClr val="2E507A"/>
                </a:solidFill>
                <a:latin typeface="Lucida Sans"/>
                <a:ea typeface="Lucida Sans"/>
                <a:cs typeface="Lucida Sans"/>
                <a:sym typeface="Lucida Sans"/>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228600" lvl="5" marL="2743200" algn="l">
              <a:spcBef>
                <a:spcPts val="350"/>
              </a:spcBef>
              <a:spcAft>
                <a:spcPts val="0"/>
              </a:spcAft>
              <a:buSzPts val="1600"/>
              <a:buNone/>
              <a:defRPr b="1" sz="1600"/>
            </a:lvl6pPr>
            <a:lvl7pPr indent="-228600" lvl="6" marL="3200400" algn="l">
              <a:spcBef>
                <a:spcPts val="350"/>
              </a:spcBef>
              <a:spcAft>
                <a:spcPts val="0"/>
              </a:spcAft>
              <a:buSzPts val="1600"/>
              <a:buNone/>
              <a:defRPr b="1" sz="1600"/>
            </a:lvl7pPr>
            <a:lvl8pPr indent="-228600" lvl="7" marL="3657600" algn="l">
              <a:spcBef>
                <a:spcPts val="350"/>
              </a:spcBef>
              <a:spcAft>
                <a:spcPts val="0"/>
              </a:spcAft>
              <a:buSzPts val="1600"/>
              <a:buNone/>
              <a:defRPr b="1" sz="1600"/>
            </a:lvl8pPr>
            <a:lvl9pPr indent="-228600" lvl="8" marL="4114800" algn="l">
              <a:spcBef>
                <a:spcPts val="350"/>
              </a:spcBef>
              <a:spcAft>
                <a:spcPts val="0"/>
              </a:spcAft>
              <a:buSzPts val="1600"/>
              <a:buNone/>
              <a:defRPr b="1"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95" name="Shape 95"/>
        <p:cNvGrpSpPr/>
        <p:nvPr/>
      </p:nvGrpSpPr>
      <p:grpSpPr>
        <a:xfrm>
          <a:off x="0" y="0"/>
          <a:ext cx="0" cy="0"/>
          <a:chOff x="0" y="0"/>
          <a:chExt cx="0" cy="0"/>
        </a:xfrm>
      </p:grpSpPr>
      <p:sp>
        <p:nvSpPr>
          <p:cNvPr id="96" name="Google Shape;96;p2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02" name="Shape 102"/>
        <p:cNvGrpSpPr/>
        <p:nvPr/>
      </p:nvGrpSpPr>
      <p:grpSpPr>
        <a:xfrm>
          <a:off x="0" y="0"/>
          <a:ext cx="0" cy="0"/>
          <a:chOff x="0" y="0"/>
          <a:chExt cx="0" cy="0"/>
        </a:xfrm>
      </p:grpSpPr>
      <p:sp>
        <p:nvSpPr>
          <p:cNvPr id="103" name="Google Shape;103;p3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4" name="Google Shape;104;p3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105" name="Google Shape;105;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0"/>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0" name="Google Shape;110;p30"/>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1" name="Google Shape;111;p3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12" name="Google Shape;112;p3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13" name="Google Shape;113;p3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4" name="Google Shape;114;p3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5" name="Google Shape;115;p30"/>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9" name="Google Shape;119;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3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25" name="Google Shape;125;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28" name="Shape 128"/>
        <p:cNvGrpSpPr/>
        <p:nvPr/>
      </p:nvGrpSpPr>
      <p:grpSpPr>
        <a:xfrm>
          <a:off x="0" y="0"/>
          <a:ext cx="0" cy="0"/>
          <a:chOff x="0" y="0"/>
          <a:chExt cx="0" cy="0"/>
        </a:xfrm>
      </p:grpSpPr>
      <p:pic>
        <p:nvPicPr>
          <p:cNvPr id="129" name="Google Shape;129;p33"/>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30" name="Google Shape;130;p33"/>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31" name="Google Shape;131;p33"/>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32" name="Google Shape;132;p33"/>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33" name="Google Shape;133;p33"/>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34" name="Google Shape;134;p33"/>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35" name="Google Shape;135;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33"/>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9" name="Google Shape;139;p33"/>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500"/>
                                        <p:tgtEl>
                                          <p:spTgt spid="138">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 calcmode="lin" valueType="num">
                                      <p:cBhvr additive="base">
                                        <p:cTn dur="500"/>
                                        <p:tgtEl>
                                          <p:spTgt spid="138">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 calcmode="lin" valueType="num">
                                      <p:cBhvr additive="base">
                                        <p:cTn dur="500"/>
                                        <p:tgtEl>
                                          <p:spTgt spid="138">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 calcmode="lin" valueType="num">
                                      <p:cBhvr additive="base">
                                        <p:cTn dur="500"/>
                                        <p:tgtEl>
                                          <p:spTgt spid="138">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 calcmode="lin" valueType="num">
                                      <p:cBhvr additive="base">
                                        <p:cTn dur="500"/>
                                        <p:tgtEl>
                                          <p:spTgt spid="138">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 calcmode="lin" valueType="num">
                                      <p:cBhvr additive="base">
                                        <p:cTn dur="500"/>
                                        <p:tgtEl>
                                          <p:spTgt spid="138">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 calcmode="lin" valueType="num">
                                      <p:cBhvr additive="base">
                                        <p:cTn dur="500"/>
                                        <p:tgtEl>
                                          <p:spTgt spid="138">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 calcmode="lin" valueType="num">
                                      <p:cBhvr additive="base">
                                        <p:cTn dur="500"/>
                                        <p:tgtEl>
                                          <p:spTgt spid="138">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par>
                                <p:cTn fill="hold" nodeType="with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34"/>
                                        </p:tgtEl>
                                        <p:attrNameLst>
                                          <p:attrName>style.visibility</p:attrName>
                                        </p:attrNameLst>
                                      </p:cBhvr>
                                      <p:to>
                                        <p:strVal val="visible"/>
                                      </p:to>
                                    </p:set>
                                    <p:animEffect filter="fade" transition="in">
                                      <p:cBhvr>
                                        <p:cTn dur="75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46" name="Shape 146"/>
        <p:cNvGrpSpPr/>
        <p:nvPr/>
      </p:nvGrpSpPr>
      <p:grpSpPr>
        <a:xfrm>
          <a:off x="0" y="0"/>
          <a:ext cx="0" cy="0"/>
          <a:chOff x="0" y="0"/>
          <a:chExt cx="0" cy="0"/>
        </a:xfrm>
      </p:grpSpPr>
      <p:sp>
        <p:nvSpPr>
          <p:cNvPr id="147" name="Google Shape;147;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35"/>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51" name="Google Shape;151;p35"/>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5"/>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53" name="Google Shape;153;p35"/>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54" name="Shape 154"/>
        <p:cNvGrpSpPr/>
        <p:nvPr/>
      </p:nvGrpSpPr>
      <p:grpSpPr>
        <a:xfrm>
          <a:off x="0" y="0"/>
          <a:ext cx="0" cy="0"/>
          <a:chOff x="0" y="0"/>
          <a:chExt cx="0" cy="0"/>
        </a:xfrm>
      </p:grpSpPr>
      <p:sp>
        <p:nvSpPr>
          <p:cNvPr id="155" name="Google Shape;155;p36"/>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6" name="Google Shape;156;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36"/>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60" name="Shape 160"/>
        <p:cNvGrpSpPr/>
        <p:nvPr/>
      </p:nvGrpSpPr>
      <p:grpSpPr>
        <a:xfrm>
          <a:off x="0" y="0"/>
          <a:ext cx="0" cy="0"/>
          <a:chOff x="0" y="0"/>
          <a:chExt cx="0" cy="0"/>
        </a:xfrm>
      </p:grpSpPr>
      <p:pic>
        <p:nvPicPr>
          <p:cNvPr id="161" name="Google Shape;161;p37"/>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62" name="Google Shape;162;p3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75" name="Shape 175"/>
        <p:cNvGrpSpPr/>
        <p:nvPr/>
      </p:nvGrpSpPr>
      <p:grpSpPr>
        <a:xfrm>
          <a:off x="0" y="0"/>
          <a:ext cx="0" cy="0"/>
          <a:chOff x="0" y="0"/>
          <a:chExt cx="0" cy="0"/>
        </a:xfrm>
      </p:grpSpPr>
      <p:sp>
        <p:nvSpPr>
          <p:cNvPr id="176" name="Google Shape;176;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80" name="Google Shape;180;p21"/>
          <p:cNvPicPr preferRelativeResize="0"/>
          <p:nvPr/>
        </p:nvPicPr>
        <p:blipFill rotWithShape="1">
          <a:blip r:embed="rId2">
            <a:alphaModFix/>
          </a:blip>
          <a:srcRect b="0" l="0" r="0" t="0"/>
          <a:stretch/>
        </p:blipFill>
        <p:spPr>
          <a:xfrm>
            <a:off x="0" y="762000"/>
            <a:ext cx="2445488"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22"/>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0" name="Google Shape;30;p22"/>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0"/>
                                        </p:tgtEl>
                                        <p:attrNameLst>
                                          <p:attrName>style.visibility</p:attrName>
                                        </p:attrNameLst>
                                      </p:cBhvr>
                                      <p:to>
                                        <p:strVal val="visible"/>
                                      </p:to>
                                    </p:set>
                                    <p:animEffect filter="fade" transition="in">
                                      <p:cBhvr>
                                        <p:cTn dur="1000"/>
                                        <p:tgtEl>
                                          <p:spTgt spid="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sp>
        <p:nvSpPr>
          <p:cNvPr id="33" name="Google Shape;33;p2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4" name="Google Shape;34;p2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36" name="Google Shape;36;p23"/>
          <p:cNvGrpSpPr/>
          <p:nvPr/>
        </p:nvGrpSpPr>
        <p:grpSpPr>
          <a:xfrm>
            <a:off x="-3765" y="4953000"/>
            <a:ext cx="9147765" cy="1912088"/>
            <a:chOff x="-3765" y="4832896"/>
            <a:chExt cx="9147765" cy="2032192"/>
          </a:xfrm>
        </p:grpSpPr>
        <p:sp>
          <p:nvSpPr>
            <p:cNvPr id="37" name="Google Shape;37;p2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8" name="Google Shape;38;p2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9" name="Google Shape;39;p2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40" name="Google Shape;40;p2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41" name="Google Shape;41;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23"/>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45" name="Google Shape;45;p23"/>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46" name="Google Shape;46;p23"/>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47" name="Google Shape;47;p23"/>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48" name="Google Shape;48;p23"/>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49" name="Google Shape;49;p23"/>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p:tgtEl>
                                          <p:spTgt spid="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p:tgtEl>
                                          <p:spTgt spid="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par>
                                <p:cTn fill="hold" nodeType="withEffect" presetClass="entr" presetID="2" presetSubtype="8">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p:tgtEl>
                                          <p:spTgt spid="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p:tgtEl>
                                          <p:spTgt spid="4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49"/>
                                        </p:tgtEl>
                                        <p:attrNameLst>
                                          <p:attrName>style.visibility</p:attrName>
                                        </p:attrNameLst>
                                      </p:cBhvr>
                                      <p:to>
                                        <p:strVal val="visible"/>
                                      </p:to>
                                    </p:set>
                                    <p:animEffect filter="fade" transition="in">
                                      <p:cBhvr>
                                        <p:cTn dur="75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2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6" name="Google Shape;56;p24"/>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57" name="Shape 57"/>
        <p:cNvGrpSpPr/>
        <p:nvPr/>
      </p:nvGrpSpPr>
      <p:grpSpPr>
        <a:xfrm>
          <a:off x="0" y="0"/>
          <a:ext cx="0" cy="0"/>
          <a:chOff x="0" y="0"/>
          <a:chExt cx="0" cy="0"/>
        </a:xfrm>
      </p:grpSpPr>
      <p:sp>
        <p:nvSpPr>
          <p:cNvPr id="58" name="Google Shape;58;p25"/>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5"/>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4" name="Google Shape;64;p25"/>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5" name="Google Shape;65;p25"/>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66" name="Google Shape;66;p25"/>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67" name="Google Shape;67;p25"/>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68" name="Shape 68"/>
        <p:cNvGrpSpPr/>
        <p:nvPr/>
      </p:nvGrpSpPr>
      <p:grpSpPr>
        <a:xfrm>
          <a:off x="0" y="0"/>
          <a:ext cx="0" cy="0"/>
          <a:chOff x="0" y="0"/>
          <a:chExt cx="0" cy="0"/>
        </a:xfrm>
      </p:grpSpPr>
      <p:sp>
        <p:nvSpPr>
          <p:cNvPr id="69" name="Google Shape;69;p26"/>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0" name="Google Shape;70;p26"/>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75" name="Shape 75"/>
        <p:cNvGrpSpPr/>
        <p:nvPr/>
      </p:nvGrpSpPr>
      <p:grpSpPr>
        <a:xfrm>
          <a:off x="0" y="0"/>
          <a:ext cx="0" cy="0"/>
          <a:chOff x="0" y="0"/>
          <a:chExt cx="0" cy="0"/>
        </a:xfrm>
      </p:grpSpPr>
      <p:sp>
        <p:nvSpPr>
          <p:cNvPr id="76" name="Google Shape;76;p27"/>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7"/>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8" name="Google Shape;78;p27"/>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7"/>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0" name="Google Shape;80;p27"/>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1" name="Google Shape;81;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84" name="Shape 84"/>
        <p:cNvGrpSpPr/>
        <p:nvPr/>
      </p:nvGrpSpPr>
      <p:grpSpPr>
        <a:xfrm>
          <a:off x="0" y="0"/>
          <a:ext cx="0" cy="0"/>
          <a:chOff x="0" y="0"/>
          <a:chExt cx="0" cy="0"/>
        </a:xfrm>
      </p:grpSpPr>
      <p:sp>
        <p:nvSpPr>
          <p:cNvPr id="85" name="Google Shape;85;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9" name="Google Shape;89;p20"/>
          <p:cNvPicPr preferRelativeResize="0"/>
          <p:nvPr/>
        </p:nvPicPr>
        <p:blipFill rotWithShape="1">
          <a:blip r:embed="rId2">
            <a:alphaModFix/>
          </a:blip>
          <a:srcRect b="0" l="0" r="0" t="0"/>
          <a:stretch/>
        </p:blipFill>
        <p:spPr>
          <a:xfrm>
            <a:off x="0" y="762000"/>
            <a:ext cx="2445488" cy="228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500"/>
                                        <p:tgtEl>
                                          <p:spTgt spid="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4" name="Google Shape;94;p28"/>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9.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7"/>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7"/>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7"/>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p19"/>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67" name="Google Shape;167;p19"/>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68" name="Google Shape;168;p19"/>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69" name="Google Shape;169;p19"/>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70" name="Google Shape;17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72" name="Google Shape;172;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3" name="Google Shape;173;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4" name="Google Shape;174;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pic>
        <p:nvPicPr>
          <p:cNvPr descr="How to use AWS Storage Gateway to expose Amazon S3 locally as an NFS share  - jeffreykusters.nl" id="186" name="Google Shape;186;p1"/>
          <p:cNvPicPr preferRelativeResize="0"/>
          <p:nvPr/>
        </p:nvPicPr>
        <p:blipFill rotWithShape="1">
          <a:blip r:embed="rId4">
            <a:alphaModFix/>
          </a:blip>
          <a:srcRect b="0" l="0" r="0" t="0"/>
          <a:stretch/>
        </p:blipFill>
        <p:spPr>
          <a:xfrm>
            <a:off x="1403648" y="-12064"/>
            <a:ext cx="6336704" cy="68254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10"/>
          <p:cNvSpPr/>
          <p:nvPr/>
        </p:nvSpPr>
        <p:spPr>
          <a:xfrm>
            <a:off x="0" y="0"/>
            <a:ext cx="9144000" cy="5797800"/>
          </a:xfrm>
          <a:prstGeom prst="rect">
            <a:avLst/>
          </a:prstGeom>
          <a:solidFill>
            <a:srgbClr val="23253C"/>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79" name="Google Shape;279;p10"/>
          <p:cNvSpPr txBox="1"/>
          <p:nvPr>
            <p:ph type="title"/>
          </p:nvPr>
        </p:nvSpPr>
        <p:spPr>
          <a:xfrm>
            <a:off x="219703" y="764303"/>
            <a:ext cx="8439300" cy="6480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D6D8E6"/>
              </a:buClr>
              <a:buSzPts val="2400"/>
              <a:buFont typeface="Arial"/>
              <a:buNone/>
            </a:pPr>
            <a:r>
              <a:rPr lang="en-US" sz="2400">
                <a:solidFill>
                  <a:srgbClr val="D6D8E6"/>
                </a:solidFill>
                <a:latin typeface="Arial"/>
                <a:ea typeface="Arial"/>
                <a:cs typeface="Arial"/>
                <a:sym typeface="Arial"/>
              </a:rPr>
              <a:t>Volume Gateway – Stored Volumes</a:t>
            </a:r>
            <a:endParaRPr/>
          </a:p>
        </p:txBody>
      </p:sp>
      <p:sp>
        <p:nvSpPr>
          <p:cNvPr id="280" name="Google Shape;280;p10"/>
          <p:cNvSpPr/>
          <p:nvPr/>
        </p:nvSpPr>
        <p:spPr>
          <a:xfrm flipH="1">
            <a:off x="8878697" y="-3123728"/>
            <a:ext cx="45600" cy="9865200"/>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id="281" name="Google Shape;281;p10"/>
          <p:cNvPicPr preferRelativeResize="0"/>
          <p:nvPr/>
        </p:nvPicPr>
        <p:blipFill rotWithShape="1">
          <a:blip r:embed="rId4">
            <a:alphaModFix/>
          </a:blip>
          <a:srcRect b="0" l="0" r="0" t="0"/>
          <a:stretch/>
        </p:blipFill>
        <p:spPr>
          <a:xfrm>
            <a:off x="255154" y="1413742"/>
            <a:ext cx="8613154" cy="46075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p:nvPr/>
        </p:nvSpPr>
        <p:spPr>
          <a:xfrm>
            <a:off x="0" y="1124744"/>
            <a:ext cx="9144000" cy="4673100"/>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8" name="Google Shape;288;p11"/>
          <p:cNvSpPr txBox="1"/>
          <p:nvPr>
            <p:ph type="title"/>
          </p:nvPr>
        </p:nvSpPr>
        <p:spPr>
          <a:xfrm>
            <a:off x="219703" y="764303"/>
            <a:ext cx="8439300" cy="6480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Volume Gateway – Cached Volumes</a:t>
            </a:r>
            <a:endParaRPr/>
          </a:p>
        </p:txBody>
      </p:sp>
      <p:sp>
        <p:nvSpPr>
          <p:cNvPr id="289" name="Google Shape;289;p11"/>
          <p:cNvSpPr/>
          <p:nvPr/>
        </p:nvSpPr>
        <p:spPr>
          <a:xfrm flipH="1">
            <a:off x="8878697" y="-3123728"/>
            <a:ext cx="45600" cy="9865200"/>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90" name="Google Shape;290;p11"/>
          <p:cNvSpPr txBox="1"/>
          <p:nvPr/>
        </p:nvSpPr>
        <p:spPr>
          <a:xfrm>
            <a:off x="647657" y="1484783"/>
            <a:ext cx="8185200" cy="3969600"/>
          </a:xfrm>
          <a:prstGeom prst="rect">
            <a:avLst/>
          </a:prstGeom>
          <a:noFill/>
          <a:ln>
            <a:noFill/>
          </a:ln>
        </p:spPr>
        <p:txBody>
          <a:bodyPr anchorCtr="0" anchor="t" bIns="45700" lIns="91425" spcFirstLastPara="1" rIns="91425" wrap="square" tIns="45700">
            <a:normAutofit fontScale="92500" lnSpcReduction="10000"/>
          </a:bodyPr>
          <a:lstStyle/>
          <a:p>
            <a:pPr indent="-174625" lvl="0" marL="174625" marR="0" rtl="0" algn="l">
              <a:lnSpc>
                <a:spcPct val="90000"/>
              </a:lnSpc>
              <a:spcBef>
                <a:spcPts val="0"/>
              </a:spcBef>
              <a:spcAft>
                <a:spcPts val="0"/>
              </a:spcAft>
              <a:buClr>
                <a:srgbClr val="7F7F7F"/>
              </a:buClr>
              <a:buSzPct val="93999"/>
              <a:buFont typeface="Calibri"/>
              <a:buChar char="»"/>
            </a:pPr>
            <a:r>
              <a:rPr lang="en-US" sz="2000">
                <a:solidFill>
                  <a:srgbClr val="3F3F3F"/>
                </a:solidFill>
                <a:latin typeface="Lucida Sans"/>
                <a:ea typeface="Lucida Sans"/>
                <a:cs typeface="Lucida Sans"/>
                <a:sym typeface="Lucida Sans"/>
              </a:rPr>
              <a:t>Cached volumes let you use Amazon S3 as your primary data storage while retaining frequently accessed data locally in your storage gateway. </a:t>
            </a:r>
            <a:endParaRPr/>
          </a:p>
          <a:p>
            <a:pPr indent="-64198" lvl="0" marL="174625" marR="0" rtl="0" algn="l">
              <a:lnSpc>
                <a:spcPct val="90000"/>
              </a:lnSpc>
              <a:spcBef>
                <a:spcPts val="0"/>
              </a:spcBef>
              <a:spcAft>
                <a:spcPts val="0"/>
              </a:spcAft>
              <a:buClr>
                <a:srgbClr val="7F7F7F"/>
              </a:buClr>
              <a:buSzPct val="93999"/>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3999"/>
              <a:buFont typeface="Calibri"/>
              <a:buChar char="»"/>
            </a:pPr>
            <a:r>
              <a:rPr lang="en-US" sz="2000">
                <a:solidFill>
                  <a:srgbClr val="3F3F3F"/>
                </a:solidFill>
                <a:latin typeface="Lucida Sans"/>
                <a:ea typeface="Lucida Sans"/>
                <a:cs typeface="Lucida Sans"/>
                <a:sym typeface="Lucida Sans"/>
              </a:rPr>
              <a:t>Cached Volumes minimize the need to scale your on-premises storage infrastructure, while still providing your applications with low-latency access to their frequently accessed data. </a:t>
            </a:r>
            <a:endParaRPr/>
          </a:p>
          <a:p>
            <a:pPr indent="-64198" lvl="0" marL="174625" marR="0" rtl="0" algn="l">
              <a:lnSpc>
                <a:spcPct val="90000"/>
              </a:lnSpc>
              <a:spcBef>
                <a:spcPts val="0"/>
              </a:spcBef>
              <a:spcAft>
                <a:spcPts val="0"/>
              </a:spcAft>
              <a:buClr>
                <a:srgbClr val="7F7F7F"/>
              </a:buClr>
              <a:buSzPct val="93999"/>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3999"/>
              <a:buFont typeface="Calibri"/>
              <a:buChar char="»"/>
            </a:pPr>
            <a:r>
              <a:rPr lang="en-US" sz="2000">
                <a:solidFill>
                  <a:srgbClr val="3F3F3F"/>
                </a:solidFill>
                <a:latin typeface="Lucida Sans"/>
                <a:ea typeface="Lucida Sans"/>
                <a:cs typeface="Lucida Sans"/>
                <a:sym typeface="Lucida Sans"/>
              </a:rPr>
              <a:t>You can create storage volumes up to 32 TiB in size and attach to them as iSCSI devices from your on-premises application servers. </a:t>
            </a:r>
            <a:endParaRPr/>
          </a:p>
          <a:p>
            <a:pPr indent="-64198" lvl="0" marL="174625" marR="0" rtl="0" algn="l">
              <a:lnSpc>
                <a:spcPct val="90000"/>
              </a:lnSpc>
              <a:spcBef>
                <a:spcPts val="0"/>
              </a:spcBef>
              <a:spcAft>
                <a:spcPts val="0"/>
              </a:spcAft>
              <a:buClr>
                <a:srgbClr val="7F7F7F"/>
              </a:buClr>
              <a:buSzPct val="93999"/>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ct val="93999"/>
              <a:buFont typeface="Calibri"/>
              <a:buChar char="»"/>
            </a:pPr>
            <a:r>
              <a:rPr lang="en-US" sz="2000">
                <a:solidFill>
                  <a:srgbClr val="3F3F3F"/>
                </a:solidFill>
                <a:latin typeface="Lucida Sans"/>
                <a:ea typeface="Lucida Sans"/>
                <a:cs typeface="Lucida Sans"/>
                <a:sym typeface="Lucida Sans"/>
              </a:rPr>
              <a:t>Your gateway stores data that you write to these volume in AWS S3 and retains recently read data in your on-premises storage gateway's cache and upload buffer storage. 1GB-32Tb in size for Cached Volumes.	</a:t>
            </a:r>
            <a:endParaRPr/>
          </a:p>
        </p:txBody>
      </p:sp>
      <p:pic>
        <p:nvPicPr>
          <p:cNvPr id="291" name="Google Shape;291;p11"/>
          <p:cNvPicPr preferRelativeResize="0"/>
          <p:nvPr/>
        </p:nvPicPr>
        <p:blipFill rotWithShape="1">
          <a:blip r:embed="rId3">
            <a:alphaModFix/>
          </a:blip>
          <a:srcRect b="0" l="0" r="0" t="0"/>
          <a:stretch/>
        </p:blipFill>
        <p:spPr>
          <a:xfrm>
            <a:off x="6876256" y="27035"/>
            <a:ext cx="979773" cy="11156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p:nvPr/>
        </p:nvSpPr>
        <p:spPr>
          <a:xfrm>
            <a:off x="0" y="0"/>
            <a:ext cx="9144000" cy="5797800"/>
          </a:xfrm>
          <a:prstGeom prst="rect">
            <a:avLst/>
          </a:prstGeom>
          <a:solidFill>
            <a:srgbClr val="23253C"/>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98" name="Google Shape;298;p12"/>
          <p:cNvSpPr txBox="1"/>
          <p:nvPr>
            <p:ph type="title"/>
          </p:nvPr>
        </p:nvSpPr>
        <p:spPr>
          <a:xfrm>
            <a:off x="219703" y="764303"/>
            <a:ext cx="8439300" cy="6480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D6D8E6"/>
              </a:buClr>
              <a:buSzPts val="2400"/>
              <a:buFont typeface="Arial"/>
              <a:buNone/>
            </a:pPr>
            <a:r>
              <a:rPr lang="en-US" sz="2400">
                <a:solidFill>
                  <a:srgbClr val="D6D8E6"/>
                </a:solidFill>
                <a:latin typeface="Arial"/>
                <a:ea typeface="Arial"/>
                <a:cs typeface="Arial"/>
                <a:sym typeface="Arial"/>
              </a:rPr>
              <a:t>Volume Gateway – Cached Volumes</a:t>
            </a:r>
            <a:endParaRPr/>
          </a:p>
        </p:txBody>
      </p:sp>
      <p:sp>
        <p:nvSpPr>
          <p:cNvPr id="299" name="Google Shape;299;p12"/>
          <p:cNvSpPr/>
          <p:nvPr/>
        </p:nvSpPr>
        <p:spPr>
          <a:xfrm flipH="1">
            <a:off x="8878697" y="-3123728"/>
            <a:ext cx="45600" cy="9865200"/>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id="300" name="Google Shape;300;p12"/>
          <p:cNvPicPr preferRelativeResize="0"/>
          <p:nvPr/>
        </p:nvPicPr>
        <p:blipFill rotWithShape="1">
          <a:blip r:embed="rId3">
            <a:alphaModFix/>
          </a:blip>
          <a:srcRect b="0" l="0" r="0" t="0"/>
          <a:stretch/>
        </p:blipFill>
        <p:spPr>
          <a:xfrm>
            <a:off x="350741" y="1267611"/>
            <a:ext cx="8352928" cy="45831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3"/>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07" name="Google Shape;307;p13"/>
          <p:cNvSpPr txBox="1"/>
          <p:nvPr>
            <p:ph type="title"/>
          </p:nvPr>
        </p:nvSpPr>
        <p:spPr>
          <a:xfrm>
            <a:off x="219703" y="764303"/>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Taped Gateway</a:t>
            </a:r>
            <a:endParaRPr/>
          </a:p>
        </p:txBody>
      </p:sp>
      <p:sp>
        <p:nvSpPr>
          <p:cNvPr id="308" name="Google Shape;308;p13"/>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09" name="Google Shape;309;p13"/>
          <p:cNvSpPr txBox="1"/>
          <p:nvPr/>
        </p:nvSpPr>
        <p:spPr>
          <a:xfrm>
            <a:off x="647657" y="1484783"/>
            <a:ext cx="8185202" cy="3969627"/>
          </a:xfrm>
          <a:prstGeom prst="rect">
            <a:avLst/>
          </a:prstGeom>
          <a:noFill/>
          <a:ln>
            <a:noFill/>
          </a:ln>
        </p:spPr>
        <p:txBody>
          <a:bodyPr anchorCtr="0" anchor="t" bIns="45700" lIns="91425" spcFirstLastPara="1" rIns="91425" wrap="square" tIns="45700">
            <a:normAutofit/>
          </a:bodyPr>
          <a:lstStyle/>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Tape Gateway offers a durable, cost-effective solution to archive your data in the AWS Cloud. The VTL interface it provides lets you leverage your existing tape-based backup application infrastructure to store data on virtual tape cartridges that you create on your tape gateway. </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Each tape gateway is preconfigured with a media changer and tape drives, which are available to your existing client backup applications as iSCSI devices. You add tape cartidages as you need to archive your data. Supported by NetBackup, Backup Exec, Veeam etc.</a:t>
            </a:r>
            <a:endParaRPr/>
          </a:p>
        </p:txBody>
      </p:sp>
      <p:pic>
        <p:nvPicPr>
          <p:cNvPr id="310" name="Google Shape;310;p13"/>
          <p:cNvPicPr preferRelativeResize="0"/>
          <p:nvPr/>
        </p:nvPicPr>
        <p:blipFill rotWithShape="1">
          <a:blip r:embed="rId3">
            <a:alphaModFix/>
          </a:blip>
          <a:srcRect b="0" l="0" r="0" t="0"/>
          <a:stretch/>
        </p:blipFill>
        <p:spPr>
          <a:xfrm>
            <a:off x="7020272" y="386360"/>
            <a:ext cx="918841" cy="7690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4"/>
          <p:cNvSpPr/>
          <p:nvPr/>
        </p:nvSpPr>
        <p:spPr>
          <a:xfrm>
            <a:off x="0" y="-21265"/>
            <a:ext cx="9144000" cy="5797778"/>
          </a:xfrm>
          <a:prstGeom prst="rect">
            <a:avLst/>
          </a:prstGeom>
          <a:solidFill>
            <a:srgbClr val="1FADCC"/>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17" name="Google Shape;317;p14"/>
          <p:cNvSpPr txBox="1"/>
          <p:nvPr>
            <p:ph type="title"/>
          </p:nvPr>
        </p:nvSpPr>
        <p:spPr>
          <a:xfrm>
            <a:off x="253294" y="345265"/>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D6D8E6"/>
              </a:buClr>
              <a:buSzPts val="2400"/>
              <a:buFont typeface="Arial"/>
              <a:buNone/>
            </a:pPr>
            <a:r>
              <a:rPr lang="en-US" sz="2400">
                <a:solidFill>
                  <a:srgbClr val="D6D8E6"/>
                </a:solidFill>
                <a:latin typeface="Arial"/>
                <a:ea typeface="Arial"/>
                <a:cs typeface="Arial"/>
                <a:sym typeface="Arial"/>
              </a:rPr>
              <a:t>Volume Gateway – Taped Volumes</a:t>
            </a:r>
            <a:endParaRPr/>
          </a:p>
        </p:txBody>
      </p:sp>
      <p:sp>
        <p:nvSpPr>
          <p:cNvPr id="318" name="Google Shape;318;p1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id="319" name="Google Shape;319;p14"/>
          <p:cNvPicPr preferRelativeResize="0"/>
          <p:nvPr/>
        </p:nvPicPr>
        <p:blipFill rotWithShape="1">
          <a:blip r:embed="rId3">
            <a:alphaModFix/>
          </a:blip>
          <a:srcRect b="0" l="0" r="0" t="0"/>
          <a:stretch/>
        </p:blipFill>
        <p:spPr>
          <a:xfrm>
            <a:off x="107504" y="638908"/>
            <a:ext cx="8928992" cy="55478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326" name="Google Shape;326;p15"/>
          <p:cNvPicPr preferRelativeResize="0"/>
          <p:nvPr/>
        </p:nvPicPr>
        <p:blipFill rotWithShape="1">
          <a:blip r:embed="rId3">
            <a:alphaModFix/>
          </a:blip>
          <a:srcRect b="0" l="0" r="0" t="0"/>
          <a:stretch/>
        </p:blipFill>
        <p:spPr>
          <a:xfrm>
            <a:off x="8028384" y="4653136"/>
            <a:ext cx="1135013" cy="1135013"/>
          </a:xfrm>
          <a:prstGeom prst="rect">
            <a:avLst/>
          </a:prstGeom>
          <a:noFill/>
          <a:ln>
            <a:noFill/>
          </a:ln>
        </p:spPr>
      </p:pic>
      <p:sp>
        <p:nvSpPr>
          <p:cNvPr id="327" name="Google Shape;327;p15"/>
          <p:cNvSpPr txBox="1"/>
          <p:nvPr>
            <p:ph type="title"/>
          </p:nvPr>
        </p:nvSpPr>
        <p:spPr>
          <a:xfrm>
            <a:off x="185461" y="73618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Exam Tips</a:t>
            </a:r>
            <a:endParaRPr/>
          </a:p>
        </p:txBody>
      </p:sp>
      <p:sp>
        <p:nvSpPr>
          <p:cNvPr id="328" name="Google Shape;328;p15"/>
          <p:cNvSpPr txBox="1"/>
          <p:nvPr/>
        </p:nvSpPr>
        <p:spPr>
          <a:xfrm>
            <a:off x="109851" y="1268760"/>
            <a:ext cx="8924297" cy="410445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File Gateway:</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1" i="0" lang="en-US" sz="1800" u="none" cap="none" strike="noStrike">
                <a:solidFill>
                  <a:srgbClr val="3F3F3F"/>
                </a:solidFill>
                <a:latin typeface="Lucida Sans"/>
                <a:ea typeface="Lucida Sans"/>
                <a:cs typeface="Lucida Sans"/>
                <a:sym typeface="Lucida Sans"/>
              </a:rPr>
              <a:t>File Gateway </a:t>
            </a:r>
            <a:r>
              <a:rPr b="0" i="0" lang="en-US" sz="1800" u="none" cap="none" strike="noStrike">
                <a:solidFill>
                  <a:srgbClr val="3F3F3F"/>
                </a:solidFill>
                <a:latin typeface="Lucida Sans"/>
                <a:ea typeface="Lucida Sans"/>
                <a:cs typeface="Lucida Sans"/>
                <a:sym typeface="Lucida Sans"/>
              </a:rPr>
              <a:t>- For Flat files Stored directly on S3</a:t>
            </a:r>
            <a:endParaRPr/>
          </a:p>
          <a:p>
            <a:pPr indent="-67183" lvl="1" marL="631825" marR="0" rtl="0" algn="l">
              <a:spcBef>
                <a:spcPts val="0"/>
              </a:spcBef>
              <a:spcAft>
                <a:spcPts val="0"/>
              </a:spcAft>
              <a:buClr>
                <a:srgbClr val="7F7F7F"/>
              </a:buClr>
              <a:buSzPts val="1692"/>
              <a:buFont typeface="Calibri"/>
              <a:buNone/>
            </a:pPr>
            <a:r>
              <a:t/>
            </a:r>
            <a:endParaRPr b="1" i="0" sz="1800" u="none" cap="none" strike="noStrike">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Volumes Gateway :</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1" i="0" lang="en-US" sz="1800" u="none" cap="none" strike="noStrike">
                <a:solidFill>
                  <a:srgbClr val="3F3F3F"/>
                </a:solidFill>
                <a:latin typeface="Lucida Sans"/>
                <a:ea typeface="Lucida Sans"/>
                <a:cs typeface="Lucida Sans"/>
                <a:sym typeface="Lucida Sans"/>
              </a:rPr>
              <a:t>Stored Volumes</a:t>
            </a:r>
            <a:r>
              <a:rPr b="0" i="0" lang="en-US" sz="1800" u="none" cap="none" strike="noStrike">
                <a:solidFill>
                  <a:srgbClr val="3F3F3F"/>
                </a:solidFill>
                <a:latin typeface="Lucida Sans"/>
                <a:ea typeface="Lucida Sans"/>
                <a:cs typeface="Lucida Sans"/>
                <a:sym typeface="Lucida Sans"/>
              </a:rPr>
              <a:t> - Entire Dataset is stored on site and is asynchronously backed up to S3</a:t>
            </a:r>
            <a:endParaRPr/>
          </a:p>
          <a:p>
            <a:pPr indent="-67183" lvl="1" marL="631825" marR="0" rtl="0" algn="l">
              <a:spcBef>
                <a:spcPts val="0"/>
              </a:spcBef>
              <a:spcAft>
                <a:spcPts val="0"/>
              </a:spcAft>
              <a:buClr>
                <a:srgbClr val="7F7F7F"/>
              </a:buClr>
              <a:buSzPts val="1692"/>
              <a:buFont typeface="Calibri"/>
              <a:buNone/>
            </a:pPr>
            <a:r>
              <a:t/>
            </a:r>
            <a:endParaRPr b="1" i="0" sz="1800" u="none" cap="none" strike="noStrike">
              <a:solidFill>
                <a:srgbClr val="3F3F3F"/>
              </a:solidFill>
              <a:latin typeface="Lucida Sans"/>
              <a:ea typeface="Lucida Sans"/>
              <a:cs typeface="Lucida Sans"/>
              <a:sym typeface="Lucida Sans"/>
            </a:endParaRPr>
          </a:p>
          <a:p>
            <a:pPr indent="-174625" lvl="1" marL="631825" marR="0" rtl="0" algn="l">
              <a:spcBef>
                <a:spcPts val="0"/>
              </a:spcBef>
              <a:spcAft>
                <a:spcPts val="0"/>
              </a:spcAft>
              <a:buClr>
                <a:srgbClr val="7F7F7F"/>
              </a:buClr>
              <a:buSzPts val="1692"/>
              <a:buFont typeface="Calibri"/>
              <a:buChar char="»"/>
            </a:pPr>
            <a:r>
              <a:rPr b="1" i="0" lang="en-US" sz="1800" u="none" cap="none" strike="noStrike">
                <a:solidFill>
                  <a:srgbClr val="3F3F3F"/>
                </a:solidFill>
                <a:latin typeface="Lucida Sans"/>
                <a:ea typeface="Lucida Sans"/>
                <a:cs typeface="Lucida Sans"/>
                <a:sym typeface="Lucida Sans"/>
              </a:rPr>
              <a:t>Cached Volumes </a:t>
            </a:r>
            <a:r>
              <a:rPr b="0" i="0" lang="en-US" sz="1800" u="none" cap="none" strike="noStrike">
                <a:solidFill>
                  <a:srgbClr val="3F3F3F"/>
                </a:solidFill>
                <a:latin typeface="Lucida Sans"/>
                <a:ea typeface="Lucida Sans"/>
                <a:cs typeface="Lucida Sans"/>
                <a:sym typeface="Lucida Sans"/>
              </a:rPr>
              <a:t>- Entire Dataset is stored on S3 and most frequently accessed data is cached on site</a:t>
            </a:r>
            <a:endParaRPr/>
          </a:p>
          <a:p>
            <a:pPr indent="-67183" lvl="1" marL="631825" marR="0" rtl="0" algn="l">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Virtual Tape Library</a:t>
            </a:r>
            <a:endParaRPr/>
          </a:p>
        </p:txBody>
      </p:sp>
      <p:sp>
        <p:nvSpPr>
          <p:cNvPr id="329" name="Google Shape;329;p1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7"/>
                                        </p:tgtEl>
                                        <p:attrNameLst>
                                          <p:attrName>style.visibility</p:attrName>
                                        </p:attrNameLst>
                                      </p:cBhvr>
                                      <p:to>
                                        <p:strVal val="visible"/>
                                      </p:to>
                                    </p:set>
                                    <p:animEffect filter="fade" transition="in">
                                      <p:cBhvr>
                                        <p:cTn dur="2000"/>
                                        <p:tgtEl>
                                          <p:spTgt spid="327"/>
                                        </p:tgtEl>
                                      </p:cBhvr>
                                    </p:animEffect>
                                  </p:childTnLst>
                                </p:cTn>
                              </p:par>
                              <p:par>
                                <p:cTn fill="hold" nodeType="withEffect" presetClass="entr" presetID="10" presetSubtype="0">
                                  <p:stCondLst>
                                    <p:cond delay="2000"/>
                                  </p:stCondLst>
                                  <p:childTnLst>
                                    <p:set>
                                      <p:cBhvr>
                                        <p:cTn dur="1" fill="hold">
                                          <p:stCondLst>
                                            <p:cond delay="0"/>
                                          </p:stCondLst>
                                        </p:cTn>
                                        <p:tgtEl>
                                          <p:spTgt spid="328"/>
                                        </p:tgtEl>
                                        <p:attrNameLst>
                                          <p:attrName>style.visibility</p:attrName>
                                        </p:attrNameLst>
                                      </p:cBhvr>
                                      <p:to>
                                        <p:strVal val="visible"/>
                                      </p:to>
                                    </p:set>
                                    <p:animEffect filter="fade" transition="in">
                                      <p:cBhvr>
                                        <p:cTn dur="2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6"/>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336" name="Google Shape;336;p16"/>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93" name="Google Shape;193;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What is Storage Gateway</a:t>
            </a:r>
            <a:endParaRPr/>
          </a:p>
        </p:txBody>
      </p:sp>
      <p:sp>
        <p:nvSpPr>
          <p:cNvPr id="194" name="Google Shape;194;p2"/>
          <p:cNvSpPr txBox="1"/>
          <p:nvPr/>
        </p:nvSpPr>
        <p:spPr>
          <a:xfrm>
            <a:off x="683754" y="1484784"/>
            <a:ext cx="7848685" cy="3368804"/>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Aws Storage Gateway is a hybrid cloud storage service that connects an on-premises software application access to virtually unlimited cloud storage.</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It provides low-latency performance by caching frequently accessed data on premises, while storing data securely and durably in Amazon cloud storage services.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The service enables you to securely store data to the AWS cloud for scalable and cost-effective storage.</a:t>
            </a:r>
            <a:endParaRPr/>
          </a:p>
        </p:txBody>
      </p:sp>
      <p:sp>
        <p:nvSpPr>
          <p:cNvPr id="195" name="Google Shape;195;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WS Storage Gateway - Reviews, Pros &amp; Cons | Companies using AWS Storage  Gateway" id="196" name="Google Shape;196;p2"/>
          <p:cNvPicPr preferRelativeResize="0"/>
          <p:nvPr/>
        </p:nvPicPr>
        <p:blipFill rotWithShape="1">
          <a:blip r:embed="rId4">
            <a:alphaModFix/>
          </a:blip>
          <a:srcRect b="0" l="0" r="0" t="0"/>
          <a:stretch/>
        </p:blipFill>
        <p:spPr>
          <a:xfrm>
            <a:off x="6105801" y="3733083"/>
            <a:ext cx="2536490" cy="25364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93"/>
                                        </p:tgtEl>
                                        <p:attrNameLst>
                                          <p:attrName>style.visibility</p:attrName>
                                        </p:attrNameLst>
                                      </p:cBhvr>
                                      <p:to>
                                        <p:strVal val="visible"/>
                                      </p:to>
                                    </p:set>
                                    <p:animEffect filter="fade" transition="in">
                                      <p:cBhvr>
                                        <p:cTn dur="2000"/>
                                        <p:tgtEl>
                                          <p:spTgt spid="193"/>
                                        </p:tgtEl>
                                      </p:cBhvr>
                                    </p:animEffect>
                                  </p:childTnLst>
                                </p:cTn>
                              </p:par>
                              <p:par>
                                <p:cTn fill="hold" nodeType="withEffect" presetClass="entr" presetID="10" presetSubtype="0">
                                  <p:stCondLst>
                                    <p:cond delay="200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03" name="Google Shape;203;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grpSp>
        <p:nvGrpSpPr>
          <p:cNvPr id="204" name="Google Shape;204;p3"/>
          <p:cNvGrpSpPr/>
          <p:nvPr/>
        </p:nvGrpSpPr>
        <p:grpSpPr>
          <a:xfrm>
            <a:off x="344697" y="2204864"/>
            <a:ext cx="3230137" cy="1872208"/>
            <a:chOff x="344697" y="2204864"/>
            <a:chExt cx="3230137" cy="1872208"/>
          </a:xfrm>
        </p:grpSpPr>
        <p:sp>
          <p:nvSpPr>
            <p:cNvPr id="205" name="Google Shape;205;p3"/>
            <p:cNvSpPr/>
            <p:nvPr/>
          </p:nvSpPr>
          <p:spPr>
            <a:xfrm>
              <a:off x="382444" y="2204864"/>
              <a:ext cx="2893412" cy="1872208"/>
            </a:xfrm>
            <a:prstGeom prst="roundRect">
              <a:avLst>
                <a:gd fmla="val 16667" name="adj"/>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06" name="Google Shape;206;p3"/>
            <p:cNvSpPr txBox="1"/>
            <p:nvPr/>
          </p:nvSpPr>
          <p:spPr>
            <a:xfrm flipH="1">
              <a:off x="344697" y="2903865"/>
              <a:ext cx="323013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Lucida Sans"/>
                  <a:ea typeface="Lucida Sans"/>
                  <a:cs typeface="Lucida Sans"/>
                  <a:sym typeface="Lucida Sans"/>
                </a:rPr>
                <a:t>Your Data Center</a:t>
              </a:r>
              <a:endParaRPr/>
            </a:p>
          </p:txBody>
        </p:sp>
      </p:grpSp>
      <p:grpSp>
        <p:nvGrpSpPr>
          <p:cNvPr id="207" name="Google Shape;207;p3"/>
          <p:cNvGrpSpPr/>
          <p:nvPr/>
        </p:nvGrpSpPr>
        <p:grpSpPr>
          <a:xfrm>
            <a:off x="5443638" y="2204864"/>
            <a:ext cx="4302715" cy="1872208"/>
            <a:chOff x="5443638" y="2204864"/>
            <a:chExt cx="4302715" cy="1872208"/>
          </a:xfrm>
        </p:grpSpPr>
        <p:sp>
          <p:nvSpPr>
            <p:cNvPr id="208" name="Google Shape;208;p3"/>
            <p:cNvSpPr/>
            <p:nvPr/>
          </p:nvSpPr>
          <p:spPr>
            <a:xfrm>
              <a:off x="5443638" y="2204864"/>
              <a:ext cx="2893412" cy="1872208"/>
            </a:xfrm>
            <a:prstGeom prst="roundRect">
              <a:avLst>
                <a:gd fmla="val 16667" name="adj"/>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09" name="Google Shape;209;p3"/>
            <p:cNvSpPr txBox="1"/>
            <p:nvPr/>
          </p:nvSpPr>
          <p:spPr>
            <a:xfrm flipH="1">
              <a:off x="6516216" y="2956302"/>
              <a:ext cx="32301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Lucida Sans"/>
                  <a:ea typeface="Lucida Sans"/>
                  <a:cs typeface="Lucida Sans"/>
                  <a:sym typeface="Lucida Sans"/>
                </a:rPr>
                <a:t>AWS </a:t>
              </a:r>
              <a:endParaRPr/>
            </a:p>
          </p:txBody>
        </p:sp>
      </p:grpSp>
      <p:sp>
        <p:nvSpPr>
          <p:cNvPr id="210" name="Google Shape;210;p3"/>
          <p:cNvSpPr/>
          <p:nvPr/>
        </p:nvSpPr>
        <p:spPr>
          <a:xfrm>
            <a:off x="3794537" y="3134698"/>
            <a:ext cx="2073607" cy="190935"/>
          </a:xfrm>
          <a:prstGeom prst="rightArrow">
            <a:avLst>
              <a:gd fmla="val 50000" name="adj1"/>
              <a:gd fmla="val 50000" name="adj2"/>
            </a:avLst>
          </a:prstGeom>
          <a:gradFill>
            <a:gsLst>
              <a:gs pos="0">
                <a:srgbClr val="A4A4A4"/>
              </a:gs>
              <a:gs pos="65000">
                <a:srgbClr val="D6D6D6"/>
              </a:gs>
              <a:gs pos="100000">
                <a:srgbClr val="E2E2E2"/>
              </a:gs>
            </a:gsLst>
            <a:lin ang="16200000" scaled="0"/>
          </a:gradFill>
          <a:ln cap="flat" cmpd="sng" w="9525">
            <a:solidFill>
              <a:schemeClr val="dk1"/>
            </a:solidFill>
            <a:prstDash val="solid"/>
            <a:round/>
            <a:headEnd len="sm" w="sm" type="none"/>
            <a:tailEnd len="sm" w="sm" type="none"/>
          </a:ln>
          <a:effectLst>
            <a:outerShdw blurRad="50800" rotWithShape="0" dir="5400000" dist="381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11" name="Google Shape;211;p3"/>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Storage Gateway</a:t>
            </a:r>
            <a:endParaRPr/>
          </a:p>
        </p:txBody>
      </p:sp>
      <p:pic>
        <p:nvPicPr>
          <p:cNvPr descr="AWS Storage Gateway - Reviews, Pros &amp; Cons | Companies using AWS Storage  Gateway" id="212" name="Google Shape;212;p3"/>
          <p:cNvPicPr preferRelativeResize="0"/>
          <p:nvPr/>
        </p:nvPicPr>
        <p:blipFill rotWithShape="1">
          <a:blip r:embed="rId4">
            <a:alphaModFix/>
          </a:blip>
          <a:srcRect b="0" l="0" r="0" t="0"/>
          <a:stretch/>
        </p:blipFill>
        <p:spPr>
          <a:xfrm>
            <a:off x="2865151" y="2541731"/>
            <a:ext cx="1063546" cy="10635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1"/>
                                        </p:tgtEl>
                                        <p:attrNameLst>
                                          <p:attrName>style.visibility</p:attrName>
                                        </p:attrNameLst>
                                      </p:cBhvr>
                                      <p:to>
                                        <p:strVal val="visible"/>
                                      </p:to>
                                    </p:set>
                                    <p:animEffect filter="fade" transition="in">
                                      <p:cBhvr>
                                        <p:cTn dur="2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4"/>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19" name="Google Shape;219;p4"/>
          <p:cNvSpPr txBox="1"/>
          <p:nvPr>
            <p:ph type="title"/>
          </p:nvPr>
        </p:nvSpPr>
        <p:spPr>
          <a:xfrm>
            <a:off x="219703" y="764705"/>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Storage Gateway</a:t>
            </a:r>
            <a:endParaRPr/>
          </a:p>
        </p:txBody>
      </p:sp>
      <p:sp>
        <p:nvSpPr>
          <p:cNvPr id="220" name="Google Shape;220;p4"/>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21" name="Google Shape;221;p4"/>
          <p:cNvSpPr txBox="1"/>
          <p:nvPr/>
        </p:nvSpPr>
        <p:spPr>
          <a:xfrm>
            <a:off x="683754" y="1484784"/>
            <a:ext cx="7848685" cy="3368804"/>
          </a:xfrm>
          <a:prstGeom prst="rect">
            <a:avLst/>
          </a:prstGeom>
          <a:noFill/>
          <a:ln>
            <a:noFill/>
          </a:ln>
        </p:spPr>
        <p:txBody>
          <a:bodyPr anchorCtr="0" anchor="t" bIns="45700" lIns="91425" spcFirstLastPara="1" rIns="91425" wrap="square" tIns="45700">
            <a:normAutofit/>
          </a:bodyPr>
          <a:lstStyle/>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AWS Storage Gateway's software application is available for download as a virtual machine (VM) image that you install on a host in your datacenter. </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Storage Gateway support either VMware ESXi or Microsoft Hyper-V. </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Once you've installed your gateway and associated it with your AWS account through the activation process, you can use the AWS Management console to create the storage gateway option that is right for you</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p:txBody>
      </p:sp>
      <p:pic>
        <p:nvPicPr>
          <p:cNvPr descr="AWS Storage Gateway - Reviews, Pros &amp; Cons | Companies using AWS Storage  Gateway" id="222" name="Google Shape;222;p4"/>
          <p:cNvPicPr preferRelativeResize="0"/>
          <p:nvPr/>
        </p:nvPicPr>
        <p:blipFill rotWithShape="1">
          <a:blip r:embed="rId4">
            <a:alphaModFix/>
          </a:blip>
          <a:srcRect b="0" l="0" r="0" t="0"/>
          <a:stretch/>
        </p:blipFill>
        <p:spPr>
          <a:xfrm>
            <a:off x="7236296" y="4604666"/>
            <a:ext cx="2136702" cy="21367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19"/>
                                        </p:tgtEl>
                                        <p:attrNameLst>
                                          <p:attrName>style.visibility</p:attrName>
                                        </p:attrNameLst>
                                      </p:cBhvr>
                                      <p:to>
                                        <p:strVal val="visible"/>
                                      </p:to>
                                    </p:set>
                                    <p:animEffect filter="fade" transition="in">
                                      <p:cBhvr>
                                        <p:cTn dur="2000"/>
                                        <p:tgtEl>
                                          <p:spTgt spid="219"/>
                                        </p:tgtEl>
                                      </p:cBhvr>
                                    </p:animEffect>
                                  </p:childTnLst>
                                </p:cTn>
                              </p:par>
                              <p:par>
                                <p:cTn fill="hold" nodeType="withEffect" presetClass="entr" presetID="10" presetSubtype="0">
                                  <p:stCondLst>
                                    <p:cond delay="2000"/>
                                  </p:stCondLst>
                                  <p:childTnLst>
                                    <p:set>
                                      <p:cBhvr>
                                        <p:cTn dur="1" fill="hold">
                                          <p:stCondLst>
                                            <p:cond delay="0"/>
                                          </p:stCondLst>
                                        </p:cTn>
                                        <p:tgtEl>
                                          <p:spTgt spid="221"/>
                                        </p:tgtEl>
                                        <p:attrNameLst>
                                          <p:attrName>style.visibility</p:attrName>
                                        </p:attrNameLst>
                                      </p:cBhvr>
                                      <p:to>
                                        <p:strVal val="visible"/>
                                      </p:to>
                                    </p:set>
                                    <p:animEffect filter="fade" transition="in">
                                      <p:cBhvr>
                                        <p:cTn dur="2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5"/>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29" name="Google Shape;229;p5"/>
          <p:cNvSpPr txBox="1"/>
          <p:nvPr>
            <p:ph type="title"/>
          </p:nvPr>
        </p:nvSpPr>
        <p:spPr>
          <a:xfrm>
            <a:off x="219703" y="764705"/>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Type of Storage Gateway </a:t>
            </a:r>
            <a:endParaRPr/>
          </a:p>
        </p:txBody>
      </p:sp>
      <p:sp>
        <p:nvSpPr>
          <p:cNvPr id="230" name="Google Shape;230;p5"/>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31" name="Google Shape;231;p5"/>
          <p:cNvSpPr txBox="1"/>
          <p:nvPr/>
        </p:nvSpPr>
        <p:spPr>
          <a:xfrm>
            <a:off x="647657" y="1484784"/>
            <a:ext cx="7848685" cy="3368804"/>
          </a:xfrm>
          <a:prstGeom prst="rect">
            <a:avLst/>
          </a:prstGeom>
          <a:noFill/>
          <a:ln>
            <a:noFill/>
          </a:ln>
        </p:spPr>
        <p:txBody>
          <a:bodyPr anchorCtr="0" anchor="t" bIns="45700" lIns="91425" spcFirstLastPara="1" rIns="91425" wrap="square" tIns="45700">
            <a:normAutofit/>
          </a:bodyPr>
          <a:lstStyle/>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File Gateway(NFS &amp; SMB)</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Volume Gateway(iSCSI)</a:t>
            </a:r>
            <a:endParaRPr/>
          </a:p>
          <a:p>
            <a:pPr indent="-55244" lvl="1" marL="631825" marR="0" rtl="0" algn="l">
              <a:lnSpc>
                <a:spcPct val="90000"/>
              </a:lnSpc>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174625" lvl="1" marL="631825" marR="0" rtl="0" algn="l">
              <a:lnSpc>
                <a:spcPct val="90000"/>
              </a:lnSpc>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Stored Volume</a:t>
            </a:r>
            <a:endParaRPr/>
          </a:p>
          <a:p>
            <a:pPr indent="-55244" lvl="1" marL="631825" marR="0" rtl="0" algn="l">
              <a:lnSpc>
                <a:spcPct val="90000"/>
              </a:lnSpc>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174625" lvl="1" marL="631825" marR="0" rtl="0" algn="l">
              <a:lnSpc>
                <a:spcPct val="90000"/>
              </a:lnSpc>
              <a:spcBef>
                <a:spcPts val="0"/>
              </a:spcBef>
              <a:spcAft>
                <a:spcPts val="0"/>
              </a:spcAft>
              <a:buClr>
                <a:srgbClr val="7F7F7F"/>
              </a:buClr>
              <a:buSzPts val="1880"/>
              <a:buFont typeface="Calibri"/>
              <a:buChar char="»"/>
            </a:pPr>
            <a:r>
              <a:rPr b="0" i="0" lang="en-US" sz="2000" u="none" cap="none" strike="noStrike">
                <a:solidFill>
                  <a:srgbClr val="3F3F3F"/>
                </a:solidFill>
                <a:latin typeface="Lucida Sans"/>
                <a:ea typeface="Lucida Sans"/>
                <a:cs typeface="Lucida Sans"/>
                <a:sym typeface="Lucida Sans"/>
              </a:rPr>
              <a:t>Cached Volume</a:t>
            </a:r>
            <a:endParaRPr/>
          </a:p>
          <a:p>
            <a:pPr indent="-55244" lvl="1" marL="631825" marR="0" rtl="0" algn="l">
              <a:lnSpc>
                <a:spcPct val="90000"/>
              </a:lnSpc>
              <a:spcBef>
                <a:spcPts val="0"/>
              </a:spcBef>
              <a:spcAft>
                <a:spcPts val="0"/>
              </a:spcAft>
              <a:buClr>
                <a:srgbClr val="7F7F7F"/>
              </a:buClr>
              <a:buSzPts val="1880"/>
              <a:buFont typeface="Calibri"/>
              <a:buNone/>
            </a:pPr>
            <a:r>
              <a:t/>
            </a:r>
            <a:endParaRPr b="0" i="0" sz="2000" u="none" cap="none" strike="noStrike">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Tape Gateway(VTL)</a:t>
            </a:r>
            <a:endParaRPr/>
          </a:p>
        </p:txBody>
      </p:sp>
      <p:pic>
        <p:nvPicPr>
          <p:cNvPr descr="AWS Storage Gateway - Reviews, Pros &amp; Cons | Companies using AWS Storage  Gateway" id="232" name="Google Shape;232;p5"/>
          <p:cNvPicPr preferRelativeResize="0"/>
          <p:nvPr/>
        </p:nvPicPr>
        <p:blipFill rotWithShape="1">
          <a:blip r:embed="rId4">
            <a:alphaModFix/>
          </a:blip>
          <a:srcRect b="0" l="0" r="0" t="0"/>
          <a:stretch/>
        </p:blipFill>
        <p:spPr>
          <a:xfrm>
            <a:off x="4921450" y="1060222"/>
            <a:ext cx="1368152" cy="1368152"/>
          </a:xfrm>
          <a:prstGeom prst="rect">
            <a:avLst/>
          </a:prstGeom>
          <a:noFill/>
          <a:ln>
            <a:noFill/>
          </a:ln>
        </p:spPr>
      </p:pic>
      <p:pic>
        <p:nvPicPr>
          <p:cNvPr id="233" name="Google Shape;233;p5"/>
          <p:cNvPicPr preferRelativeResize="0"/>
          <p:nvPr/>
        </p:nvPicPr>
        <p:blipFill rotWithShape="1">
          <a:blip r:embed="rId5">
            <a:alphaModFix/>
          </a:blip>
          <a:srcRect b="0" l="0" r="0" t="0"/>
          <a:stretch/>
        </p:blipFill>
        <p:spPr>
          <a:xfrm>
            <a:off x="4921450" y="2500381"/>
            <a:ext cx="1735252" cy="993979"/>
          </a:xfrm>
          <a:prstGeom prst="rect">
            <a:avLst/>
          </a:prstGeom>
          <a:noFill/>
          <a:ln>
            <a:noFill/>
          </a:ln>
        </p:spPr>
      </p:pic>
      <p:pic>
        <p:nvPicPr>
          <p:cNvPr id="234" name="Google Shape;234;p5"/>
          <p:cNvPicPr preferRelativeResize="0"/>
          <p:nvPr/>
        </p:nvPicPr>
        <p:blipFill rotWithShape="1">
          <a:blip r:embed="rId6">
            <a:alphaModFix/>
          </a:blip>
          <a:srcRect b="0" l="0" r="0" t="0"/>
          <a:stretch/>
        </p:blipFill>
        <p:spPr>
          <a:xfrm>
            <a:off x="5329655" y="3789459"/>
            <a:ext cx="918841" cy="7690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29"/>
                                        </p:tgtEl>
                                        <p:attrNameLst>
                                          <p:attrName>style.visibility</p:attrName>
                                        </p:attrNameLst>
                                      </p:cBhvr>
                                      <p:to>
                                        <p:strVal val="visible"/>
                                      </p:to>
                                    </p:set>
                                    <p:animEffect filter="fade" transition="in">
                                      <p:cBhvr>
                                        <p:cTn dur="2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9" name="Shape 239"/>
        <p:cNvGrpSpPr/>
        <p:nvPr/>
      </p:nvGrpSpPr>
      <p:grpSpPr>
        <a:xfrm>
          <a:off x="0" y="0"/>
          <a:ext cx="0" cy="0"/>
          <a:chOff x="0" y="0"/>
          <a:chExt cx="0" cy="0"/>
        </a:xfrm>
      </p:grpSpPr>
      <p:sp>
        <p:nvSpPr>
          <p:cNvPr id="240" name="Google Shape;240;p6"/>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41" name="Google Shape;241;p6"/>
          <p:cNvSpPr txBox="1"/>
          <p:nvPr>
            <p:ph type="title"/>
          </p:nvPr>
        </p:nvSpPr>
        <p:spPr>
          <a:xfrm>
            <a:off x="219703" y="764303"/>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File Gateway</a:t>
            </a:r>
            <a:endParaRPr/>
          </a:p>
        </p:txBody>
      </p:sp>
      <p:sp>
        <p:nvSpPr>
          <p:cNvPr id="242" name="Google Shape;242;p6"/>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43" name="Google Shape;243;p6"/>
          <p:cNvSpPr txBox="1"/>
          <p:nvPr/>
        </p:nvSpPr>
        <p:spPr>
          <a:xfrm>
            <a:off x="647657" y="1484784"/>
            <a:ext cx="7848685" cy="3368804"/>
          </a:xfrm>
          <a:prstGeom prst="rect">
            <a:avLst/>
          </a:prstGeom>
          <a:noFill/>
          <a:ln>
            <a:noFill/>
          </a:ln>
        </p:spPr>
        <p:txBody>
          <a:bodyPr anchorCtr="0" anchor="t" bIns="45700" lIns="91425" spcFirstLastPara="1" rIns="91425" wrap="square" tIns="45700">
            <a:normAutofit/>
          </a:bodyPr>
          <a:lstStyle/>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Files are stored as objects in your S3 buckets, accessed through a Network file system(NFS) mount point. Ownership, permissions and timestamps are durably stored in S3 in the user meta-data of the object associated with the file. </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Once objects are transferred to S3, they can be managed as native S3 objects and bucket policies such as versioning, lifecycle management and cross-region replication apply directly to objects stored in your bucket.</a:t>
            </a:r>
            <a:endParaRPr/>
          </a:p>
        </p:txBody>
      </p:sp>
      <p:pic>
        <p:nvPicPr>
          <p:cNvPr descr="AWS Storage Gateway - Reviews, Pros &amp; Cons | Companies using AWS Storage  Gateway" id="244" name="Google Shape;244;p6"/>
          <p:cNvPicPr preferRelativeResize="0"/>
          <p:nvPr/>
        </p:nvPicPr>
        <p:blipFill rotWithShape="1">
          <a:blip r:embed="rId4">
            <a:alphaModFix/>
          </a:blip>
          <a:srcRect b="0" l="0" r="0" t="0"/>
          <a:stretch/>
        </p:blipFill>
        <p:spPr>
          <a:xfrm>
            <a:off x="5364088" y="12325"/>
            <a:ext cx="1368152" cy="13681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7"/>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1" name="Google Shape;251;p7"/>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id="252" name="Google Shape;252;p7"/>
          <p:cNvPicPr preferRelativeResize="0"/>
          <p:nvPr/>
        </p:nvPicPr>
        <p:blipFill rotWithShape="1">
          <a:blip r:embed="rId4">
            <a:alphaModFix/>
          </a:blip>
          <a:srcRect b="0" l="0" r="0" t="0"/>
          <a:stretch/>
        </p:blipFill>
        <p:spPr>
          <a:xfrm>
            <a:off x="-14391" y="1683866"/>
            <a:ext cx="9157288" cy="3257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8"/>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8"/>
          <p:cNvSpPr txBox="1"/>
          <p:nvPr>
            <p:ph type="title"/>
          </p:nvPr>
        </p:nvSpPr>
        <p:spPr>
          <a:xfrm>
            <a:off x="219703" y="764303"/>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Volume Gateway</a:t>
            </a:r>
            <a:endParaRPr/>
          </a:p>
        </p:txBody>
      </p:sp>
      <p:sp>
        <p:nvSpPr>
          <p:cNvPr id="260" name="Google Shape;260;p8"/>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61" name="Google Shape;261;p8"/>
          <p:cNvSpPr txBox="1"/>
          <p:nvPr/>
        </p:nvSpPr>
        <p:spPr>
          <a:xfrm>
            <a:off x="647657" y="1484784"/>
            <a:ext cx="7848685" cy="3368804"/>
          </a:xfrm>
          <a:prstGeom prst="rect">
            <a:avLst/>
          </a:prstGeom>
          <a:noFill/>
          <a:ln>
            <a:noFill/>
          </a:ln>
        </p:spPr>
        <p:txBody>
          <a:bodyPr anchorCtr="0" anchor="t" bIns="45700" lIns="91425" spcFirstLastPara="1" rIns="91425" wrap="square" tIns="45700">
            <a:normAutofit lnSpcReduction="10000"/>
          </a:bodyPr>
          <a:lstStyle/>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The Volume interface presents your applications with disk volumes using the iSCSI block protocol.</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Data written to these Volume can be asynchronously backed up as point-in-time snapshots of your volumes and stored in cloud as AWS EBS snapshots.</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Snapshots are incremental backups that capture only changed blocks. All snapshot storage is also compressed to minimize your storage charges.</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Example :  storing virtual disk into cloud</a:t>
            </a:r>
            <a:endParaRPr/>
          </a:p>
        </p:txBody>
      </p:sp>
      <p:pic>
        <p:nvPicPr>
          <p:cNvPr descr="AWS Storage Gateway - Reviews, Pros &amp; Cons | Companies using AWS Storage  Gateway" id="262" name="Google Shape;262;p8"/>
          <p:cNvPicPr preferRelativeResize="0"/>
          <p:nvPr/>
        </p:nvPicPr>
        <p:blipFill rotWithShape="1">
          <a:blip r:embed="rId4">
            <a:alphaModFix/>
          </a:blip>
          <a:srcRect b="0" l="0" r="0" t="0"/>
          <a:stretch/>
        </p:blipFill>
        <p:spPr>
          <a:xfrm>
            <a:off x="5364088" y="12325"/>
            <a:ext cx="1368152" cy="13681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9"/>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69" name="Google Shape;269;p9"/>
          <p:cNvSpPr txBox="1"/>
          <p:nvPr>
            <p:ph type="title"/>
          </p:nvPr>
        </p:nvSpPr>
        <p:spPr>
          <a:xfrm>
            <a:off x="219703" y="764303"/>
            <a:ext cx="8439171"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Volume Gateway – Stored Volumes</a:t>
            </a:r>
            <a:endParaRPr/>
          </a:p>
        </p:txBody>
      </p:sp>
      <p:sp>
        <p:nvSpPr>
          <p:cNvPr id="270" name="Google Shape;270;p9"/>
          <p:cNvSpPr/>
          <p:nvPr/>
        </p:nvSpPr>
        <p:spPr>
          <a:xfrm flipH="1">
            <a:off x="8878578"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71" name="Google Shape;271;p9"/>
          <p:cNvSpPr txBox="1"/>
          <p:nvPr/>
        </p:nvSpPr>
        <p:spPr>
          <a:xfrm>
            <a:off x="647657" y="1484783"/>
            <a:ext cx="8185202" cy="3969627"/>
          </a:xfrm>
          <a:prstGeom prst="rect">
            <a:avLst/>
          </a:prstGeom>
          <a:noFill/>
          <a:ln>
            <a:noFill/>
          </a:ln>
        </p:spPr>
        <p:txBody>
          <a:bodyPr anchorCtr="0" anchor="t" bIns="45700" lIns="91425" spcFirstLastPara="1" rIns="91425" wrap="square" tIns="45700">
            <a:normAutofit/>
          </a:bodyPr>
          <a:lstStyle/>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Stored volumes let you  store your primary data locally, while asynchronously backing up that data to AWS. Stored volumes provide your on-premises applications with low-latency access to their entire datasets, while providing durable, off-site backups. </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You can create storage volumes and mount them as iSCSI (Internet Small Computer Systems Interface) devices from your on-premises application servers. Data written to your stored volumes is stored on your on-premises storage  hardware. </a:t>
            </a:r>
            <a:endParaRPr/>
          </a:p>
          <a:p>
            <a:pPr indent="-55245" lvl="0" marL="174625" marR="0" rtl="0" algn="l">
              <a:lnSpc>
                <a:spcPct val="90000"/>
              </a:lnSpc>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l">
              <a:lnSpc>
                <a:spcPct val="90000"/>
              </a:lnSpc>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This data is asynchronously backed up to Amazon S3 in the form of AWS EBS snapshot. 1GB - 16TB in size of Stored Volumes.</a:t>
            </a:r>
            <a:endParaRPr/>
          </a:p>
        </p:txBody>
      </p:sp>
      <p:pic>
        <p:nvPicPr>
          <p:cNvPr id="272" name="Google Shape;272;p9"/>
          <p:cNvPicPr preferRelativeResize="0"/>
          <p:nvPr/>
        </p:nvPicPr>
        <p:blipFill rotWithShape="1">
          <a:blip r:embed="rId4">
            <a:alphaModFix/>
          </a:blip>
          <a:srcRect b="0" l="0" r="0" t="0"/>
          <a:stretch/>
        </p:blipFill>
        <p:spPr>
          <a:xfrm>
            <a:off x="6764308" y="177848"/>
            <a:ext cx="996554" cy="1028091"/>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