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eHh3HlVnOF1lTMrgyFghhHO/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: Emphasis" showMasterSp="0">
  <p:cSld name="Title Only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290400" y="3081000"/>
            <a:ext cx="86868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600"/>
              <a:buFont typeface="Lucida Sans"/>
              <a:buNone/>
              <a:defRPr b="1" sz="4600">
                <a:solidFill>
                  <a:srgbClr val="BFBFB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283952" y="2424752"/>
            <a:ext cx="8694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904"/>
              <a:buNone/>
              <a:defRPr sz="2800">
                <a:solidFill>
                  <a:srgbClr val="2E507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5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12" name="Google Shape;112;p2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5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2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7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" name="Google Shape;30;p17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" name="Google Shape;34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6" name="Google Shape;36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37" name="Google Shape;37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40" name="Google Shape;40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" name="Google Shape;64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5" name="Google Shape;65;p20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66" name="Google Shape;66;p20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2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69" name="Google Shape;169;p1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3" name="Google Shape;173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4" name="Google Shape;174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hyperlink" Target="https://my-bucket.s3.amazonaws.com/puppy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hyperlink" Target="https://my-bucket.s3-website-eu-west-1.amazonaws.com/" TargetMode="External"/><Relationship Id="rId5" Type="http://schemas.openxmlformats.org/officeDocument/2006/relationships/hyperlink" Target="https://s3-website-eu-west-1.amazonaws.com/puppy.p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rything You Need to Know About AWS S3" id="186" name="Google Shape;1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28800"/>
            <a:ext cx="9144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5" name="Google Shape;265;p10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– Performance Optimization</a:t>
            </a:r>
            <a:endParaRPr/>
          </a:p>
        </p:txBody>
      </p:sp>
      <p:sp>
        <p:nvSpPr>
          <p:cNvPr id="266" name="Google Shape;266;p10"/>
          <p:cNvSpPr txBox="1"/>
          <p:nvPr/>
        </p:nvSpPr>
        <p:spPr>
          <a:xfrm>
            <a:off x="539552" y="1268760"/>
            <a:ext cx="8306943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Remember the 2 main approaches to Performance Optimization for S3:</a:t>
            </a:r>
            <a:endParaRPr/>
          </a:p>
          <a:p>
            <a:pPr indent="-21054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GET-intensive Workloads</a:t>
            </a: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: Use cloud front Content</a:t>
            </a:r>
            <a:endParaRPr/>
          </a:p>
          <a:p>
            <a:pPr indent="-21054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Mixed Request Type Workload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: Avoid sequential key names for S-3 objects. Instead use a random prefix like a hex hash at the front of the key name to prevent multiple objects from being stored on the same partition.</a:t>
            </a:r>
            <a:endParaRPr/>
          </a:p>
          <a:p>
            <a:pPr indent="-21054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 July 2018, Amazon announce a massive increase in S3 performance.</a:t>
            </a:r>
            <a:endParaRPr/>
          </a:p>
          <a:p>
            <a:pPr indent="-9941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3500 PUT requests per second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5500 get requests</a:t>
            </a:r>
            <a:endParaRPr/>
          </a:p>
          <a:p>
            <a:pPr indent="-9941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new increased performance negate the previous guidance to randomize your object key names to achieve faster performance</a:t>
            </a:r>
            <a:endParaRPr/>
          </a:p>
          <a:p>
            <a:pPr indent="-9941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means logical and sequential naming pattern can now be used without any performance implication</a:t>
            </a:r>
            <a:endParaRPr/>
          </a:p>
          <a:p>
            <a:pPr indent="-21054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7" name="Google Shape;267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 b="0" l="0" r="0" t="43307"/>
          <a:stretch/>
        </p:blipFill>
        <p:spPr>
          <a:xfrm>
            <a:off x="0" y="4365103"/>
            <a:ext cx="9144000" cy="108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275" name="Google Shape;275;p11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3" name="Google Shape;193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Basics</a:t>
            </a:r>
            <a:endParaRPr/>
          </a:p>
        </p:txBody>
      </p:sp>
      <p:sp>
        <p:nvSpPr>
          <p:cNvPr id="194" name="Google Shape;194;p2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 is Object-based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1"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Not suitable to install an operating system or running a database on it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Files can be from 0 bytes to 5TB.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There is unlimited storage.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Files are stored in buckets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 is universal namespace.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0" i="0" lang="en-US" sz="1800" u="sng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https://my-bucket.s3.amazonaws.com/puppy.png</a:t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s3://mybucket/puppy.jpg</a:t>
            </a:r>
            <a:endParaRPr/>
          </a:p>
          <a:p>
            <a:pPr indent="-75241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Read after write consistency for PUT of new objects. (as soon as upload, we can read/access)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Eventual Consistency for overwrite PUT and DELETE ( can take some time to propagate)</a:t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2" name="Google Shape;202;p3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Basics</a:t>
            </a:r>
            <a:endParaRPr/>
          </a:p>
        </p:txBody>
      </p:sp>
      <p:sp>
        <p:nvSpPr>
          <p:cNvPr id="203" name="Google Shape;203;p3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 storage classes: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S3-Standard: durable, immediately available, frequently accessed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S3-IA: durable, immediately available, infrequently accessed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S3-One Zone IA: Same as IA. however data is stored in single availability Zone only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S3-Intelligent Tiering:- Automatically moves your data to most cost-effective tier bases on how frequently you access each object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Glacier - Archived data, Optimized for data that is infrequently accessed, and it takes minutes to hours to restore 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Deep Glacier - Archived data, AWS S3’s lowest cost storage class where retrieval time of 12 hours acceptable.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4" name="Google Shape;204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Basics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Core fundamentals of s3 object: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Key(name)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Value(data)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Version ID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Metadata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Sub-Resources 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- Bucket specific 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- Bucket policies, access control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- Cross Origin Resource Sharing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- Transfer acceleration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Successful upload from CLI generate a HTTP 200 status code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turn on MFA Delete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3" name="Google Shape;213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Security</a:t>
            </a:r>
            <a:endParaRPr/>
          </a:p>
        </p:txBody>
      </p:sp>
      <p:sp>
        <p:nvSpPr>
          <p:cNvPr id="221" name="Google Shape;221;p5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By default, all newly created buckets are PRIVATE.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set up access control to your buckets using: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Bucket Policies – applied at bucket level.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Access control lists – applied at an object level.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 buckets can be configured to create access logs, which log all requests made to the 3 bucket. These logs can be written to another bucket.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9" name="Google Shape;229;p6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Encryption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 Transit: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SSL/TLS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At Rest: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Server-Side Encryption:</a:t>
            </a:r>
            <a:endParaRPr/>
          </a:p>
          <a:p>
            <a:pPr indent="-174625" lvl="2" marL="10890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S3 Managed Key - SSE-S3</a:t>
            </a:r>
            <a:endParaRPr/>
          </a:p>
          <a:p>
            <a:pPr indent="-174625" lvl="2" marL="10890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Management Service, Managed Keys, SSE-KMS</a:t>
            </a:r>
            <a:endParaRPr/>
          </a:p>
          <a:p>
            <a:pPr indent="-174625" lvl="2" marL="10890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Server-Side Encryption with Customer Provided Keys SSE-C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Client-Side Encryption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 want to enforce the use of encryption for your files stored in S3, use an S3 Bucket Policy to deny all PUT requests that don’t include the </a:t>
            </a:r>
            <a:r>
              <a:rPr b="1" lang="en-US" sz="1800">
                <a:solidFill>
                  <a:srgbClr val="00B050"/>
                </a:solidFill>
                <a:latin typeface="Lucida Sans"/>
                <a:ea typeface="Lucida Sans"/>
                <a:cs typeface="Lucida Sans"/>
                <a:sym typeface="Lucida Sans"/>
              </a:rPr>
              <a:t>x-amz-server-side-encryption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parameter in the request header.</a:t>
            </a:r>
            <a:endParaRPr/>
          </a:p>
        </p:txBody>
      </p:sp>
      <p:sp>
        <p:nvSpPr>
          <p:cNvPr id="231" name="Google Shape;231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8" name="Google Shape;238;p7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CORS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Cross Origin Resource Sharing (CORS):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Used to enable cross origin access for your AWS resources</a:t>
            </a:r>
            <a:endParaRPr/>
          </a:p>
          <a:p>
            <a:pPr indent="-184277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E.g. S3 hosted website accessing javascript or image files located in another S3 bucket</a:t>
            </a:r>
            <a:endParaRPr/>
          </a:p>
          <a:p>
            <a:pPr indent="-184277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By default, resources in one bucket cannot access resources located in another</a:t>
            </a:r>
            <a:endParaRPr/>
          </a:p>
          <a:p>
            <a:pPr indent="-184277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To allow the we need to configure CORS on the bucket being accessed and enable access for the origin (bucker) attempting to access</a:t>
            </a:r>
            <a:endParaRPr/>
          </a:p>
          <a:p>
            <a:pPr indent="-184277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Always use the s4 website URL, not the regular bucket URL:</a:t>
            </a:r>
            <a:endParaRPr/>
          </a:p>
          <a:p>
            <a:pPr indent="-285750" lvl="2" marL="1200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https://my-bucket.s3-website-eu-west-1.amazonaws.com</a:t>
            </a:r>
            <a:endParaRPr b="0" i="0" sz="16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2" marL="1200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Arial"/>
              <a:buChar char="•"/>
            </a:pPr>
            <a:r>
              <a:rPr b="0" i="0" lang="en-US" sz="1600" u="sng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https://s3-website-eu-west-1.amazonaws.com/puppy.png</a:t>
            </a:r>
            <a:endParaRPr b="0" i="0" sz="16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84277" lvl="2" marL="1200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84277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0" name="Google Shape;240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8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CloudFront</a:t>
            </a:r>
            <a:endParaRPr/>
          </a:p>
        </p:txBody>
      </p:sp>
      <p:sp>
        <p:nvSpPr>
          <p:cNvPr id="248" name="Google Shape;248;p8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1"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Edge Location 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- This is the location where content is cached you can case content that you're trying and can also be written. Separate to an AWS region or availability zone.</a:t>
            </a:r>
            <a:endParaRPr/>
          </a:p>
          <a:p>
            <a:pPr indent="-52857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1"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Origin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- This is just the origin of all the files that the content delivery network will distribute. Origin can be S3, EC2 instance, Elastic load balance or Route 53.</a:t>
            </a:r>
            <a:endParaRPr/>
          </a:p>
          <a:p>
            <a:pPr indent="-52857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Distribution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- This is the name given to content distribution network, which consists of a collection of edge locations 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1. Web distribution : - Used for Web sites (HTTP/HTTPs)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2. RTMP (Realtime messaging protocol ): Used for streaming audio video, data over the Internet or Flash multimedia content. (Adobe Real Time Messaging Protocol)</a:t>
            </a:r>
            <a:endParaRPr/>
          </a:p>
        </p:txBody>
      </p:sp>
      <p:sp>
        <p:nvSpPr>
          <p:cNvPr id="249" name="Google Shape;249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6" name="Google Shape;256;p9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Summary - CloudFront</a:t>
            </a:r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539552" y="1268760"/>
            <a:ext cx="8306943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Edge locations are not just read only - you can WRITE them too. (i.e. PUT an object on to them)</a:t>
            </a:r>
            <a:endParaRPr/>
          </a:p>
          <a:p>
            <a:pPr indent="-5524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CloudFront edge Location are utilized by S3 transfer acceleration to reduce latency for S3 uploads. </a:t>
            </a:r>
            <a:endParaRPr/>
          </a:p>
          <a:p>
            <a:pPr indent="-5524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Objects are cached for the life of the TTL (Time to Live)</a:t>
            </a:r>
            <a:endParaRPr/>
          </a:p>
          <a:p>
            <a:pPr indent="-5524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clear cached objects, but you will be charged.</a:t>
            </a:r>
            <a:endParaRPr/>
          </a:p>
          <a:p>
            <a:pPr indent="-223519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8" name="Google Shape;258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