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3" r:id="rId1"/>
  </p:sldMasterIdLst>
  <p:notesMasterIdLst>
    <p:notesMasterId r:id="rId11"/>
  </p:notesMasterIdLst>
  <p:sldIdLst>
    <p:sldId id="272" r:id="rId2"/>
    <p:sldId id="308" r:id="rId3"/>
    <p:sldId id="338" r:id="rId4"/>
    <p:sldId id="339" r:id="rId5"/>
    <p:sldId id="340" r:id="rId6"/>
    <p:sldId id="341" r:id="rId7"/>
    <p:sldId id="342" r:id="rId8"/>
    <p:sldId id="324" r:id="rId9"/>
    <p:sldId id="28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ection>
        <p14:section name="Author Your Presentation" id="{16378913-E5ED-4281-BAF5-F1F938CB0BED}">
          <p14:sldIdLst>
            <p14:sldId id="272"/>
            <p14:sldId id="308"/>
            <p14:sldId id="338"/>
            <p14:sldId id="339"/>
            <p14:sldId id="340"/>
            <p14:sldId id="341"/>
            <p14:sldId id="342"/>
            <p14:sldId id="324"/>
            <p14:sldId id="2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96DD"/>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5" autoAdjust="0"/>
    <p:restoredTop sz="89802" autoAdjust="0"/>
  </p:normalViewPr>
  <p:slideViewPr>
    <p:cSldViewPr>
      <p:cViewPr varScale="1">
        <p:scale>
          <a:sx n="77" d="100"/>
          <a:sy n="77" d="100"/>
        </p:scale>
        <p:origin x="1728" y="62"/>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4/12/2021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1788030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949017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797201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653742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096803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180021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583068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258050E-B668-4FA7-85AD-C750C80A6E9B}" type="datetimeFigureOut">
              <a:rPr lang="en-US" smtClean="0"/>
              <a:pPr/>
              <a:t>4/12/2021</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40D5ECE-8B49-45CD-BE81-EF81920D1969}" type="slidenum">
              <a:rPr lang="en-US" smtClean="0"/>
              <a:pPr/>
              <a:t>‹#›</a:t>
            </a:fld>
            <a:endParaRPr lang="en-US" dirty="0"/>
          </a:p>
        </p:txBody>
      </p:sp>
      <p:pic>
        <p:nvPicPr>
          <p:cNvPr id="13" name="Picture 12"/>
          <p:cNvPicPr>
            <a:picLocks noChangeAspect="1"/>
          </p:cNvPicPr>
          <p:nvPr userDrawn="1"/>
        </p:nvPicPr>
        <p:blipFill>
          <a:blip r:embed="rId3" cstate="print"/>
          <a:stretch>
            <a:fillRect/>
          </a:stretch>
        </p:blipFill>
        <p:spPr>
          <a:xfrm>
            <a:off x="20548" y="20547"/>
            <a:ext cx="3498527" cy="2825393"/>
          </a:xfrm>
          <a:prstGeom prst="rect">
            <a:avLst/>
          </a:prstGeom>
        </p:spPr>
      </p:pic>
      <p:pic>
        <p:nvPicPr>
          <p:cNvPr id="14" name="Picture 13"/>
          <p:cNvPicPr>
            <a:picLocks noChangeAspect="1"/>
          </p:cNvPicPr>
          <p:nvPr userDrawn="1"/>
        </p:nvPicPr>
        <p:blipFill>
          <a:blip r:embed="rId4" cstate="print"/>
          <a:stretch>
            <a:fillRect/>
          </a:stretch>
        </p:blipFill>
        <p:spPr>
          <a:xfrm>
            <a:off x="3503486" y="20548"/>
            <a:ext cx="5624418" cy="2825496"/>
          </a:xfrm>
          <a:prstGeom prst="rect">
            <a:avLst/>
          </a:prstGeom>
        </p:spPr>
      </p:pic>
      <p:pic>
        <p:nvPicPr>
          <p:cNvPr id="15" name="Picture 14"/>
          <p:cNvPicPr>
            <a:picLocks noChangeAspect="1"/>
          </p:cNvPicPr>
          <p:nvPr userDrawn="1"/>
        </p:nvPicPr>
        <p:blipFill>
          <a:blip r:embed="rId5" cstate="print"/>
          <a:stretch>
            <a:fillRect/>
          </a:stretch>
        </p:blipFill>
        <p:spPr>
          <a:xfrm>
            <a:off x="20923" y="2818500"/>
            <a:ext cx="7668994" cy="2296266"/>
          </a:xfrm>
          <a:prstGeom prst="rect">
            <a:avLst/>
          </a:prstGeom>
        </p:spPr>
      </p:pic>
      <p:pic>
        <p:nvPicPr>
          <p:cNvPr id="16" name="Picture 15"/>
          <p:cNvPicPr>
            <a:picLocks noChangeAspect="1"/>
          </p:cNvPicPr>
          <p:nvPr userDrawn="1"/>
        </p:nvPicPr>
        <p:blipFill>
          <a:blip r:embed="rId6" cstate="print"/>
          <a:stretch>
            <a:fillRect/>
          </a:stretch>
        </p:blipFill>
        <p:spPr>
          <a:xfrm>
            <a:off x="7662119" y="2819400"/>
            <a:ext cx="1461333" cy="2293850"/>
          </a:xfrm>
          <a:prstGeom prst="rect">
            <a:avLst/>
          </a:prstGeom>
        </p:spPr>
      </p:pic>
      <p:pic>
        <p:nvPicPr>
          <p:cNvPr id="18" name="Picture 17"/>
          <p:cNvPicPr>
            <a:picLocks/>
          </p:cNvPicPr>
          <p:nvPr userDrawn="1"/>
        </p:nvPicPr>
        <p:blipFill>
          <a:blip r:embed="rId7" cstate="print"/>
          <a:stretch>
            <a:fillRect/>
          </a:stretch>
        </p:blipFill>
        <p:spPr>
          <a:xfrm>
            <a:off x="20548" y="5089818"/>
            <a:ext cx="9098280" cy="1737360"/>
          </a:xfrm>
          <a:prstGeom prst="rect">
            <a:avLst/>
          </a:prstGeom>
        </p:spPr>
      </p:pic>
      <p:sp>
        <p:nvSpPr>
          <p:cNvPr id="20" name="Rectangle 19"/>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anim calcmode="lin" valueType="num">
                                      <p:cBhvr>
                                        <p:cTn id="16" dur="500" fill="hold"/>
                                        <p:tgtEl>
                                          <p:spTgt spid="18"/>
                                        </p:tgtEl>
                                        <p:attrNameLst>
                                          <p:attrName>ppt_x</p:attrName>
                                        </p:attrNameLst>
                                      </p:cBhvr>
                                      <p:tavLst>
                                        <p:tav tm="0">
                                          <p:val>
                                            <p:strVal val="#ppt_x"/>
                                          </p:val>
                                        </p:tav>
                                        <p:tav tm="100000">
                                          <p:val>
                                            <p:strVal val="#ppt_x"/>
                                          </p:val>
                                        </p:tav>
                                      </p:tavLst>
                                    </p:anim>
                                    <p:anim calcmode="lin" valueType="num">
                                      <p:cBhvr>
                                        <p:cTn id="17" dur="500" fill="hold"/>
                                        <p:tgtEl>
                                          <p:spTgt spid="18"/>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0-#ppt_w/2"/>
                                          </p:val>
                                        </p:tav>
                                        <p:tav tm="100000">
                                          <p:val>
                                            <p:strVal val="#ppt_x"/>
                                          </p:val>
                                        </p:tav>
                                      </p:tavLst>
                                    </p:anim>
                                    <p:anim calcmode="lin" valueType="num">
                                      <p:cBhvr additive="base">
                                        <p:cTn id="21" dur="500" fill="hold"/>
                                        <p:tgtEl>
                                          <p:spTgt spid="1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1+#ppt_w/2"/>
                                          </p:val>
                                        </p:tav>
                                        <p:tav tm="100000">
                                          <p:val>
                                            <p:strVal val="#ppt_x"/>
                                          </p:val>
                                        </p:tav>
                                      </p:tavLst>
                                    </p:anim>
                                    <p:anim calcmode="lin" valueType="num">
                                      <p:cBhvr additive="base">
                                        <p:cTn id="25" dur="500" fill="hold"/>
                                        <p:tgtEl>
                                          <p:spTgt spid="16"/>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58050E-B668-4FA7-85AD-C750C80A6E9B}" type="datetimeFigureOut">
              <a:rPr lang="en-US" smtClean="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58050E-B668-4FA7-85AD-C750C80A6E9B}" type="datetimeFigureOut">
              <a:rPr lang="en-US" smtClean="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4/12/2021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a:t>Click to edit Master Title Style</a:t>
            </a:r>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4/12/2021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a:t>Click to edit Master subtitle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4/12/2021</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a:t>Click to edit Master subtitle style</a:t>
            </a:r>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4/12/2021</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4/12/2021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58050E-B668-4FA7-85AD-C750C80A6E9B}" type="datetimeFigureOut">
              <a:rPr lang="en-US" smtClean="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a:t>    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pPr/>
              <a:t>4/12/2021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58050E-B668-4FA7-85AD-C750C80A6E9B}" type="datetimeFigureOut">
              <a:rPr lang="en-US" smtClean="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pic>
        <p:nvPicPr>
          <p:cNvPr id="8" name="Picture 7"/>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EAB0777-4C60-462E-A92C-CDAFD498799C}"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9" name="Oval 8"/>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 name="Rectangle 9"/>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6600"/>
                </a:solidFill>
              </a:rPr>
              <a:t>           </a:t>
            </a:r>
          </a:p>
        </p:txBody>
      </p:sp>
      <p:sp>
        <p:nvSpPr>
          <p:cNvPr id="11" name="Oval 10"/>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258050E-B668-4FA7-85AD-C750C80A6E9B}" type="datetimeFigureOut">
              <a:rPr lang="en-US" smtClean="0"/>
              <a:pPr/>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258050E-B668-4FA7-85AD-C750C80A6E9B}" type="datetimeFigureOut">
              <a:rPr lang="en-US" smtClean="0"/>
              <a:pPr/>
              <a:t>4/12/2021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258050E-B668-4FA7-85AD-C750C80A6E9B}" type="datetimeFigureOut">
              <a:rPr lang="en-US" smtClean="0"/>
              <a:pPr/>
              <a:t>4/12/2021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pic>
        <p:nvPicPr>
          <p:cNvPr id="7" name="Picture 6"/>
          <p:cNvPicPr>
            <a:picLocks noChangeAspect="1"/>
          </p:cNvPicPr>
          <p:nvPr userDrawn="1"/>
        </p:nvPicPr>
        <p:blipFill>
          <a:blip r:embed="rId2" cstate="print"/>
          <a:stretch>
            <a:fillRect/>
          </a:stretch>
        </p:blipFill>
        <p:spPr>
          <a:xfrm>
            <a:off x="0" y="762000"/>
            <a:ext cx="2445488" cy="2286000"/>
          </a:xfrm>
          <a:prstGeom prst="rect">
            <a:avLst/>
          </a:prstGeom>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934E2-BBB6-4D34-BB01-078E9AA25260}" type="datetimeFigureOut">
              <a:rPr lang="en-US" smtClean="0"/>
              <a:pPr/>
              <a:t>4/12/2021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A258050E-B668-4FA7-85AD-C750C80A6E9B}" type="datetimeFigureOut">
              <a:rPr lang="en-US" smtClean="0"/>
              <a:pPr/>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258050E-B668-4FA7-85AD-C750C80A6E9B}" type="datetimeFigureOut">
              <a:rPr lang="en-US" smtClean="0"/>
              <a:pPr/>
              <a:t>4/12/2021</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40D5ECE-8B49-45CD-BE81-EF81920D1969}"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4" name="Rectangle 13"/>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20">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258050E-B668-4FA7-85AD-C750C80A6E9B}" type="datetimeFigureOut">
              <a:rPr lang="en-US" smtClean="0"/>
              <a:pPr/>
              <a:t>4/12/2021</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40D5ECE-8B49-45CD-BE81-EF81920D19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649" r:id="rId14"/>
    <p:sldLayoutId id="2147483661" r:id="rId15"/>
    <p:sldLayoutId id="2147483676" r:id="rId16"/>
    <p:sldLayoutId id="2147483658" r:id="rId17"/>
    <p:sldLayoutId id="2147483663" r:id="rId18"/>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xml"/><Relationship Id="rId5" Type="http://schemas.openxmlformats.org/officeDocument/2006/relationships/image" Target="../media/image16.png"/><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2.xml"/><Relationship Id="rId5" Type="http://schemas.openxmlformats.org/officeDocument/2006/relationships/image" Target="../media/image16.png"/><Relationship Id="rId4" Type="http://schemas.openxmlformats.org/officeDocument/2006/relationships/image" Target="../media/image15.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3.xml"/><Relationship Id="rId5" Type="http://schemas.openxmlformats.org/officeDocument/2006/relationships/image" Target="../media/image17.jpeg"/><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4.xml"/><Relationship Id="rId5" Type="http://schemas.openxmlformats.org/officeDocument/2006/relationships/image" Target="../media/image18.jpeg"/><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5.xml"/><Relationship Id="rId5" Type="http://schemas.openxmlformats.org/officeDocument/2006/relationships/image" Target="../media/image19.jpeg"/><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6.xml"/><Relationship Id="rId5" Type="http://schemas.openxmlformats.org/officeDocument/2006/relationships/image" Target="../media/image20.jpe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026" name="Picture 2" descr="AWS Snowball | Tech Arkit | Snowball, Tech, Tutorial">
            <a:extLst>
              <a:ext uri="{FF2B5EF4-FFF2-40B4-BE49-F238E27FC236}">
                <a16:creationId xmlns:a16="http://schemas.microsoft.com/office/drawing/2014/main" id="{ABE35A36-0CD8-4738-9C68-9CC5A1D10BFF}"/>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0" y="85725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39552" y="764705"/>
            <a:ext cx="7543800" cy="648072"/>
          </a:xfrm>
        </p:spPr>
        <p:txBody>
          <a:bodyPr wrap="square" tIns="0" bIns="0" anchor="t" anchorCtr="0">
            <a:noAutofit/>
          </a:bodyPr>
          <a:lstStyle/>
          <a:p>
            <a:r>
              <a:rPr lang="en-US" sz="2400" dirty="0">
                <a:solidFill>
                  <a:srgbClr val="0070C0"/>
                </a:solidFill>
                <a:latin typeface="Adobe Gothic Std B" pitchFamily="34" charset="-128"/>
                <a:ea typeface="Adobe Gothic Std B" pitchFamily="34" charset="-128"/>
              </a:rPr>
              <a:t>What is Snowball</a:t>
            </a:r>
          </a:p>
        </p:txBody>
      </p:sp>
      <p:sp>
        <p:nvSpPr>
          <p:cNvPr id="5" name="TextBox 4"/>
          <p:cNvSpPr txBox="1"/>
          <p:nvPr/>
        </p:nvSpPr>
        <p:spPr>
          <a:xfrm>
            <a:off x="755763" y="1340768"/>
            <a:ext cx="7848685" cy="3368804"/>
          </a:xfrm>
          <a:prstGeom prst="rect">
            <a:avLst/>
          </a:prstGeom>
          <a:noFill/>
        </p:spPr>
        <p:txBody>
          <a:bodyPr wrap="square" lIns="91440" rtlCol="0">
            <a:normAutofit/>
          </a:bodyPr>
          <a:lstStyle/>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Snowball is a petabytes scale data transport solution that uses secure appliances to transfer large amounts of data into and out of AWS.</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Using snowball addresses common challenges with large scale data transfers including high network costs long transfer times and security concerns.</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Transferring data would Snowball is simple, fast, secure and can be as little as one fifth the cost of high-speed Internet </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3" name="Picture 2" descr="AWS Snowball: What Does Amazon's Import/Export Appliance Cost? | Logicata">
            <a:extLst>
              <a:ext uri="{FF2B5EF4-FFF2-40B4-BE49-F238E27FC236}">
                <a16:creationId xmlns:a16="http://schemas.microsoft.com/office/drawing/2014/main" id="{60D0DD96-350A-4AB1-BC3B-7A2C05D8F922}"/>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975746" y="4221088"/>
            <a:ext cx="3204349" cy="263691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38482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39552" y="764705"/>
            <a:ext cx="7543800" cy="648072"/>
          </a:xfrm>
        </p:spPr>
        <p:txBody>
          <a:bodyPr wrap="square" tIns="0" bIns="0" anchor="t" anchorCtr="0">
            <a:noAutofit/>
          </a:bodyPr>
          <a:lstStyle/>
          <a:p>
            <a:r>
              <a:rPr lang="en-US" sz="2400" dirty="0">
                <a:solidFill>
                  <a:srgbClr val="0070C0"/>
                </a:solidFill>
                <a:latin typeface="Adobe Gothic Std B" pitchFamily="34" charset="-128"/>
                <a:ea typeface="Adobe Gothic Std B" pitchFamily="34" charset="-128"/>
              </a:rPr>
              <a:t>What is Snowball</a:t>
            </a:r>
          </a:p>
        </p:txBody>
      </p:sp>
      <p:sp>
        <p:nvSpPr>
          <p:cNvPr id="5" name="TextBox 4"/>
          <p:cNvSpPr txBox="1"/>
          <p:nvPr/>
        </p:nvSpPr>
        <p:spPr>
          <a:xfrm>
            <a:off x="755763" y="1340768"/>
            <a:ext cx="7848685" cy="3368804"/>
          </a:xfrm>
          <a:prstGeom prst="rect">
            <a:avLst/>
          </a:prstGeom>
          <a:noFill/>
        </p:spPr>
        <p:txBody>
          <a:bodyPr wrap="square" lIns="91440" rtlCol="0">
            <a:normAutofit/>
          </a:bodyPr>
          <a:lstStyle/>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Snowball comes in two flavors i.e., 50 terabytes or 80 terabytes.</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Snowball uses multiple layers of security designed to protect your data including tamper resistant enclosures, 256-bit encryption and an industry standard Trusted Platform Module (TPM)  designed to ensure both security and full chain of custody of your data. </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Once your data transfer job has been processed and verified, AWS performs a software erasure of the Snowball appliance.</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3" name="Picture 2" descr="AWS Snowball: What Does Amazon's Import/Export Appliance Cost? | Logicata">
            <a:extLst>
              <a:ext uri="{FF2B5EF4-FFF2-40B4-BE49-F238E27FC236}">
                <a16:creationId xmlns:a16="http://schemas.microsoft.com/office/drawing/2014/main" id="{60D0DD96-350A-4AB1-BC3B-7A2C05D8F922}"/>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975746" y="4221088"/>
            <a:ext cx="3204349" cy="263691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60036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39552" y="764705"/>
            <a:ext cx="7543800" cy="648072"/>
          </a:xfrm>
        </p:spPr>
        <p:txBody>
          <a:bodyPr wrap="square" tIns="0" bIns="0" anchor="t" anchorCtr="0">
            <a:noAutofit/>
          </a:bodyPr>
          <a:lstStyle/>
          <a:p>
            <a:r>
              <a:rPr lang="en-US" sz="2400" dirty="0">
                <a:solidFill>
                  <a:srgbClr val="0070C0"/>
                </a:solidFill>
                <a:latin typeface="Adobe Gothic Std B" pitchFamily="34" charset="-128"/>
                <a:ea typeface="Adobe Gothic Std B" pitchFamily="34" charset="-128"/>
              </a:rPr>
              <a:t>What is Snowball Edge </a:t>
            </a:r>
          </a:p>
        </p:txBody>
      </p:sp>
      <p:sp>
        <p:nvSpPr>
          <p:cNvPr id="5" name="TextBox 4"/>
          <p:cNvSpPr txBox="1"/>
          <p:nvPr/>
        </p:nvSpPr>
        <p:spPr>
          <a:xfrm>
            <a:off x="755763" y="1340768"/>
            <a:ext cx="7848685" cy="3368804"/>
          </a:xfrm>
          <a:prstGeom prst="rect">
            <a:avLst/>
          </a:prstGeom>
          <a:noFill/>
        </p:spPr>
        <p:txBody>
          <a:bodyPr wrap="square" lIns="91440" rtlCol="0">
            <a:normAutofit/>
          </a:bodyPr>
          <a:lstStyle/>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Snowball edge comes in 100 terabytes data transfer device with an onboard storage and compute capabilities. You can use snowball edge to move large amounts of data in and out of AWS as a temporary storage tier for a large local data sets or support local workloads in remote or offline locations</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3074" name="Picture 2" descr="AWS Snowball Edge offers 100TB of storage and compute functionality |  TechCrunch">
            <a:extLst>
              <a:ext uri="{FF2B5EF4-FFF2-40B4-BE49-F238E27FC236}">
                <a16:creationId xmlns:a16="http://schemas.microsoft.com/office/drawing/2014/main" id="{4FC935D3-E965-45F0-BCBE-F2589C31F74E}"/>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779912" y="2870072"/>
            <a:ext cx="5368145" cy="402610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59628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39552" y="764705"/>
            <a:ext cx="7543800" cy="648072"/>
          </a:xfrm>
        </p:spPr>
        <p:txBody>
          <a:bodyPr wrap="square" tIns="0" bIns="0" anchor="t" anchorCtr="0">
            <a:noAutofit/>
          </a:bodyPr>
          <a:lstStyle/>
          <a:p>
            <a:r>
              <a:rPr lang="en-US" sz="2400" dirty="0">
                <a:solidFill>
                  <a:srgbClr val="0070C0"/>
                </a:solidFill>
                <a:latin typeface="Adobe Gothic Std B" pitchFamily="34" charset="-128"/>
                <a:ea typeface="Adobe Gothic Std B" pitchFamily="34" charset="-128"/>
              </a:rPr>
              <a:t>What is Snowball Edge </a:t>
            </a:r>
          </a:p>
        </p:txBody>
      </p:sp>
      <p:sp>
        <p:nvSpPr>
          <p:cNvPr id="5" name="TextBox 4"/>
          <p:cNvSpPr txBox="1"/>
          <p:nvPr/>
        </p:nvSpPr>
        <p:spPr>
          <a:xfrm>
            <a:off x="755763" y="1340768"/>
            <a:ext cx="7848685" cy="3368804"/>
          </a:xfrm>
          <a:prstGeom prst="rect">
            <a:avLst/>
          </a:prstGeom>
          <a:noFill/>
        </p:spPr>
        <p:txBody>
          <a:bodyPr wrap="square" lIns="91440" rtlCol="0">
            <a:normAutofit/>
          </a:bodyPr>
          <a:lstStyle/>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Snowball edge connects to your existing applications and infrastructure using standard storage interfaces, streamlining the data transfer process and minimizing set up an integration. Snowball edge can cluster together to form a local storage tiers and process your data on-premise, helping ensure your applications continue to run even when they are not able to access the cloud</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8" name="Picture 2" descr="AWS Snowball Edge offers 100TB of storage and compute functionality |  TechCrunch">
            <a:extLst>
              <a:ext uri="{FF2B5EF4-FFF2-40B4-BE49-F238E27FC236}">
                <a16:creationId xmlns:a16="http://schemas.microsoft.com/office/drawing/2014/main" id="{DEE5986A-55D3-479F-BFB8-C8103DBB8AC3}"/>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283968" y="3248114"/>
            <a:ext cx="4864089" cy="364806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85358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39552" y="764705"/>
            <a:ext cx="7543800" cy="648072"/>
          </a:xfrm>
        </p:spPr>
        <p:txBody>
          <a:bodyPr wrap="square" tIns="0" bIns="0" anchor="t" anchorCtr="0">
            <a:noAutofit/>
          </a:bodyPr>
          <a:lstStyle/>
          <a:p>
            <a:r>
              <a:rPr lang="en-US" sz="2400" dirty="0">
                <a:solidFill>
                  <a:srgbClr val="0070C0"/>
                </a:solidFill>
                <a:latin typeface="Adobe Gothic Std B" pitchFamily="34" charset="-128"/>
                <a:ea typeface="Adobe Gothic Std B" pitchFamily="34" charset="-128"/>
              </a:rPr>
              <a:t>What a Snowmobile</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6164" name="Picture 20" descr="Greengrass and Snowmobiles: Amazon Web Services brings the cloud back to  Earth - SiliconANGLE">
            <a:extLst>
              <a:ext uri="{FF2B5EF4-FFF2-40B4-BE49-F238E27FC236}">
                <a16:creationId xmlns:a16="http://schemas.microsoft.com/office/drawing/2014/main" id="{6A1E33DD-6D9D-4760-AAA0-31425608DF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988" y="1309688"/>
            <a:ext cx="7820025" cy="42386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26071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0 0 L 0 0.25 E" pathEditMode="relative" ptsTypes="">
                                      <p:cBhvr>
                                        <p:cTn id="11" dur="2000" fill="hold"/>
                                        <p:tgtEl>
                                          <p:spTgt spid="6164"/>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nodeType="clickEffect">
                                  <p:stCondLst>
                                    <p:cond delay="0"/>
                                  </p:stCondLst>
                                  <p:childTnLst>
                                    <p:set>
                                      <p:cBhvr>
                                        <p:cTn id="15" dur="1" fill="hold">
                                          <p:stCondLst>
                                            <p:cond delay="0"/>
                                          </p:stCondLst>
                                        </p:cTn>
                                        <p:tgtEl>
                                          <p:spTgt spid="6164"/>
                                        </p:tgtEl>
                                        <p:attrNameLst>
                                          <p:attrName>style.visibility</p:attrName>
                                        </p:attrNameLst>
                                      </p:cBhvr>
                                      <p:to>
                                        <p:strVal val="visible"/>
                                      </p:to>
                                    </p:set>
                                    <p:animEffect transition="in" filter="wipe(down)">
                                      <p:cBhvr>
                                        <p:cTn id="16" dur="580">
                                          <p:stCondLst>
                                            <p:cond delay="0"/>
                                          </p:stCondLst>
                                        </p:cTn>
                                        <p:tgtEl>
                                          <p:spTgt spid="6164"/>
                                        </p:tgtEl>
                                      </p:cBhvr>
                                    </p:animEffect>
                                    <p:anim calcmode="lin" valueType="num">
                                      <p:cBhvr>
                                        <p:cTn id="17" dur="1822" tmFilter="0,0; 0.14,0.36; 0.43,0.73; 0.71,0.91; 1.0,1.0">
                                          <p:stCondLst>
                                            <p:cond delay="0"/>
                                          </p:stCondLst>
                                        </p:cTn>
                                        <p:tgtEl>
                                          <p:spTgt spid="6164"/>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6164"/>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6164"/>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6164"/>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6164"/>
                                        </p:tgtEl>
                                        <p:attrNameLst>
                                          <p:attrName>ppt_y</p:attrName>
                                        </p:attrNameLst>
                                      </p:cBhvr>
                                      <p:tavLst>
                                        <p:tav tm="0" fmla="#ppt_y-sin(pi*$)/81">
                                          <p:val>
                                            <p:fltVal val="0"/>
                                          </p:val>
                                        </p:tav>
                                        <p:tav tm="100000">
                                          <p:val>
                                            <p:fltVal val="1"/>
                                          </p:val>
                                        </p:tav>
                                      </p:tavLst>
                                    </p:anim>
                                    <p:animScale>
                                      <p:cBhvr>
                                        <p:cTn id="22" dur="26">
                                          <p:stCondLst>
                                            <p:cond delay="650"/>
                                          </p:stCondLst>
                                        </p:cTn>
                                        <p:tgtEl>
                                          <p:spTgt spid="6164"/>
                                        </p:tgtEl>
                                      </p:cBhvr>
                                      <p:to x="100000" y="60000"/>
                                    </p:animScale>
                                    <p:animScale>
                                      <p:cBhvr>
                                        <p:cTn id="23" dur="166" decel="50000">
                                          <p:stCondLst>
                                            <p:cond delay="676"/>
                                          </p:stCondLst>
                                        </p:cTn>
                                        <p:tgtEl>
                                          <p:spTgt spid="6164"/>
                                        </p:tgtEl>
                                      </p:cBhvr>
                                      <p:to x="100000" y="100000"/>
                                    </p:animScale>
                                    <p:animScale>
                                      <p:cBhvr>
                                        <p:cTn id="24" dur="26">
                                          <p:stCondLst>
                                            <p:cond delay="1312"/>
                                          </p:stCondLst>
                                        </p:cTn>
                                        <p:tgtEl>
                                          <p:spTgt spid="6164"/>
                                        </p:tgtEl>
                                      </p:cBhvr>
                                      <p:to x="100000" y="80000"/>
                                    </p:animScale>
                                    <p:animScale>
                                      <p:cBhvr>
                                        <p:cTn id="25" dur="166" decel="50000">
                                          <p:stCondLst>
                                            <p:cond delay="1338"/>
                                          </p:stCondLst>
                                        </p:cTn>
                                        <p:tgtEl>
                                          <p:spTgt spid="6164"/>
                                        </p:tgtEl>
                                      </p:cBhvr>
                                      <p:to x="100000" y="100000"/>
                                    </p:animScale>
                                    <p:animScale>
                                      <p:cBhvr>
                                        <p:cTn id="26" dur="26">
                                          <p:stCondLst>
                                            <p:cond delay="1642"/>
                                          </p:stCondLst>
                                        </p:cTn>
                                        <p:tgtEl>
                                          <p:spTgt spid="6164"/>
                                        </p:tgtEl>
                                      </p:cBhvr>
                                      <p:to x="100000" y="90000"/>
                                    </p:animScale>
                                    <p:animScale>
                                      <p:cBhvr>
                                        <p:cTn id="27" dur="166" decel="50000">
                                          <p:stCondLst>
                                            <p:cond delay="1668"/>
                                          </p:stCondLst>
                                        </p:cTn>
                                        <p:tgtEl>
                                          <p:spTgt spid="6164"/>
                                        </p:tgtEl>
                                      </p:cBhvr>
                                      <p:to x="100000" y="100000"/>
                                    </p:animScale>
                                    <p:animScale>
                                      <p:cBhvr>
                                        <p:cTn id="28" dur="26">
                                          <p:stCondLst>
                                            <p:cond delay="1808"/>
                                          </p:stCondLst>
                                        </p:cTn>
                                        <p:tgtEl>
                                          <p:spTgt spid="6164"/>
                                        </p:tgtEl>
                                      </p:cBhvr>
                                      <p:to x="100000" y="95000"/>
                                    </p:animScale>
                                    <p:animScale>
                                      <p:cBhvr>
                                        <p:cTn id="29" dur="166" decel="50000">
                                          <p:stCondLst>
                                            <p:cond delay="1834"/>
                                          </p:stCondLst>
                                        </p:cTn>
                                        <p:tgtEl>
                                          <p:spTgt spid="616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39552" y="764705"/>
            <a:ext cx="7543800" cy="648072"/>
          </a:xfrm>
        </p:spPr>
        <p:txBody>
          <a:bodyPr wrap="square" tIns="0" bIns="0" anchor="t" anchorCtr="0">
            <a:noAutofit/>
          </a:bodyPr>
          <a:lstStyle/>
          <a:p>
            <a:r>
              <a:rPr lang="en-US" sz="2400" dirty="0">
                <a:solidFill>
                  <a:srgbClr val="0070C0"/>
                </a:solidFill>
                <a:latin typeface="Adobe Gothic Std B" pitchFamily="34" charset="-128"/>
                <a:ea typeface="Adobe Gothic Std B" pitchFamily="34" charset="-128"/>
              </a:rPr>
              <a:t>What a Snowmobile</a:t>
            </a:r>
          </a:p>
        </p:txBody>
      </p:sp>
      <p:sp>
        <p:nvSpPr>
          <p:cNvPr id="5" name="TextBox 4"/>
          <p:cNvSpPr txBox="1"/>
          <p:nvPr/>
        </p:nvSpPr>
        <p:spPr>
          <a:xfrm>
            <a:off x="755763" y="1340768"/>
            <a:ext cx="7848685" cy="3368804"/>
          </a:xfrm>
          <a:prstGeom prst="rect">
            <a:avLst/>
          </a:prstGeom>
          <a:noFill/>
        </p:spPr>
        <p:txBody>
          <a:bodyPr wrap="square" lIns="91440" rtlCol="0">
            <a:normAutofit/>
          </a:bodyPr>
          <a:lstStyle/>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Snowmobile is an exabytes scale data transfer service used to move extremely large amounts of data to AWS. You can transfer up to 100 petabytes per snowmobile, a 45-foot-long ruggedized shipping container, pulled by a semi-trailer truck. </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Snowmobile makes it easy to move massive volumes of data to the cloud, including video libraries, image repositories or even a complete data center migration. </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Transferring data with Snowmobile is secure, fast and cost effective</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5122" name="Picture 2" descr="Store and Trasfer Upto 100 PetaByte of Data using Amazon's Snowmobile |">
            <a:extLst>
              <a:ext uri="{FF2B5EF4-FFF2-40B4-BE49-F238E27FC236}">
                <a16:creationId xmlns:a16="http://schemas.microsoft.com/office/drawing/2014/main" id="{70C8FB3E-2966-4275-A582-B4F6BCAF74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6150" y="4358165"/>
            <a:ext cx="1847850" cy="24669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1735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026" name="Picture 2" descr="Managed Services | TSIC Solutions Inc"/>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028384" y="4653136"/>
            <a:ext cx="1135013" cy="1135013"/>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p:cNvSpPr>
            <a:spLocks noGrp="1"/>
          </p:cNvSpPr>
          <p:nvPr>
            <p:ph type="title"/>
          </p:nvPr>
        </p:nvSpPr>
        <p:spPr>
          <a:xfrm>
            <a:off x="185461" y="73618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Exam Tips</a:t>
            </a:r>
          </a:p>
        </p:txBody>
      </p:sp>
      <p:sp>
        <p:nvSpPr>
          <p:cNvPr id="5" name="TextBox 4"/>
          <p:cNvSpPr txBox="1"/>
          <p:nvPr/>
        </p:nvSpPr>
        <p:spPr>
          <a:xfrm>
            <a:off x="109851" y="1268760"/>
            <a:ext cx="8924297" cy="4104455"/>
          </a:xfrm>
          <a:prstGeom prst="rect">
            <a:avLst/>
          </a:prstGeom>
          <a:noFill/>
        </p:spPr>
        <p:txBody>
          <a:bodyPr wrap="square" lIns="91440" rtlCol="0">
            <a:normAutofit/>
          </a:bodyPr>
          <a:lstStyle/>
          <a:p>
            <a:pPr marL="174625" indent="-174625">
              <a:buClr>
                <a:prstClr val="black">
                  <a:lumMod val="50000"/>
                  <a:lumOff val="50000"/>
                </a:prstClr>
              </a:buClr>
              <a:buSzPct val="94000"/>
              <a:buFont typeface="Calibri" pitchFamily="34" charset="0"/>
              <a:buChar char="»"/>
            </a:pPr>
            <a:r>
              <a:rPr lang="en-US" b="1" dirty="0">
                <a:solidFill>
                  <a:prstClr val="black">
                    <a:lumMod val="75000"/>
                    <a:lumOff val="25000"/>
                  </a:prstClr>
                </a:solidFill>
              </a:rPr>
              <a:t>Snowball </a:t>
            </a:r>
            <a:r>
              <a:rPr lang="en-US" dirty="0">
                <a:solidFill>
                  <a:prstClr val="black">
                    <a:lumMod val="75000"/>
                    <a:lumOff val="25000"/>
                  </a:prstClr>
                </a:solidFill>
              </a:rPr>
              <a:t>can import to S3 and export from S3</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137580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0" y="3513731"/>
            <a:ext cx="3679305" cy="964031"/>
          </a:xfrm>
        </p:spPr>
        <p:txBody>
          <a:bodyPr>
            <a:noAutofit/>
          </a:bodyPr>
          <a:lstStyle/>
          <a:p>
            <a:pPr lvl="0">
              <a:spcBef>
                <a:spcPts val="0"/>
              </a:spcBef>
            </a:pPr>
            <a:br>
              <a:rPr lang="en-US" dirty="0">
                <a:solidFill>
                  <a:prstClr val="white"/>
                </a:solidFill>
              </a:rPr>
            </a:br>
            <a:br>
              <a:rPr lang="en-US" dirty="0">
                <a:solidFill>
                  <a:prstClr val="white"/>
                </a:solidFill>
              </a:rPr>
            </a:br>
            <a:r>
              <a:rPr lang="en-US" dirty="0">
                <a:solidFill>
                  <a:prstClr val="white"/>
                </a:solidFill>
              </a:rPr>
              <a:t>Thank you</a:t>
            </a:r>
            <a:br>
              <a:rPr lang="en-US" dirty="0">
                <a:solidFill>
                  <a:prstClr val="white"/>
                </a:solidFill>
              </a:rPr>
            </a:br>
            <a:endParaRPr lang="en-US" sz="6600" dirty="0"/>
          </a:p>
        </p:txBody>
      </p:sp>
      <p:sp>
        <p:nvSpPr>
          <p:cNvPr id="4" name="TextBox 3"/>
          <p:cNvSpPr txBox="1"/>
          <p:nvPr/>
        </p:nvSpPr>
        <p:spPr>
          <a:xfrm>
            <a:off x="1835696" y="4293096"/>
            <a:ext cx="5274528" cy="369332"/>
          </a:xfrm>
          <a:prstGeom prst="rect">
            <a:avLst/>
          </a:prstGeom>
          <a:noFill/>
        </p:spPr>
        <p:txBody>
          <a:bodyPr wrap="square" rtlCol="0">
            <a:normAutofit/>
          </a:bodyPr>
          <a:lstStyle/>
          <a:p>
            <a:pPr algn="r"/>
            <a:endParaRPr lang="en-US" dirty="0">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3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2.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3.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4.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5.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6.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7.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384</Words>
  <Application>Microsoft Office PowerPoint</Application>
  <PresentationFormat>On-screen Show (4:3)</PresentationFormat>
  <Paragraphs>35</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Adobe Gothic Std B</vt:lpstr>
      <vt:lpstr>Arial</vt:lpstr>
      <vt:lpstr>Calibri</vt:lpstr>
      <vt:lpstr>Georgia</vt:lpstr>
      <vt:lpstr>Lucida Sans Unicode</vt:lpstr>
      <vt:lpstr>Verdana</vt:lpstr>
      <vt:lpstr>Wingdings 2</vt:lpstr>
      <vt:lpstr>Wingdings 3</vt:lpstr>
      <vt:lpstr>Concourse</vt:lpstr>
      <vt:lpstr>PowerPoint Presentation</vt:lpstr>
      <vt:lpstr>What is Snowball</vt:lpstr>
      <vt:lpstr>What is Snowball</vt:lpstr>
      <vt:lpstr>What is Snowball Edge </vt:lpstr>
      <vt:lpstr>What is Snowball Edge </vt:lpstr>
      <vt:lpstr>What a Snowmobile</vt:lpstr>
      <vt:lpstr>What a Snowmobile</vt:lpstr>
      <vt:lpstr>Exam Tips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2020-04-01T11:06:19Z</dcterms:created>
  <dcterms:modified xsi:type="dcterms:W3CDTF">2021-04-12T18:27:48Z</dcterms:modified>
</cp:coreProperties>
</file>