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jFeSM0Uab9jMFFYhTSSVGhLrP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9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8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3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3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3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5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9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0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0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1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41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4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4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4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7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7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2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2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21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21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21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21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1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2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23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23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23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5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Relationship Id="rId5" Type="http://schemas.openxmlformats.org/officeDocument/2006/relationships/image" Target="../media/image18.jp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Lambda Reviews | The Iron.io Blog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4" y="535548"/>
            <a:ext cx="8820472" cy="5786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6" name="Google Shape;396;p10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Languages Support by Lambda</a:t>
            </a:r>
            <a:endParaRPr/>
          </a:p>
        </p:txBody>
      </p:sp>
      <p:sp>
        <p:nvSpPr>
          <p:cNvPr id="397" name="Google Shape;397;p10"/>
          <p:cNvSpPr txBox="1"/>
          <p:nvPr/>
        </p:nvSpPr>
        <p:spPr>
          <a:xfrm>
            <a:off x="660648" y="174459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Node JS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Java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Python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C#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PowerShell</a:t>
            </a:r>
            <a:endParaRPr/>
          </a:p>
        </p:txBody>
      </p:sp>
      <p:sp>
        <p:nvSpPr>
          <p:cNvPr id="398" name="Google Shape;398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5" name="Google Shape;405;p11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Lambda Pricing</a:t>
            </a:r>
            <a:endParaRPr/>
          </a:p>
        </p:txBody>
      </p:sp>
      <p:sp>
        <p:nvSpPr>
          <p:cNvPr id="406" name="Google Shape;406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7" name="Google Shape;407;p1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8" name="Google Shape;408;p11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1"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Number of requests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First 1 million requests are free. $0.20 per 1 million requests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1"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Duration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Duration is calculated from the time your code begins executing until it return or otherwise terminated, rounded up the nearest 100ms.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The price depends on the amount of memory you allocated to your function. </a:t>
            </a:r>
            <a:endParaRPr/>
          </a:p>
          <a:p>
            <a:pPr indent="-73152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are charged $0.00001667 for every GB/Second used</a:t>
            </a:r>
            <a:endParaRPr/>
          </a:p>
        </p:txBody>
      </p:sp>
      <p:pic>
        <p:nvPicPr>
          <p:cNvPr descr="Best, best price, price icon - Download on Iconfinder" id="409" name="Google Shape;4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00000">
            <a:off x="6920852" y="-49486"/>
            <a:ext cx="1858306" cy="1858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2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6" name="Google Shape;416;p12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Why is lambda</a:t>
            </a:r>
            <a:endParaRPr/>
          </a:p>
        </p:txBody>
      </p:sp>
      <p:sp>
        <p:nvSpPr>
          <p:cNvPr id="417" name="Google Shape;417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 servers!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 system administrators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 patching operating system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No antivirus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Continuously scales.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Super, Super cheap.</a:t>
            </a:r>
            <a:endParaRPr/>
          </a:p>
        </p:txBody>
      </p:sp>
      <p:pic>
        <p:nvPicPr>
          <p:cNvPr descr="10 Things Happy People Don't Do When Life Becomes Difficult | Inc.com" id="420" name="Google Shape;4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836" y="3645689"/>
            <a:ext cx="5724128" cy="321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7" name="Google Shape;427;p13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28" name="Google Shape;428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29" name="Google Shape;429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30" name="Google Shape;430;p13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Lambda scales out (not up) automatically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Lambda functions are independent, 1 event = 1 function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Lambda is serverless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Lambda functions can trigger other lambda functions, 1 event can = X number of functions if functions are triggering other functions.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Architectures can get extremely complicated; AWS X-ray service allows you to debug what is happening.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Lambda can do things globally; you can use it to back up S3 buckets to another S3 bucket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Know your triggers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37" name="Google Shape;437;p14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Brief History Of cloud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Lambda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Traditional Vs Serverless Architecture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Languages Support by Lambda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Lambda Pricing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Why is lambda</a:t>
            </a:r>
            <a:b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Tips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Brief History Of cloud</a:t>
            </a:r>
            <a:endParaRPr/>
          </a:p>
        </p:txBody>
      </p:sp>
      <p:sp>
        <p:nvSpPr>
          <p:cNvPr id="278" name="Google Shape;278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 brief history of cloud compute: IAAS, PAAS, serverless. — A Cloud Guru | Cloud  computing, Cloud computing technology, Cloud data" id="279" name="Google Shape;2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8" y="1104739"/>
            <a:ext cx="9144000" cy="574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6" name="Google Shape;286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Brief History Of cloud</a:t>
            </a:r>
            <a:endParaRPr/>
          </a:p>
        </p:txBody>
      </p:sp>
      <p:sp>
        <p:nvSpPr>
          <p:cNvPr id="287" name="Google Shape;287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88" name="Google Shape;2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3005"/>
            <a:ext cx="9144000" cy="576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5" name="Google Shape;295;p5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Lambda?</a:t>
            </a:r>
            <a:endParaRPr/>
          </a:p>
        </p:txBody>
      </p:sp>
      <p:sp>
        <p:nvSpPr>
          <p:cNvPr id="296" name="Google Shape;296;p5"/>
          <p:cNvSpPr txBox="1"/>
          <p:nvPr/>
        </p:nvSpPr>
        <p:spPr>
          <a:xfrm>
            <a:off x="545981" y="134499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lambda is a compute service where you can upload your code and create lambda functions</a:t>
            </a:r>
            <a:endParaRPr/>
          </a:p>
          <a:p>
            <a:pPr indent="-73152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lambda takes care of provisioning and managing the servers that you use to run the code.</a:t>
            </a:r>
            <a:endParaRPr/>
          </a:p>
          <a:p>
            <a:pPr indent="-73152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don't have to worry about operating systems, patching, scaling, etc</a:t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73152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1"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Lambda is the Ultimate Abstraction Layer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Data Centers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Hardware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Assembly Code/Protocols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High Level Language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Operating System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Layer/AWS APIs</a:t>
            </a:r>
            <a:endParaRPr/>
          </a:p>
          <a:p>
            <a:pPr indent="-174625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AWS Lambda</a:t>
            </a:r>
            <a:endParaRPr/>
          </a:p>
          <a:p>
            <a:pPr indent="-73152" lvl="1" marL="6318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Lambda – Resources" id="298" name="Google Shape;2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925" y="-102792"/>
            <a:ext cx="3023319" cy="165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5" name="Google Shape;305;p6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 lambda :</a:t>
            </a:r>
            <a:endParaRPr/>
          </a:p>
        </p:txBody>
      </p:sp>
      <p:sp>
        <p:nvSpPr>
          <p:cNvPr id="306" name="Google Shape;306;p6"/>
          <p:cNvSpPr txBox="1"/>
          <p:nvPr/>
        </p:nvSpPr>
        <p:spPr>
          <a:xfrm>
            <a:off x="545981" y="1344994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As an event-driven compute service where AWS lambda runs your code in response to events. These events could be changes to data in an Amazon S3 bucket or an Amazon dynamo-db table</a:t>
            </a:r>
            <a:endParaRPr/>
          </a:p>
          <a:p>
            <a:pPr indent="-73152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As a compute service to run your code in response to HTTP requests using Amazon's API gateway or API calls made using the AWS SDKs.</a:t>
            </a:r>
            <a:endParaRPr/>
          </a:p>
        </p:txBody>
      </p:sp>
      <p:sp>
        <p:nvSpPr>
          <p:cNvPr id="307" name="Google Shape;307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AWS Lambda – Resources" id="308" name="Google Shape;3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925" y="-102792"/>
            <a:ext cx="3023319" cy="165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5" name="Google Shape;315;p7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Lambda</a:t>
            </a:r>
            <a:endParaRPr/>
          </a:p>
        </p:txBody>
      </p:sp>
      <p:sp>
        <p:nvSpPr>
          <p:cNvPr id="316" name="Google Shape;316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317" name="Google Shape;3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50" y="3632705"/>
            <a:ext cx="1862336" cy="18623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WS Lambda – Resources" id="318" name="Google Shape;31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5665" y="1300910"/>
            <a:ext cx="1590674" cy="871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20 New Year parties in India | Times of India Travel" id="319" name="Google Shape;31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70" y="1104067"/>
            <a:ext cx="2757154" cy="18381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cket, content, delivery, objects, s3, storage, with icon - Free download" id="320" name="Google Shape;32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122" y="3186775"/>
            <a:ext cx="2294384" cy="2294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20 New Year parties in India | Times of India Travel" id="321" name="Google Shape;32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3766" y="3951872"/>
            <a:ext cx="2757154" cy="18381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2" name="Google Shape;322;p7"/>
          <p:cNvCxnSpPr/>
          <p:nvPr/>
        </p:nvCxnSpPr>
        <p:spPr>
          <a:xfrm flipH="1" rot="10800000">
            <a:off x="1841655" y="4563873"/>
            <a:ext cx="1261499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7"/>
          <p:cNvCxnSpPr/>
          <p:nvPr/>
        </p:nvCxnSpPr>
        <p:spPr>
          <a:xfrm>
            <a:off x="4164217" y="2235382"/>
            <a:ext cx="2158773" cy="17164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7"/>
          <p:cNvSpPr txBox="1"/>
          <p:nvPr/>
        </p:nvSpPr>
        <p:spPr>
          <a:xfrm>
            <a:off x="6322990" y="5450493"/>
            <a:ext cx="1494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Let’s party</a:t>
            </a:r>
            <a:endParaRPr/>
          </a:p>
        </p:txBody>
      </p:sp>
      <p:cxnSp>
        <p:nvCxnSpPr>
          <p:cNvPr id="325" name="Google Shape;325;p7"/>
          <p:cNvCxnSpPr/>
          <p:nvPr/>
        </p:nvCxnSpPr>
        <p:spPr>
          <a:xfrm flipH="1" rot="10800000">
            <a:off x="4017565" y="2337989"/>
            <a:ext cx="14283" cy="125139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WS Lambda – Resources" id="326" name="Google Shape;3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8718" y="2628760"/>
            <a:ext cx="1590674" cy="871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7"/>
          <p:cNvCxnSpPr/>
          <p:nvPr/>
        </p:nvCxnSpPr>
        <p:spPr>
          <a:xfrm flipH="1">
            <a:off x="3305666" y="2000679"/>
            <a:ext cx="457562" cy="61324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8" name="Google Shape;328;p7"/>
          <p:cNvCxnSpPr/>
          <p:nvPr/>
        </p:nvCxnSpPr>
        <p:spPr>
          <a:xfrm flipH="1">
            <a:off x="1621952" y="3429000"/>
            <a:ext cx="1005832" cy="64807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9" name="Google Shape;329;p7"/>
          <p:cNvCxnSpPr/>
          <p:nvPr/>
        </p:nvCxnSpPr>
        <p:spPr>
          <a:xfrm flipH="1" rot="10800000">
            <a:off x="4896339" y="1881553"/>
            <a:ext cx="1110594" cy="1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AWS Lambda – Resources" id="330" name="Google Shape;3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636" y="1445784"/>
            <a:ext cx="1590674" cy="8715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7"/>
          <p:cNvCxnSpPr/>
          <p:nvPr/>
        </p:nvCxnSpPr>
        <p:spPr>
          <a:xfrm flipH="1">
            <a:off x="4665514" y="2317322"/>
            <a:ext cx="2356459" cy="164742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Earth, europe, global, globe, map, planet, world icon - Download on  Iconfinder" id="332" name="Google Shape;33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7317" y="5393006"/>
            <a:ext cx="925745" cy="9257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cket, content, delivery, objects, s3, storage, with icon - Free download" id="333" name="Google Shape;33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1473" y="4908468"/>
            <a:ext cx="1894822" cy="18948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7"/>
          <p:cNvCxnSpPr/>
          <p:nvPr/>
        </p:nvCxnSpPr>
        <p:spPr>
          <a:xfrm>
            <a:off x="4599192" y="4603712"/>
            <a:ext cx="733870" cy="58241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1" name="Google Shape;341;p8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Amazon Lambda</a:t>
            </a:r>
            <a:endParaRPr/>
          </a:p>
        </p:txBody>
      </p:sp>
      <p:sp>
        <p:nvSpPr>
          <p:cNvPr id="342" name="Google Shape;342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User, people, man, add icon - Free download on Iconfinder" id="343" name="Google Shape;3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03" y="1084802"/>
            <a:ext cx="1061346" cy="106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4777" y="1136935"/>
            <a:ext cx="1094119" cy="13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6397" y="1102713"/>
            <a:ext cx="1094119" cy="13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7659" y="999502"/>
            <a:ext cx="1037614" cy="1037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7" name="Google Shape;347;p8"/>
          <p:cNvCxnSpPr/>
          <p:nvPr/>
        </p:nvCxnSpPr>
        <p:spPr>
          <a:xfrm>
            <a:off x="4897102" y="1615475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48" name="Google Shape;348;p8"/>
          <p:cNvCxnSpPr/>
          <p:nvPr/>
        </p:nvCxnSpPr>
        <p:spPr>
          <a:xfrm rot="10800000">
            <a:off x="4897102" y="1848524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49" name="Google Shape;349;p8"/>
          <p:cNvCxnSpPr/>
          <p:nvPr/>
        </p:nvCxnSpPr>
        <p:spPr>
          <a:xfrm rot="10800000">
            <a:off x="1712223" y="2037116"/>
            <a:ext cx="1491625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pic>
        <p:nvPicPr>
          <p:cNvPr descr="User, people, man, add icon - Free download on Iconfinder" id="350" name="Google Shape;3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67" y="2549926"/>
            <a:ext cx="1061346" cy="106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2223" y="2464626"/>
            <a:ext cx="1037614" cy="10376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, people, man, add icon - Free download on Iconfinder" id="352" name="Google Shape;3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31" y="4015050"/>
            <a:ext cx="1061346" cy="106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6787" y="3929750"/>
            <a:ext cx="1037614" cy="103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6397" y="3133187"/>
            <a:ext cx="1094119" cy="13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8548" y="2736543"/>
            <a:ext cx="1094119" cy="1324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8"/>
          <p:cNvCxnSpPr/>
          <p:nvPr/>
        </p:nvCxnSpPr>
        <p:spPr>
          <a:xfrm>
            <a:off x="4990873" y="3215083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pic>
        <p:nvPicPr>
          <p:cNvPr id="357" name="Google Shape;3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2319" y="4336151"/>
            <a:ext cx="1094119" cy="1324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8"/>
          <p:cNvCxnSpPr/>
          <p:nvPr/>
        </p:nvCxnSpPr>
        <p:spPr>
          <a:xfrm>
            <a:off x="5084644" y="4814691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59" name="Google Shape;359;p8"/>
          <p:cNvCxnSpPr/>
          <p:nvPr/>
        </p:nvCxnSpPr>
        <p:spPr>
          <a:xfrm rot="10800000">
            <a:off x="4788024" y="3502240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60" name="Google Shape;360;p8"/>
          <p:cNvCxnSpPr/>
          <p:nvPr/>
        </p:nvCxnSpPr>
        <p:spPr>
          <a:xfrm rot="10800000">
            <a:off x="4678946" y="5155956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61" name="Google Shape;361;p8"/>
          <p:cNvCxnSpPr/>
          <p:nvPr/>
        </p:nvCxnSpPr>
        <p:spPr>
          <a:xfrm rot="10800000">
            <a:off x="1835696" y="4967364"/>
            <a:ext cx="1491625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62" name="Google Shape;362;p8"/>
          <p:cNvCxnSpPr/>
          <p:nvPr/>
        </p:nvCxnSpPr>
        <p:spPr>
          <a:xfrm rot="10800000">
            <a:off x="1835696" y="3525026"/>
            <a:ext cx="1491625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/>
          <p:nvPr/>
        </p:nvSpPr>
        <p:spPr>
          <a:xfrm>
            <a:off x="0" y="1116941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9" name="Google Shape;369;p9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Traditional Vs Serverless Architecture</a:t>
            </a:r>
            <a:endParaRPr/>
          </a:p>
        </p:txBody>
      </p:sp>
      <p:sp>
        <p:nvSpPr>
          <p:cNvPr id="370" name="Google Shape;370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Amazon Elastic Load Balancer (ELB) | Hacker Noon" id="371" name="Google Shape;3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980" y="1804567"/>
            <a:ext cx="1427224" cy="1427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, people, man, add icon - Free download on Iconfinder" id="372" name="Google Shape;3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419" y="2023401"/>
            <a:ext cx="1061346" cy="1061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, copy, ec2, instance, networking icon - Free download" id="373" name="Google Shape;37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7293" y="1378814"/>
            <a:ext cx="2410226" cy="2410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mazon RDS | Cloud Relational Database | Amazon Web Services" id="374" name="Google Shape;37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1608" y="1651364"/>
            <a:ext cx="1714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2448" y="1853419"/>
            <a:ext cx="1037614" cy="1037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9"/>
          <p:cNvCxnSpPr/>
          <p:nvPr/>
        </p:nvCxnSpPr>
        <p:spPr>
          <a:xfrm>
            <a:off x="3872812" y="2518179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77" name="Google Shape;377;p9"/>
          <p:cNvCxnSpPr/>
          <p:nvPr/>
        </p:nvCxnSpPr>
        <p:spPr>
          <a:xfrm>
            <a:off x="6372200" y="2508614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pic>
        <p:nvPicPr>
          <p:cNvPr descr="User, people, man, add icon - Free download on Iconfinder" id="378" name="Google Shape;3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112" y="4296677"/>
            <a:ext cx="1061346" cy="1061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33907" y="4262305"/>
            <a:ext cx="1094119" cy="13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13935" y="4228742"/>
            <a:ext cx="1094119" cy="132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68162" y="4187475"/>
            <a:ext cx="1037614" cy="10376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9"/>
          <p:cNvCxnSpPr/>
          <p:nvPr/>
        </p:nvCxnSpPr>
        <p:spPr>
          <a:xfrm>
            <a:off x="4536232" y="4740845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83" name="Google Shape;383;p9"/>
          <p:cNvCxnSpPr/>
          <p:nvPr/>
        </p:nvCxnSpPr>
        <p:spPr>
          <a:xfrm rot="10800000">
            <a:off x="4536232" y="4973894"/>
            <a:ext cx="1043050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84" name="Google Shape;384;p9"/>
          <p:cNvCxnSpPr/>
          <p:nvPr/>
        </p:nvCxnSpPr>
        <p:spPr>
          <a:xfrm rot="10800000">
            <a:off x="1405026" y="5225089"/>
            <a:ext cx="1491625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pic>
        <p:nvPicPr>
          <p:cNvPr descr="Install a local DynamoDB development database on your machine | by Vincent  Schröder | Medium" id="385" name="Google Shape;38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89728" y="4152446"/>
            <a:ext cx="1717408" cy="1717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9"/>
          <p:cNvCxnSpPr/>
          <p:nvPr/>
        </p:nvCxnSpPr>
        <p:spPr>
          <a:xfrm>
            <a:off x="7180934" y="4777534"/>
            <a:ext cx="649468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cxnSp>
        <p:nvCxnSpPr>
          <p:cNvPr id="387" name="Google Shape;387;p9"/>
          <p:cNvCxnSpPr/>
          <p:nvPr/>
        </p:nvCxnSpPr>
        <p:spPr>
          <a:xfrm rot="10800000">
            <a:off x="7068700" y="5007499"/>
            <a:ext cx="761702" cy="0"/>
          </a:xfrm>
          <a:prstGeom prst="straightConnector1">
            <a:avLst/>
          </a:prstGeom>
          <a:noFill/>
          <a:ln cap="flat" cmpd="thickThin" w="635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0800" rotWithShape="0" dir="5400000" dist="38100">
              <a:srgbClr val="000000">
                <a:alpha val="34901"/>
              </a:srgbClr>
            </a:outerShdw>
          </a:effectLst>
        </p:spPr>
      </p:cxnSp>
      <p:sp>
        <p:nvSpPr>
          <p:cNvPr id="388" name="Google Shape;388;p9"/>
          <p:cNvSpPr txBox="1"/>
          <p:nvPr/>
        </p:nvSpPr>
        <p:spPr>
          <a:xfrm>
            <a:off x="1764297" y="1344159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Traditional Architecture</a:t>
            </a:r>
            <a:endParaRPr/>
          </a:p>
        </p:txBody>
      </p:sp>
      <p:sp>
        <p:nvSpPr>
          <p:cNvPr id="389" name="Google Shape;389;p9"/>
          <p:cNvSpPr txBox="1"/>
          <p:nvPr/>
        </p:nvSpPr>
        <p:spPr>
          <a:xfrm>
            <a:off x="1881581" y="353101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Serverless Architecture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