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cZJBt7m6HpOLkyZlgi/nxWkv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40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4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4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4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2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4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42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4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45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47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47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7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47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4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48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3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33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4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4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5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5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5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5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5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5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1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35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35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35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35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35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3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7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3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37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3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3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3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3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3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2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2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5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oogl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Route53 in AWS and Why you consider it as your DNS?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39" y="1291620"/>
            <a:ext cx="8549522" cy="427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0" name="Google Shape;340;p10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Name Server (NS)</a:t>
            </a:r>
            <a:endParaRPr/>
          </a:p>
        </p:txBody>
      </p:sp>
      <p:sp>
        <p:nvSpPr>
          <p:cNvPr id="341" name="Google Shape;341;p10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Name Server (NS) records are used by Top level Domain servers to direct traffic to the Content DNS server that contains the authoritative DNS records.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343" name="Google Shape;3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07" y="2333615"/>
            <a:ext cx="1770798" cy="177079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0"/>
          <p:cNvSpPr txBox="1"/>
          <p:nvPr/>
        </p:nvSpPr>
        <p:spPr>
          <a:xfrm>
            <a:off x="1996407" y="2671468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irctc.co.in</a:t>
            </a:r>
            <a:endParaRPr/>
          </a:p>
        </p:txBody>
      </p:sp>
      <p:pic>
        <p:nvPicPr>
          <p:cNvPr id="345" name="Google Shape;3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4420" y="2970937"/>
            <a:ext cx="9715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0"/>
          <p:cNvSpPr txBox="1"/>
          <p:nvPr/>
        </p:nvSpPr>
        <p:spPr>
          <a:xfrm>
            <a:off x="3367957" y="4200877"/>
            <a:ext cx="2305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Top Level domain</a:t>
            </a:r>
            <a:endParaRPr/>
          </a:p>
        </p:txBody>
      </p:sp>
      <p:sp>
        <p:nvSpPr>
          <p:cNvPr id="347" name="Google Shape;347;p10"/>
          <p:cNvSpPr txBox="1"/>
          <p:nvPr/>
        </p:nvSpPr>
        <p:spPr>
          <a:xfrm>
            <a:off x="899592" y="4677486"/>
            <a:ext cx="4527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Irctc.co.in search in NS and return ns.awsdns.com</a:t>
            </a:r>
            <a:endParaRPr/>
          </a:p>
        </p:txBody>
      </p:sp>
      <p:pic>
        <p:nvPicPr>
          <p:cNvPr id="348" name="Google Shape;3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8547" y="2917818"/>
            <a:ext cx="1234129" cy="130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10"/>
          <p:cNvCxnSpPr>
            <a:stCxn id="343" idx="3"/>
          </p:cNvCxnSpPr>
          <p:nvPr/>
        </p:nvCxnSpPr>
        <p:spPr>
          <a:xfrm>
            <a:off x="2139805" y="3219014"/>
            <a:ext cx="1344600" cy="3186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50" name="Google Shape;350;p10"/>
          <p:cNvCxnSpPr>
            <a:endCxn id="348" idx="1"/>
          </p:cNvCxnSpPr>
          <p:nvPr/>
        </p:nvCxnSpPr>
        <p:spPr>
          <a:xfrm>
            <a:off x="4572147" y="3537562"/>
            <a:ext cx="686400" cy="35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pic>
        <p:nvPicPr>
          <p:cNvPr descr="Amazon Route 53 - Amazon Web Services" id="351" name="Google Shape;35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3383" y="2936043"/>
            <a:ext cx="1828800" cy="123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10"/>
          <p:cNvCxnSpPr>
            <a:stCxn id="348" idx="3"/>
          </p:cNvCxnSpPr>
          <p:nvPr/>
        </p:nvCxnSpPr>
        <p:spPr>
          <a:xfrm>
            <a:off x="6492676" y="3572662"/>
            <a:ext cx="1031700" cy="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53" name="Google Shape;353;p10"/>
          <p:cNvSpPr txBox="1"/>
          <p:nvPr/>
        </p:nvSpPr>
        <p:spPr>
          <a:xfrm>
            <a:off x="8149196" y="3213370"/>
            <a:ext cx="2305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SOA</a:t>
            </a:r>
            <a:endParaRPr/>
          </a:p>
        </p:txBody>
      </p:sp>
      <p:sp>
        <p:nvSpPr>
          <p:cNvPr id="354" name="Google Shape;354;p10"/>
          <p:cNvSpPr txBox="1"/>
          <p:nvPr/>
        </p:nvSpPr>
        <p:spPr>
          <a:xfrm>
            <a:off x="7701986" y="4709604"/>
            <a:ext cx="23053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DNS records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1" name="Google Shape;361;p11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“A” Record</a:t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An "A" record is the most fundamental type of DNS record.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"A" in a record stands for "Address"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A record is used by a computer to translate the name of the domain to an IP address.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So, for example www.abcd.gov might point to http://121.1.10.92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That's all in a record is it's just like the phone example.</a:t>
            </a:r>
            <a:endParaRPr/>
          </a:p>
        </p:txBody>
      </p:sp>
      <p:sp>
        <p:nvSpPr>
          <p:cNvPr id="363" name="Google Shape;363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0" name="Google Shape;370;p12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TTL</a:t>
            </a:r>
            <a:endParaRPr/>
          </a:p>
        </p:txBody>
      </p:sp>
      <p:sp>
        <p:nvSpPr>
          <p:cNvPr id="371" name="Google Shape;371;p12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TTL is length that a DNS record is cached on either the resolving server or the users own local P.C. and it's equal to the value "Time To Live) in seconds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low the time to live the faster changes to DNS records take to propagate throughout the Internet.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DNS change can take 48 hours to propagate throughout the entire internet</a:t>
            </a:r>
            <a:endParaRPr/>
          </a:p>
        </p:txBody>
      </p:sp>
      <p:sp>
        <p:nvSpPr>
          <p:cNvPr id="372" name="Google Shape;372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9" name="Google Shape;379;p1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Canonical Name (CNAME)</a:t>
            </a:r>
            <a:b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Canonical Name (CNAME) record is a type of resource record in the DNS that defines an alias for the CNAME for your server (the domain name defined in an A or AAAA record).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can be used to resolve one domain name to another.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example, you might have a mobile Web site with the domain name http://m.irctc.co.in and that is used for when your users browse to a domain name on their mobile devices.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may also want the name http://mobile.irctc.co.in to resolve to the same address and instead of having two separate IP addresses you just map one to the other.</a:t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8" name="Google Shape;388;p1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Alias Record</a:t>
            </a:r>
            <a:endParaRPr/>
          </a:p>
        </p:txBody>
      </p:sp>
      <p:sp>
        <p:nvSpPr>
          <p:cNvPr id="389" name="Google Shape;389;p14"/>
          <p:cNvSpPr txBox="1"/>
          <p:nvPr/>
        </p:nvSpPr>
        <p:spPr>
          <a:xfrm>
            <a:off x="611747" y="1356340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Alias records are used to map resource record sets in your hosted zone to Elastic load balancers, Cloud-front or s3 bucket.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Alias records work like a CNAME record in that you can map one DNS name(www.example.com) to another 'target' DNS name (elb1234.elb.amanzonaws.com)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CNAME can’t be used for naked domain names(zone apex record). You can’t have a CNAME for irctc.co.in, it must be either an A record or an Alias</a:t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7" name="Google Shape;397;p1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Routing policies in Route53</a:t>
            </a:r>
            <a:endParaRPr/>
          </a:p>
        </p:txBody>
      </p:sp>
      <p:sp>
        <p:nvSpPr>
          <p:cNvPr id="398" name="Google Shape;398;p15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following Routing policies are available at 53.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Simple Routing.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Weighted Routing.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Latency-base Routing.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Fail over Routing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Geo location Routing.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Geo proximity Routing 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Multi value Answer Routing</a:t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6" name="Google Shape;406;p1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Health Checks</a:t>
            </a:r>
            <a:endParaRPr/>
          </a:p>
        </p:txBody>
      </p:sp>
      <p:sp>
        <p:nvSpPr>
          <p:cNvPr id="407" name="Google Shape;407;p16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set health checks on individual record sets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a record set fails a health check it will be removed from Route53 until it passes the health check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set SNS notification(email) to alert you if a health check is failed.</a:t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5" name="Google Shape;415;p1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Simple Routing</a:t>
            </a:r>
            <a:endParaRPr/>
          </a:p>
        </p:txBody>
      </p:sp>
      <p:sp>
        <p:nvSpPr>
          <p:cNvPr id="416" name="Google Shape;416;p17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choose the simple routing policy, you can only have one record with multiple IP address.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specify multiple values in a record, Route 53 returns all values to the user in a random order.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7" name="Google Shape;417;p1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418" name="Google Shape;4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42" y="3638177"/>
            <a:ext cx="1770798" cy="177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oute 53 - Amazon Web Services" id="419" name="Google Shape;4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109" y="3812409"/>
            <a:ext cx="1828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20" name="Google Shape;4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7988" y="2193614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21" name="Google Shape;4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813" y="369230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7"/>
          <p:cNvSpPr txBox="1"/>
          <p:nvPr/>
        </p:nvSpPr>
        <p:spPr>
          <a:xfrm>
            <a:off x="7766190" y="3609569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10.1.3.5</a:t>
            </a:r>
            <a:endParaRPr/>
          </a:p>
        </p:txBody>
      </p:sp>
      <p:sp>
        <p:nvSpPr>
          <p:cNvPr id="423" name="Google Shape;423;p17"/>
          <p:cNvSpPr txBox="1"/>
          <p:nvPr/>
        </p:nvSpPr>
        <p:spPr>
          <a:xfrm>
            <a:off x="7713512" y="5168915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10.1.3.4</a:t>
            </a:r>
            <a:endParaRPr/>
          </a:p>
        </p:txBody>
      </p:sp>
      <p:cxnSp>
        <p:nvCxnSpPr>
          <p:cNvPr id="424" name="Google Shape;424;p17"/>
          <p:cNvCxnSpPr>
            <a:stCxn id="418" idx="3"/>
            <a:endCxn id="419" idx="1"/>
          </p:cNvCxnSpPr>
          <p:nvPr/>
        </p:nvCxnSpPr>
        <p:spPr>
          <a:xfrm flipH="1" rot="10800000">
            <a:off x="1923340" y="4431476"/>
            <a:ext cx="1565700" cy="92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425" name="Google Shape;425;p17"/>
          <p:cNvCxnSpPr>
            <a:stCxn id="419" idx="3"/>
          </p:cNvCxnSpPr>
          <p:nvPr/>
        </p:nvCxnSpPr>
        <p:spPr>
          <a:xfrm flipH="1" rot="10800000">
            <a:off x="5317909" y="3146034"/>
            <a:ext cx="1220100" cy="12855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426" name="Google Shape;426;p17"/>
          <p:cNvCxnSpPr/>
          <p:nvPr/>
        </p:nvCxnSpPr>
        <p:spPr>
          <a:xfrm>
            <a:off x="5317909" y="4431534"/>
            <a:ext cx="1270315" cy="213268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27" name="Google Shape;427;p17"/>
          <p:cNvSpPr txBox="1"/>
          <p:nvPr/>
        </p:nvSpPr>
        <p:spPr>
          <a:xfrm>
            <a:off x="5436096" y="3429000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1st</a:t>
            </a:r>
            <a:endParaRPr/>
          </a:p>
        </p:txBody>
      </p:sp>
      <p:sp>
        <p:nvSpPr>
          <p:cNvPr id="428" name="Google Shape;428;p17"/>
          <p:cNvSpPr txBox="1"/>
          <p:nvPr/>
        </p:nvSpPr>
        <p:spPr>
          <a:xfrm>
            <a:off x="5703156" y="4623106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5" name="Google Shape;435;p1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Weighted Routing</a:t>
            </a:r>
            <a:endParaRPr/>
          </a:p>
        </p:txBody>
      </p:sp>
      <p:sp>
        <p:nvSpPr>
          <p:cNvPr id="436" name="Google Shape;436;p18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Allow you split your traffic based on different weights assigned.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example, you can set 10% of your traffic to go to us-east-1 and 90% to go to ap-south-1</a:t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438" name="Google Shape;4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42" y="3638177"/>
            <a:ext cx="1770798" cy="177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oute 53 - Amazon Web Services" id="439" name="Google Shape;4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109" y="3812409"/>
            <a:ext cx="1828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40" name="Google Shape;4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7988" y="2193614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41" name="Google Shape;44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813" y="369230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8"/>
          <p:cNvSpPr txBox="1"/>
          <p:nvPr/>
        </p:nvSpPr>
        <p:spPr>
          <a:xfrm>
            <a:off x="7766190" y="3609569"/>
            <a:ext cx="1334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Us-east-1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>
            <a:off x="7713512" y="5168915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Ap-south-1</a:t>
            </a:r>
            <a:endParaRPr/>
          </a:p>
        </p:txBody>
      </p:sp>
      <p:cxnSp>
        <p:nvCxnSpPr>
          <p:cNvPr id="444" name="Google Shape;444;p18"/>
          <p:cNvCxnSpPr>
            <a:stCxn id="438" idx="3"/>
            <a:endCxn id="439" idx="1"/>
          </p:cNvCxnSpPr>
          <p:nvPr/>
        </p:nvCxnSpPr>
        <p:spPr>
          <a:xfrm flipH="1" rot="10800000">
            <a:off x="1923340" y="4431476"/>
            <a:ext cx="1565700" cy="92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445" name="Google Shape;445;p18"/>
          <p:cNvCxnSpPr>
            <a:stCxn id="439" idx="3"/>
          </p:cNvCxnSpPr>
          <p:nvPr/>
        </p:nvCxnSpPr>
        <p:spPr>
          <a:xfrm flipH="1" rot="10800000">
            <a:off x="5317909" y="3146034"/>
            <a:ext cx="1220100" cy="12855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446" name="Google Shape;446;p18"/>
          <p:cNvCxnSpPr/>
          <p:nvPr/>
        </p:nvCxnSpPr>
        <p:spPr>
          <a:xfrm>
            <a:off x="5317909" y="4431534"/>
            <a:ext cx="1270315" cy="213268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47" name="Google Shape;447;p18"/>
          <p:cNvSpPr txBox="1"/>
          <p:nvPr/>
        </p:nvSpPr>
        <p:spPr>
          <a:xfrm>
            <a:off x="5436096" y="3429000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20%</a:t>
            </a:r>
            <a:endParaRPr/>
          </a:p>
        </p:txBody>
      </p:sp>
      <p:sp>
        <p:nvSpPr>
          <p:cNvPr id="448" name="Google Shape;448;p18"/>
          <p:cNvSpPr txBox="1"/>
          <p:nvPr/>
        </p:nvSpPr>
        <p:spPr>
          <a:xfrm>
            <a:off x="5703156" y="4623106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80%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5" name="Google Shape;455;p1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Latency-based Routing</a:t>
            </a:r>
            <a:endParaRPr/>
          </a:p>
        </p:txBody>
      </p:sp>
      <p:sp>
        <p:nvSpPr>
          <p:cNvPr id="456" name="Google Shape;456;p19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Allows you to route your traffic bases on the lowest network latency for your end user (i.e., which region will give them the fastest response time)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To use latency-based routing, you create a latency resource record set for the Amazon EC2(or ELB) resource in each region that hosts your website.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When Amazon Route 53 receive a query for your site, it selects the latency resource record set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the region that gives the user the lowest latency. Route 53 then responds with the value associated with that resource record set.</a:t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683754" y="1484783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DNS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IPv4 vs IPv6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Top Level Domains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Domain Registars</a:t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Start of Authority (SOA) Record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Name Server (NS)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‘A’ Record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TTL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Canonical Name (CNAME)</a:t>
            </a:r>
            <a:endParaRPr/>
          </a:p>
          <a:p>
            <a:pPr indent="-7524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Routing policies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4" name="Google Shape;464;p20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Latency-based Routing</a:t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466" name="Google Shape;4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751" y="2410961"/>
            <a:ext cx="1770798" cy="177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oute 53 - Amazon Web Services" id="467" name="Google Shape;4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0816" y="2585193"/>
            <a:ext cx="1828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68" name="Google Shape;4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3457" y="122608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69" name="Google Shape;4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813" y="369230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0"/>
          <p:cNvSpPr txBox="1"/>
          <p:nvPr/>
        </p:nvSpPr>
        <p:spPr>
          <a:xfrm>
            <a:off x="7561659" y="2642041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us-west-1</a:t>
            </a:r>
            <a:endParaRPr/>
          </a:p>
        </p:txBody>
      </p:sp>
      <p:sp>
        <p:nvSpPr>
          <p:cNvPr id="471" name="Google Shape;471;p20"/>
          <p:cNvSpPr txBox="1"/>
          <p:nvPr/>
        </p:nvSpPr>
        <p:spPr>
          <a:xfrm>
            <a:off x="7713512" y="5168915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Ap-south-1</a:t>
            </a:r>
            <a:endParaRPr/>
          </a:p>
        </p:txBody>
      </p:sp>
      <p:cxnSp>
        <p:nvCxnSpPr>
          <p:cNvPr id="472" name="Google Shape;472;p20"/>
          <p:cNvCxnSpPr>
            <a:stCxn id="466" idx="3"/>
            <a:endCxn id="467" idx="1"/>
          </p:cNvCxnSpPr>
          <p:nvPr/>
        </p:nvCxnSpPr>
        <p:spPr>
          <a:xfrm flipH="1" rot="10800000">
            <a:off x="1695047" y="3204260"/>
            <a:ext cx="1565700" cy="92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473" name="Google Shape;473;p20"/>
          <p:cNvCxnSpPr>
            <a:stCxn id="467" idx="3"/>
          </p:cNvCxnSpPr>
          <p:nvPr/>
        </p:nvCxnSpPr>
        <p:spPr>
          <a:xfrm flipH="1" rot="10800000">
            <a:off x="5089616" y="2136018"/>
            <a:ext cx="1339200" cy="10683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474" name="Google Shape;474;p20"/>
          <p:cNvCxnSpPr/>
          <p:nvPr/>
        </p:nvCxnSpPr>
        <p:spPr>
          <a:xfrm>
            <a:off x="5089616" y="3570735"/>
            <a:ext cx="1498608" cy="1074067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75" name="Google Shape;475;p20"/>
          <p:cNvSpPr txBox="1"/>
          <p:nvPr/>
        </p:nvSpPr>
        <p:spPr>
          <a:xfrm>
            <a:off x="5134772" y="2215861"/>
            <a:ext cx="808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54ms</a:t>
            </a:r>
            <a:endParaRPr/>
          </a:p>
        </p:txBody>
      </p:sp>
      <p:sp>
        <p:nvSpPr>
          <p:cNvPr id="476" name="Google Shape;476;p20"/>
          <p:cNvSpPr txBox="1"/>
          <p:nvPr/>
        </p:nvSpPr>
        <p:spPr>
          <a:xfrm>
            <a:off x="5253747" y="4275470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300ms</a:t>
            </a:r>
            <a:endParaRPr/>
          </a:p>
        </p:txBody>
      </p:sp>
      <p:sp>
        <p:nvSpPr>
          <p:cNvPr id="477" name="Google Shape;477;p20"/>
          <p:cNvSpPr txBox="1"/>
          <p:nvPr/>
        </p:nvSpPr>
        <p:spPr>
          <a:xfrm>
            <a:off x="314108" y="4108163"/>
            <a:ext cx="1334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Us-east-1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4" name="Google Shape;484;p21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Failover Routing</a:t>
            </a:r>
            <a:endParaRPr/>
          </a:p>
        </p:txBody>
      </p:sp>
      <p:sp>
        <p:nvSpPr>
          <p:cNvPr id="485" name="Google Shape;485;p21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Failover routing policies are used when you went to create an active/passive set-up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example, you may want your primary site to be in EU-WEST-2 and your secondary DR Site in AP-SOUTHEAST-2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Route53 will monitor the health of your primary site using a health check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health check monitors the health of your end points</a:t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3" name="Google Shape;493;p22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Failover Routing</a:t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495" name="Google Shape;4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751" y="2410961"/>
            <a:ext cx="1770798" cy="177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oute 53 - Amazon Web Services" id="496" name="Google Shape;4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0816" y="2585193"/>
            <a:ext cx="1828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97" name="Google Shape;4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3457" y="122608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498" name="Google Shape;4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813" y="369230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2"/>
          <p:cNvSpPr txBox="1"/>
          <p:nvPr/>
        </p:nvSpPr>
        <p:spPr>
          <a:xfrm>
            <a:off x="7561659" y="2642041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us-west-1</a:t>
            </a:r>
            <a:endParaRPr/>
          </a:p>
        </p:txBody>
      </p:sp>
      <p:sp>
        <p:nvSpPr>
          <p:cNvPr id="500" name="Google Shape;500;p22"/>
          <p:cNvSpPr txBox="1"/>
          <p:nvPr/>
        </p:nvSpPr>
        <p:spPr>
          <a:xfrm>
            <a:off x="7713512" y="5168915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Ap-south-1</a:t>
            </a:r>
            <a:endParaRPr/>
          </a:p>
        </p:txBody>
      </p:sp>
      <p:cxnSp>
        <p:nvCxnSpPr>
          <p:cNvPr id="501" name="Google Shape;501;p22"/>
          <p:cNvCxnSpPr>
            <a:stCxn id="495" idx="3"/>
            <a:endCxn id="496" idx="1"/>
          </p:cNvCxnSpPr>
          <p:nvPr/>
        </p:nvCxnSpPr>
        <p:spPr>
          <a:xfrm flipH="1" rot="10800000">
            <a:off x="1695047" y="3204260"/>
            <a:ext cx="1565700" cy="92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02" name="Google Shape;502;p22"/>
          <p:cNvCxnSpPr>
            <a:stCxn id="496" idx="3"/>
          </p:cNvCxnSpPr>
          <p:nvPr/>
        </p:nvCxnSpPr>
        <p:spPr>
          <a:xfrm flipH="1" rot="10800000">
            <a:off x="5089616" y="2136018"/>
            <a:ext cx="1339200" cy="10683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03" name="Google Shape;503;p22"/>
          <p:cNvCxnSpPr/>
          <p:nvPr/>
        </p:nvCxnSpPr>
        <p:spPr>
          <a:xfrm>
            <a:off x="5089616" y="3570735"/>
            <a:ext cx="1498608" cy="1074067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504" name="Google Shape;504;p22"/>
          <p:cNvSpPr txBox="1"/>
          <p:nvPr/>
        </p:nvSpPr>
        <p:spPr>
          <a:xfrm>
            <a:off x="5134772" y="22158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Active</a:t>
            </a:r>
            <a:endParaRPr/>
          </a:p>
        </p:txBody>
      </p:sp>
      <p:sp>
        <p:nvSpPr>
          <p:cNvPr id="505" name="Google Shape;505;p22"/>
          <p:cNvSpPr txBox="1"/>
          <p:nvPr/>
        </p:nvSpPr>
        <p:spPr>
          <a:xfrm>
            <a:off x="5253747" y="4275470"/>
            <a:ext cx="990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Passive</a:t>
            </a:r>
            <a:endParaRPr/>
          </a:p>
        </p:txBody>
      </p:sp>
      <p:sp>
        <p:nvSpPr>
          <p:cNvPr id="506" name="Google Shape;506;p22"/>
          <p:cNvSpPr txBox="1"/>
          <p:nvPr/>
        </p:nvSpPr>
        <p:spPr>
          <a:xfrm>
            <a:off x="314108" y="4108163"/>
            <a:ext cx="1334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Us-east-1</a:t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5057128" y="1131844"/>
            <a:ext cx="3452206" cy="2405588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thickThin" w="55000">
            <a:solidFill>
              <a:srgbClr val="9F1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4" name="Google Shape;514;p2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Geolocation Routing 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Geolocation routing lets you choose where your traffic will be sent based on the geographic location of your users (i.e., the location from which DNS queries originate).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example, you might want all queries from India to be routed to a fleet of Ec2 instances that are specifically configured for your Indian customers.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These servers may have the local language of your Indian customers and all prices are displayed in INR.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3" name="Google Shape;523;p2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Geolocation Routing </a:t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525" name="Google Shape;5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700" y="1137784"/>
            <a:ext cx="1770798" cy="177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oute 53 - Amazon Web Services" id="526" name="Google Shape;5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794" y="2585193"/>
            <a:ext cx="1828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527" name="Google Shape;52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3457" y="122608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528" name="Google Shape;52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813" y="369230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4"/>
          <p:cNvSpPr txBox="1"/>
          <p:nvPr/>
        </p:nvSpPr>
        <p:spPr>
          <a:xfrm>
            <a:off x="7561659" y="2642041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us-west-1</a:t>
            </a:r>
            <a:endParaRPr/>
          </a:p>
        </p:txBody>
      </p:sp>
      <p:sp>
        <p:nvSpPr>
          <p:cNvPr id="530" name="Google Shape;530;p24"/>
          <p:cNvSpPr txBox="1"/>
          <p:nvPr/>
        </p:nvSpPr>
        <p:spPr>
          <a:xfrm>
            <a:off x="7713512" y="5168915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Ap-south-1</a:t>
            </a:r>
            <a:endParaRPr/>
          </a:p>
        </p:txBody>
      </p:sp>
      <p:cxnSp>
        <p:nvCxnSpPr>
          <p:cNvPr id="531" name="Google Shape;531;p24"/>
          <p:cNvCxnSpPr>
            <a:stCxn id="525" idx="3"/>
            <a:endCxn id="526" idx="1"/>
          </p:cNvCxnSpPr>
          <p:nvPr/>
        </p:nvCxnSpPr>
        <p:spPr>
          <a:xfrm>
            <a:off x="1670098" y="2023183"/>
            <a:ext cx="1605600" cy="1181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32" name="Google Shape;532;p24"/>
          <p:cNvCxnSpPr>
            <a:stCxn id="526" idx="3"/>
          </p:cNvCxnSpPr>
          <p:nvPr/>
        </p:nvCxnSpPr>
        <p:spPr>
          <a:xfrm flipH="1" rot="10800000">
            <a:off x="5104594" y="2136018"/>
            <a:ext cx="1339200" cy="10683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33" name="Google Shape;533;p24"/>
          <p:cNvCxnSpPr/>
          <p:nvPr/>
        </p:nvCxnSpPr>
        <p:spPr>
          <a:xfrm>
            <a:off x="5089616" y="3570735"/>
            <a:ext cx="1498608" cy="1074067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534" name="Google Shape;534;p24"/>
          <p:cNvSpPr txBox="1"/>
          <p:nvPr/>
        </p:nvSpPr>
        <p:spPr>
          <a:xfrm>
            <a:off x="289159" y="2834986"/>
            <a:ext cx="2036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Indian Customer</a:t>
            </a:r>
            <a:endParaRPr/>
          </a:p>
        </p:txBody>
      </p:sp>
      <p:pic>
        <p:nvPicPr>
          <p:cNvPr descr="User, people, man, add icon - Free download on Iconfinder" id="535" name="Google Shape;5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241" y="3390071"/>
            <a:ext cx="1770798" cy="177079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4"/>
          <p:cNvSpPr txBox="1"/>
          <p:nvPr/>
        </p:nvSpPr>
        <p:spPr>
          <a:xfrm>
            <a:off x="330618" y="5087273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 Customer</a:t>
            </a:r>
            <a:endParaRPr/>
          </a:p>
        </p:txBody>
      </p:sp>
      <p:cxnSp>
        <p:nvCxnSpPr>
          <p:cNvPr id="537" name="Google Shape;537;p24"/>
          <p:cNvCxnSpPr/>
          <p:nvPr/>
        </p:nvCxnSpPr>
        <p:spPr>
          <a:xfrm flipH="1" rot="10800000">
            <a:off x="1843537" y="3356718"/>
            <a:ext cx="1569679" cy="158445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4" name="Google Shape;544;p2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Geo-proximity Routing(Traffic Flow only)</a:t>
            </a:r>
            <a:endParaRPr/>
          </a:p>
        </p:txBody>
      </p:sp>
      <p:sp>
        <p:nvSpPr>
          <p:cNvPr id="545" name="Google Shape;545;p25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Geo-proximity routing lets Amazon Route 53 route traffic to your resources based on the geographic location of your users and your resources.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also optionally choose to route more traffic or less to a given resource by specifying a value, known as a bias.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bias expands or shrinks the size of geographic region from which traffic is routed to a resource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To use geo-proximity routing, you must use Route53 traffic flow.</a:t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3" name="Google Shape;553;p2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Multi-Value Answer</a:t>
            </a:r>
            <a:endParaRPr/>
          </a:p>
        </p:txBody>
      </p:sp>
      <p:sp>
        <p:nvSpPr>
          <p:cNvPr id="554" name="Google Shape;554;p26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Multi-Value Answer routing lets you configure Amazon Route53 to return multiple values,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such as IP addresses for your web servers, in response to DNS queries.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specify multiple values for almost any record, but multi-value answer routing also lets you check the health of each resource,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So, route 53 returns only values for healthy resource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is like simple routing however it allows you to put health check on each record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2" name="Google Shape;562;p2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Multi-Value Answer</a:t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564" name="Google Shape;5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42" y="3638177"/>
            <a:ext cx="1770798" cy="1770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oute 53 - Amazon Web Services" id="565" name="Google Shape;5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109" y="3812409"/>
            <a:ext cx="1828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566" name="Google Shape;56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7988" y="2193614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C2 - Reviews, Pros &amp; Cons | Companies using Amazon EC2" id="567" name="Google Shape;56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813" y="3692302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7"/>
          <p:cNvSpPr txBox="1"/>
          <p:nvPr/>
        </p:nvSpPr>
        <p:spPr>
          <a:xfrm>
            <a:off x="7766190" y="3609569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10.1.3.5</a:t>
            </a:r>
            <a:endParaRPr/>
          </a:p>
        </p:txBody>
      </p:sp>
      <p:sp>
        <p:nvSpPr>
          <p:cNvPr id="569" name="Google Shape;569;p27"/>
          <p:cNvSpPr txBox="1"/>
          <p:nvPr/>
        </p:nvSpPr>
        <p:spPr>
          <a:xfrm>
            <a:off x="7713512" y="5168915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10.1.3.4</a:t>
            </a:r>
            <a:endParaRPr/>
          </a:p>
        </p:txBody>
      </p:sp>
      <p:cxnSp>
        <p:nvCxnSpPr>
          <p:cNvPr id="570" name="Google Shape;570;p27"/>
          <p:cNvCxnSpPr>
            <a:stCxn id="564" idx="3"/>
            <a:endCxn id="565" idx="1"/>
          </p:cNvCxnSpPr>
          <p:nvPr/>
        </p:nvCxnSpPr>
        <p:spPr>
          <a:xfrm flipH="1" rot="10800000">
            <a:off x="1923340" y="4431476"/>
            <a:ext cx="1565700" cy="921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71" name="Google Shape;571;p27"/>
          <p:cNvCxnSpPr>
            <a:stCxn id="565" idx="3"/>
          </p:cNvCxnSpPr>
          <p:nvPr/>
        </p:nvCxnSpPr>
        <p:spPr>
          <a:xfrm flipH="1" rot="10800000">
            <a:off x="5317909" y="3146034"/>
            <a:ext cx="1220100" cy="1285500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72" name="Google Shape;572;p27"/>
          <p:cNvCxnSpPr/>
          <p:nvPr/>
        </p:nvCxnSpPr>
        <p:spPr>
          <a:xfrm>
            <a:off x="5317909" y="4431534"/>
            <a:ext cx="1270315" cy="213268"/>
          </a:xfrm>
          <a:prstGeom prst="straightConnector1">
            <a:avLst/>
          </a:prstGeom>
          <a:noFill/>
          <a:ln cap="flat" cmpd="thickThin" w="635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573" name="Google Shape;573;p27"/>
          <p:cNvSpPr txBox="1"/>
          <p:nvPr/>
        </p:nvSpPr>
        <p:spPr>
          <a:xfrm>
            <a:off x="5436096" y="3429000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1st</a:t>
            </a:r>
            <a:endParaRPr/>
          </a:p>
        </p:txBody>
      </p:sp>
      <p:sp>
        <p:nvSpPr>
          <p:cNvPr id="574" name="Google Shape;574;p27"/>
          <p:cNvSpPr txBox="1"/>
          <p:nvPr/>
        </p:nvSpPr>
        <p:spPr>
          <a:xfrm>
            <a:off x="5703156" y="4623106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2nd</a:t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153990" y="1901954"/>
            <a:ext cx="3452206" cy="2405588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thickThin" w="55000">
            <a:solidFill>
              <a:srgbClr val="9F1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582" name="Google Shape;582;p28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DNS?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DNS is like the phonebook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use the internet you've used DNS is used to convert human friendly domain names (such as </a:t>
            </a:r>
            <a:r>
              <a:rPr lang="en-US" sz="1800" u="sng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http://google.com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) into an Internet Protocol(IP) address(such as http://192.162.70.1)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IP addresses are used by computers to identify each other on a network.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IP addresses come into different forms IPv4 and IPv6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IPv4 vs IPv6</a:t>
            </a:r>
            <a:endParaRPr/>
          </a:p>
        </p:txBody>
      </p:sp>
      <p:sp>
        <p:nvSpPr>
          <p:cNvPr id="287" name="Google Shape;287;p4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IPv4 is a 32-bit field which has over 4 billion different addresses (4,294,967,296)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and essentially it has a finite number of addresses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IPv6 was created to solve this depletion issue and has an address space of 128bits which in theory has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340,282,366,920,938,463,463,374,607,431,768,211,456, or 340 undecillion address</a:t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 Level Domains</a:t>
            </a:r>
            <a:endParaRPr/>
          </a:p>
        </p:txBody>
      </p:sp>
      <p:sp>
        <p:nvSpPr>
          <p:cNvPr id="296" name="Google Shape;296;p5"/>
          <p:cNvSpPr txBox="1"/>
          <p:nvPr/>
        </p:nvSpPr>
        <p:spPr>
          <a:xfrm>
            <a:off x="596289" y="134076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we look at common domain names such as irctc.co.in, google.com, BBC.co.uk etc, you'll notice a string of characters separated by a dots or periods. The last word in a domain name represents the "top level domain".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second word in a domain name is known as a second level domain name.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And this is optional though and depends on the domain names.</a:t>
            </a:r>
            <a:endParaRPr/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.com</a:t>
            </a:r>
            <a:endParaRPr/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.edu</a:t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.gov</a:t>
            </a:r>
            <a:endParaRPr/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.co.in</a:t>
            </a:r>
            <a:endParaRPr/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.gov.in</a:t>
            </a:r>
            <a:endParaRPr/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.com.in</a:t>
            </a:r>
            <a:endParaRPr/>
          </a:p>
        </p:txBody>
      </p:sp>
      <p:sp>
        <p:nvSpPr>
          <p:cNvPr id="297" name="Google Shape;297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4" name="Google Shape;304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 Level Domains</a:t>
            </a:r>
            <a:endParaRPr/>
          </a:p>
        </p:txBody>
      </p:sp>
      <p:sp>
        <p:nvSpPr>
          <p:cNvPr id="305" name="Google Shape;305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2776"/>
            <a:ext cx="9144000" cy="450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 Level Domains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These domain names are controlled by the Internet Assigned Numbers Authority (IANA) in a root zone database which is essentially a database of all available top-level domains.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go and view this database just by visiting :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http://www.iana.org/domains/root/db</a:t>
            </a:r>
            <a:endParaRPr/>
          </a:p>
        </p:txBody>
      </p:sp>
      <p:sp>
        <p:nvSpPr>
          <p:cNvPr id="315" name="Google Shape;315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Domain Registars</a:t>
            </a: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Because all the names in given domain must be unique there needs to be a way of organizing this all so that all domain names aren't duplicated.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is where domain registrars come in. A registrar is an authority that can assign domain names directly under one or more top level domains. These domains are registered with InterNIC, which is a service of ICANN.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ICAAN basically enforces the uniqueness of domain names across the Internet. Each domain name must be registered in a central database known as a whios is database and popular domain registrars includes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Amazon, GoDaddy.com, google.com</a:t>
            </a:r>
            <a:endParaRPr/>
          </a:p>
        </p:txBody>
      </p:sp>
      <p:sp>
        <p:nvSpPr>
          <p:cNvPr id="324" name="Google Shape;324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Start of Authority (SOA) Record</a:t>
            </a:r>
            <a:endParaRPr/>
          </a:p>
        </p:txBody>
      </p:sp>
      <p:sp>
        <p:nvSpPr>
          <p:cNvPr id="332" name="Google Shape;332;p9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SOA record stores information about the following: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the DNS server for that zone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administrator of the zone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current version of the data file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default TTL value (in seconds) for resource records in the zone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