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3" r:id="rId1"/>
  </p:sldMasterIdLst>
  <p:notesMasterIdLst>
    <p:notesMasterId r:id="rId20"/>
  </p:notesMasterIdLst>
  <p:sldIdLst>
    <p:sldId id="272" r:id="rId2"/>
    <p:sldId id="308" r:id="rId3"/>
    <p:sldId id="309" r:id="rId4"/>
    <p:sldId id="311" r:id="rId5"/>
    <p:sldId id="264" r:id="rId6"/>
    <p:sldId id="312" r:id="rId7"/>
    <p:sldId id="313" r:id="rId8"/>
    <p:sldId id="314" r:id="rId9"/>
    <p:sldId id="315" r:id="rId10"/>
    <p:sldId id="316" r:id="rId11"/>
    <p:sldId id="317" r:id="rId12"/>
    <p:sldId id="318" r:id="rId13"/>
    <p:sldId id="319" r:id="rId14"/>
    <p:sldId id="320" r:id="rId15"/>
    <p:sldId id="321" r:id="rId16"/>
    <p:sldId id="323" r:id="rId17"/>
    <p:sldId id="322"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ection>
        <p14:section name="Author Your Presentation" id="{16378913-E5ED-4281-BAF5-F1F938CB0BED}">
          <p14:sldIdLst>
            <p14:sldId id="272"/>
            <p14:sldId id="308"/>
            <p14:sldId id="309"/>
            <p14:sldId id="311"/>
            <p14:sldId id="264"/>
            <p14:sldId id="312"/>
            <p14:sldId id="313"/>
            <p14:sldId id="314"/>
            <p14:sldId id="315"/>
            <p14:sldId id="316"/>
            <p14:sldId id="317"/>
            <p14:sldId id="318"/>
            <p14:sldId id="319"/>
            <p14:sldId id="320"/>
            <p14:sldId id="321"/>
            <p14:sldId id="323"/>
            <p14:sldId id="322"/>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96DD"/>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5" autoAdjust="0"/>
    <p:restoredTop sz="89802" autoAdjust="0"/>
  </p:normalViewPr>
  <p:slideViewPr>
    <p:cSldViewPr>
      <p:cViewPr varScale="1">
        <p:scale>
          <a:sx n="77" d="100"/>
          <a:sy n="77" d="100"/>
        </p:scale>
        <p:origin x="1728" y="62"/>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1/22/2021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88030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16</a:t>
            </a:fld>
            <a:endParaRPr lang="en-US" dirty="0"/>
          </a:p>
        </p:txBody>
      </p:sp>
    </p:spTree>
    <p:extLst>
      <p:ext uri="{BB962C8B-B14F-4D97-AF65-F5344CB8AC3E}">
        <p14:creationId xmlns:p14="http://schemas.microsoft.com/office/powerpoint/2010/main" val="3171257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258050E-B668-4FA7-85AD-C750C80A6E9B}" type="datetimeFigureOut">
              <a:rPr lang="en-US" smtClean="0"/>
              <a:pPr/>
              <a:t>1/22/2021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40D5ECE-8B49-45CD-BE81-EF81920D1969}" type="slidenum">
              <a:rPr lang="en-US" smtClean="0"/>
              <a:pPr/>
              <a:t>‹#›</a:t>
            </a:fld>
            <a:endParaRPr lang="en-US" dirty="0"/>
          </a:p>
        </p:txBody>
      </p:sp>
      <p:pic>
        <p:nvPicPr>
          <p:cNvPr id="13" name="Picture 12"/>
          <p:cNvPicPr>
            <a:picLocks noChangeAspect="1"/>
          </p:cNvPicPr>
          <p:nvPr userDrawn="1"/>
        </p:nvPicPr>
        <p:blipFill>
          <a:blip r:embed="rId3" cstate="print"/>
          <a:stretch>
            <a:fillRect/>
          </a:stretch>
        </p:blipFill>
        <p:spPr>
          <a:xfrm>
            <a:off x="20548" y="20547"/>
            <a:ext cx="3498527" cy="2825393"/>
          </a:xfrm>
          <a:prstGeom prst="rect">
            <a:avLst/>
          </a:prstGeom>
        </p:spPr>
      </p:pic>
      <p:pic>
        <p:nvPicPr>
          <p:cNvPr id="14" name="Picture 13"/>
          <p:cNvPicPr>
            <a:picLocks noChangeAspect="1"/>
          </p:cNvPicPr>
          <p:nvPr userDrawn="1"/>
        </p:nvPicPr>
        <p:blipFill>
          <a:blip r:embed="rId4" cstate="print"/>
          <a:stretch>
            <a:fillRect/>
          </a:stretch>
        </p:blipFill>
        <p:spPr>
          <a:xfrm>
            <a:off x="3503486" y="20548"/>
            <a:ext cx="5624418" cy="2825496"/>
          </a:xfrm>
          <a:prstGeom prst="rect">
            <a:avLst/>
          </a:prstGeom>
        </p:spPr>
      </p:pic>
      <p:pic>
        <p:nvPicPr>
          <p:cNvPr id="15" name="Picture 14"/>
          <p:cNvPicPr>
            <a:picLocks noChangeAspect="1"/>
          </p:cNvPicPr>
          <p:nvPr userDrawn="1"/>
        </p:nvPicPr>
        <p:blipFill>
          <a:blip r:embed="rId5" cstate="print"/>
          <a:stretch>
            <a:fillRect/>
          </a:stretch>
        </p:blipFill>
        <p:spPr>
          <a:xfrm>
            <a:off x="20923" y="2818500"/>
            <a:ext cx="7668994" cy="2296266"/>
          </a:xfrm>
          <a:prstGeom prst="rect">
            <a:avLst/>
          </a:prstGeom>
        </p:spPr>
      </p:pic>
      <p:pic>
        <p:nvPicPr>
          <p:cNvPr id="16" name="Picture 15"/>
          <p:cNvPicPr>
            <a:picLocks noChangeAspect="1"/>
          </p:cNvPicPr>
          <p:nvPr userDrawn="1"/>
        </p:nvPicPr>
        <p:blipFill>
          <a:blip r:embed="rId6" cstate="print"/>
          <a:stretch>
            <a:fillRect/>
          </a:stretch>
        </p:blipFill>
        <p:spPr>
          <a:xfrm>
            <a:off x="7662119" y="2819400"/>
            <a:ext cx="1461333" cy="2293850"/>
          </a:xfrm>
          <a:prstGeom prst="rect">
            <a:avLst/>
          </a:prstGeom>
        </p:spPr>
      </p:pic>
      <p:pic>
        <p:nvPicPr>
          <p:cNvPr id="18" name="Picture 17"/>
          <p:cNvPicPr>
            <a:picLocks/>
          </p:cNvPicPr>
          <p:nvPr userDrawn="1"/>
        </p:nvPicPr>
        <p:blipFill>
          <a:blip r:embed="rId7" cstate="print"/>
          <a:stretch>
            <a:fillRect/>
          </a:stretch>
        </p:blipFill>
        <p:spPr>
          <a:xfrm>
            <a:off x="20548" y="5089818"/>
            <a:ext cx="9098280" cy="1737360"/>
          </a:xfrm>
          <a:prstGeom prst="rect">
            <a:avLst/>
          </a:prstGeom>
        </p:spPr>
      </p:pic>
      <p:sp>
        <p:nvSpPr>
          <p:cNvPr id="20" name="Rectangle 19"/>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anim calcmode="lin" valueType="num">
                                      <p:cBhvr>
                                        <p:cTn id="16" dur="500" fill="hold"/>
                                        <p:tgtEl>
                                          <p:spTgt spid="18"/>
                                        </p:tgtEl>
                                        <p:attrNameLst>
                                          <p:attrName>ppt_x</p:attrName>
                                        </p:attrNameLst>
                                      </p:cBhvr>
                                      <p:tavLst>
                                        <p:tav tm="0">
                                          <p:val>
                                            <p:strVal val="#ppt_x"/>
                                          </p:val>
                                        </p:tav>
                                        <p:tav tm="100000">
                                          <p:val>
                                            <p:strVal val="#ppt_x"/>
                                          </p:val>
                                        </p:tav>
                                      </p:tavLst>
                                    </p:anim>
                                    <p:anim calcmode="lin" valueType="num">
                                      <p:cBhvr>
                                        <p:cTn id="17" dur="500" fill="hold"/>
                                        <p:tgtEl>
                                          <p:spTgt spid="1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1+#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1/22/2021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1/22/2021</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1/22/2021</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1/22/2021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pic>
        <p:nvPicPr>
          <p:cNvPr id="8" name="Picture 7"/>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Oval 8"/>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Rectangle 9"/>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11" name="Oval 10"/>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58050E-B668-4FA7-85AD-C750C80A6E9B}" type="datetimeFigureOut">
              <a:rPr lang="en-US" smtClean="0"/>
              <a:pPr/>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pic>
        <p:nvPicPr>
          <p:cNvPr id="7" name="Picture 6"/>
          <p:cNvPicPr>
            <a:picLocks noChangeAspect="1"/>
          </p:cNvPicPr>
          <p:nvPr userDrawn="1"/>
        </p:nvPicPr>
        <p:blipFill>
          <a:blip r:embed="rId2" cstate="print"/>
          <a:stretch>
            <a:fillRect/>
          </a:stretch>
        </p:blipFill>
        <p:spPr>
          <a:xfrm>
            <a:off x="0" y="762000"/>
            <a:ext cx="2445488" cy="2286000"/>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en-US" smtClean="0"/>
              <a:pPr/>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258050E-B668-4FA7-85AD-C750C80A6E9B}"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258050E-B668-4FA7-85AD-C750C80A6E9B}" type="datetimeFigureOut">
              <a:rPr lang="en-US" smtClean="0"/>
              <a:pPr/>
              <a:t>1/22/2021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40D5ECE-8B49-45CD-BE81-EF81920D1969}"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4" name="Rectangle 13"/>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20">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258050E-B668-4FA7-85AD-C750C80A6E9B}" type="datetimeFigureOut">
              <a:rPr lang="en-US" smtClean="0"/>
              <a:pPr/>
              <a:t>1/22/2021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40D5ECE-8B49-45CD-BE81-EF81920D19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649" r:id="rId14"/>
    <p:sldLayoutId id="2147483661" r:id="rId15"/>
    <p:sldLayoutId id="2147483676" r:id="rId16"/>
    <p:sldLayoutId id="2147483658" r:id="rId17"/>
    <p:sldLayoutId id="2147483663" r:id="rId18"/>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15.png"/><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16.pn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831374" y="5454516"/>
            <a:ext cx="5312052" cy="1026209"/>
          </a:xfrm>
          <a:prstGeom prst="rect">
            <a:avLst/>
          </a:prstGeom>
          <a:noFill/>
        </p:spPr>
        <p:txBody>
          <a:bodyPr wrap="square" rtlCol="0">
            <a:normAutofit fontScale="47500" lnSpcReduction="20000"/>
          </a:bodyPr>
          <a:lstStyle/>
          <a:p>
            <a:pPr algn="r"/>
            <a:r>
              <a:rPr lang="en-US" sz="3400" b="1" dirty="0">
                <a:solidFill>
                  <a:prstClr val="black">
                    <a:lumMod val="65000"/>
                    <a:lumOff val="35000"/>
                  </a:prstClr>
                </a:solidFill>
                <a:latin typeface="Bodoni MT" panose="02070603080606020203" pitchFamily="18" charset="0"/>
              </a:rPr>
              <a:t>Trainer Name: Parag Jain</a:t>
            </a:r>
          </a:p>
          <a:p>
            <a:pPr algn="r"/>
            <a:endParaRPr lang="en-US" sz="3400" b="1" dirty="0">
              <a:solidFill>
                <a:prstClr val="black">
                  <a:lumMod val="65000"/>
                  <a:lumOff val="35000"/>
                </a:prstClr>
              </a:solidFill>
              <a:latin typeface="Bodoni MT" panose="02070603080606020203" pitchFamily="18" charset="0"/>
            </a:endParaRPr>
          </a:p>
          <a:p>
            <a:pPr algn="r"/>
            <a:r>
              <a:rPr lang="en-US" sz="3400" b="1" dirty="0">
                <a:solidFill>
                  <a:prstClr val="black">
                    <a:lumMod val="65000"/>
                    <a:lumOff val="35000"/>
                  </a:prstClr>
                </a:solidFill>
                <a:latin typeface="Bodoni MT" panose="02070603080606020203" pitchFamily="18" charset="0"/>
              </a:rPr>
              <a:t>Experience: 7+ Years</a:t>
            </a:r>
          </a:p>
          <a:p>
            <a:pPr algn="r"/>
            <a:endParaRPr lang="en-US" sz="2100" b="1" dirty="0">
              <a:solidFill>
                <a:prstClr val="black">
                  <a:lumMod val="65000"/>
                  <a:lumOff val="35000"/>
                </a:prstClr>
              </a:solidFill>
              <a:latin typeface="Bodoni MT" panose="02070603080606020203" pitchFamily="18" charset="0"/>
            </a:endParaRPr>
          </a:p>
          <a:p>
            <a:pPr algn="r"/>
            <a:r>
              <a:rPr lang="en-US" b="1" dirty="0">
                <a:solidFill>
                  <a:prstClr val="black">
                    <a:lumMod val="65000"/>
                    <a:lumOff val="35000"/>
                  </a:prstClr>
                </a:solidFill>
                <a:latin typeface="Bodoni MT" panose="02070603080606020203" pitchFamily="18" charset="0"/>
              </a:rPr>
              <a:t> </a:t>
            </a:r>
          </a:p>
          <a:p>
            <a:pPr algn="r"/>
            <a:endParaRPr lang="en-US" dirty="0">
              <a:solidFill>
                <a:prstClr val="black"/>
              </a:solidFill>
            </a:endParaRPr>
          </a:p>
        </p:txBody>
      </p:sp>
      <p:sp>
        <p:nvSpPr>
          <p:cNvPr id="5" name="Title 4"/>
          <p:cNvSpPr>
            <a:spLocks noGrp="1"/>
          </p:cNvSpPr>
          <p:nvPr>
            <p:ph type="title"/>
          </p:nvPr>
        </p:nvSpPr>
        <p:spPr>
          <a:xfrm>
            <a:off x="-284329" y="4149080"/>
            <a:ext cx="4425616" cy="576064"/>
          </a:xfrm>
        </p:spPr>
        <p:txBody>
          <a:bodyPr>
            <a:normAutofit fontScale="90000"/>
          </a:bodyPr>
          <a:lstStyle/>
          <a:p>
            <a:pPr lvl="0" algn="ctr">
              <a:lnSpc>
                <a:spcPct val="80000"/>
              </a:lnSpc>
              <a:spcBef>
                <a:spcPts val="0"/>
              </a:spcBef>
            </a:pPr>
            <a:br>
              <a:rPr lang="en-US" sz="2400" b="0" spc="0" dirty="0">
                <a:ln w="18415" cmpd="sng">
                  <a:solidFill>
                    <a:srgbClr val="FFFFFF"/>
                  </a:solidFill>
                  <a:prstDash val="solid"/>
                </a:ln>
                <a:solidFill>
                  <a:srgbClr val="FFFFFF"/>
                </a:solidFill>
                <a:effectLst>
                  <a:outerShdw blurRad="63500" dir="3600000" algn="tl" rotWithShape="0">
                    <a:srgbClr val="000000">
                      <a:alpha val="70000"/>
                    </a:srgbClr>
                  </a:outerShdw>
                </a:effectLst>
              </a:rPr>
            </a:br>
            <a:br>
              <a:rPr lang="en-US" sz="2400" b="0" spc="0" dirty="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2400" b="0" spc="0" dirty="0">
                <a:ln w="18415" cmpd="sng">
                  <a:solidFill>
                    <a:srgbClr val="FFFFFF"/>
                  </a:solidFill>
                  <a:prstDash val="solid"/>
                </a:ln>
                <a:solidFill>
                  <a:srgbClr val="FFFFFF"/>
                </a:solidFill>
                <a:effectLst>
                  <a:outerShdw blurRad="63500" dir="3600000" algn="tl" rotWithShape="0">
                    <a:srgbClr val="000000">
                      <a:alpha val="70000"/>
                    </a:srgbClr>
                  </a:outerShdw>
                </a:effectLst>
              </a:rPr>
              <a:t>Course Duration: 38hrs</a:t>
            </a:r>
            <a:br>
              <a:rPr lang="en-US" sz="7200" dirty="0">
                <a:ln>
                  <a:gradFill>
                    <a:gsLst>
                      <a:gs pos="0">
                        <a:prstClr val="white"/>
                      </a:gs>
                      <a:gs pos="50000">
                        <a:prstClr val="white">
                          <a:lumMod val="75000"/>
                        </a:prstClr>
                      </a:gs>
                    </a:gsLst>
                    <a:lin ang="5400000" scaled="0"/>
                  </a:gradFill>
                </a:ln>
                <a:gradFill>
                  <a:gsLst>
                    <a:gs pos="11000">
                      <a:prstClr val="white">
                        <a:lumMod val="75000"/>
                      </a:prstClr>
                    </a:gs>
                    <a:gs pos="91000">
                      <a:prstClr val="white"/>
                    </a:gs>
                  </a:gsLst>
                  <a:lin ang="16200000" scaled="1"/>
                </a:gradFill>
              </a:rPr>
            </a:br>
            <a:endParaRPr lang="en-US" sz="4000" dirty="0"/>
          </a:p>
        </p:txBody>
      </p:sp>
      <p:sp>
        <p:nvSpPr>
          <p:cNvPr id="6" name="Text Placeholder 5"/>
          <p:cNvSpPr>
            <a:spLocks noGrp="1"/>
          </p:cNvSpPr>
          <p:nvPr>
            <p:ph type="body" idx="1"/>
          </p:nvPr>
        </p:nvSpPr>
        <p:spPr>
          <a:xfrm>
            <a:off x="284280" y="1916832"/>
            <a:ext cx="8694000" cy="639762"/>
          </a:xfrm>
        </p:spPr>
        <p:txBody>
          <a:bodyPr>
            <a:normAutofit fontScale="77500" lnSpcReduction="20000"/>
          </a:bodyPr>
          <a:lstStyle/>
          <a:p>
            <a:pPr lvl="0">
              <a:lnSpc>
                <a:spcPct val="80000"/>
              </a:lnSpc>
              <a:spcBef>
                <a:spcPts val="0"/>
              </a:spcBef>
            </a:pPr>
            <a:r>
              <a:rPr lang="en-US" sz="6300" b="1" dirty="0">
                <a:solidFill>
                  <a:schemeClr val="bg2">
                    <a:lumMod val="10000"/>
                    <a:alpha val="81000"/>
                  </a:schemeClr>
                </a:solidFill>
                <a:latin typeface="Adobe Gothic Std B" pitchFamily="34" charset="-128"/>
                <a:ea typeface="Adobe Gothic Std B" pitchFamily="34" charset="-128"/>
              </a:rPr>
              <a:t>AWS Solution Architect</a:t>
            </a:r>
            <a:endParaRPr lang="en-US" sz="3600" b="1" dirty="0">
              <a:solidFill>
                <a:schemeClr val="bg2">
                  <a:lumMod val="10000"/>
                  <a:alpha val="81000"/>
                </a:schemeClr>
              </a:solidFill>
              <a:latin typeface="Adobe Gothic Std B" pitchFamily="34" charset="-128"/>
              <a:ea typeface="Adobe Gothic Std B" pitchFamily="34" charset="-128"/>
            </a:endParaRPr>
          </a:p>
        </p:txBody>
      </p:sp>
      <p:sp>
        <p:nvSpPr>
          <p:cNvPr id="8" name="Title 4"/>
          <p:cNvSpPr txBox="1">
            <a:spLocks/>
          </p:cNvSpPr>
          <p:nvPr/>
        </p:nvSpPr>
        <p:spPr>
          <a:xfrm>
            <a:off x="1763688" y="2580835"/>
            <a:ext cx="5577744" cy="576064"/>
          </a:xfrm>
          <a:prstGeom prst="rect">
            <a:avLst/>
          </a:prstGeom>
        </p:spPr>
        <p:txBody>
          <a:bodyPr vert="horz" anchor="ctr">
            <a:noAutofit/>
            <a:scene3d>
              <a:camera prst="orthographicFront"/>
              <a:lightRig rig="soft" dir="t"/>
            </a:scene3d>
            <a:sp3d prstMaterial="softEdge">
              <a:bevelT w="25400" h="25400"/>
            </a:sp3d>
          </a:bodyPr>
          <a:lstStyle>
            <a:lvl1pPr algn="ctr" rtl="0" eaLnBrk="1" latinLnBrk="0" hangingPunct="1">
              <a:spcBef>
                <a:spcPct val="0"/>
              </a:spcBef>
              <a:buNone/>
              <a:defRPr kumimoji="0"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extLst/>
          </a:lstStyle>
          <a:p>
            <a:pPr>
              <a:lnSpc>
                <a:spcPct val="80000"/>
              </a:lnSpc>
              <a:spcBef>
                <a:spcPts val="0"/>
              </a:spcBef>
            </a:pPr>
            <a:r>
              <a:rPr lang="en-IN" sz="2000" b="0" spc="0" dirty="0">
                <a:ln w="18415" cmpd="sng">
                  <a:solidFill>
                    <a:srgbClr val="FFFFFF"/>
                  </a:solidFill>
                  <a:prstDash val="solid"/>
                </a:ln>
                <a:solidFill>
                  <a:srgbClr val="FFFFFF"/>
                </a:solidFill>
                <a:effectLst>
                  <a:outerShdw blurRad="63500" dir="3600000" algn="tl" rotWithShape="0">
                    <a:srgbClr val="000000">
                      <a:alpha val="70000"/>
                    </a:srgbClr>
                  </a:outerShdw>
                </a:effectLst>
              </a:rPr>
              <a:t>Training Overview</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76924" y="1124744"/>
            <a:ext cx="8867076" cy="4285456"/>
          </a:xfrm>
          <a:prstGeom prst="rect">
            <a:avLst/>
          </a:prstGeom>
          <a:noFill/>
        </p:spPr>
        <p:txBody>
          <a:bodyPr wrap="square" lIns="91440" rtlCol="0">
            <a:normAutofit fontScale="92500" lnSpcReduction="10000"/>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It is a market that has been dominated by AWS since day one, when it entered the sector in 2006.</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Now, Synergy Research Group's figures for Q3 2019 have AWS as the clear market leader globally for public IaaS and PaaS market share at 33 percent, followed by Microsoft at 16 percent, Google at 8 percent and Alibaba at 5 percent</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solidFill>
              </a:rPr>
              <a:t>For AWS, the key strength for the market leader continues to be the breadth and depth of its services, with more than 175 across compute, storage, database, analytics, networking, mobile, developer tools, management tools, IoT, security and enterprise applications, at last count.</a:t>
            </a:r>
          </a:p>
          <a:p>
            <a:pPr marL="174625" indent="-174625">
              <a:buClr>
                <a:prstClr val="black">
                  <a:lumMod val="50000"/>
                  <a:lumOff val="50000"/>
                </a:prstClr>
              </a:buClr>
              <a:buSzPct val="94000"/>
              <a:buFont typeface="Calibri" pitchFamily="34" charset="0"/>
              <a:buChar char="»"/>
            </a:pPr>
            <a:endParaRPr lang="en-US" dirty="0">
              <a:solidFill>
                <a:prstClr val="black"/>
              </a:solidFill>
            </a:endParaRPr>
          </a:p>
          <a:p>
            <a:pPr marL="174625" indent="-174625">
              <a:buClr>
                <a:prstClr val="black">
                  <a:lumMod val="50000"/>
                  <a:lumOff val="50000"/>
                </a:prstClr>
              </a:buClr>
              <a:buSzPct val="94000"/>
              <a:buFont typeface="Calibri" pitchFamily="34" charset="0"/>
              <a:buChar char="»"/>
            </a:pPr>
            <a:r>
              <a:rPr lang="en-US" dirty="0">
                <a:solidFill>
                  <a:prstClr val="black"/>
                </a:solidFill>
              </a:rPr>
              <a:t>AWS signaled its first serious move into hybrid deployments at its </a:t>
            </a:r>
            <a:r>
              <a:rPr lang="en-US" dirty="0" err="1">
                <a:solidFill>
                  <a:prstClr val="black"/>
                </a:solidFill>
              </a:rPr>
              <a:t>re:invent</a:t>
            </a:r>
            <a:r>
              <a:rPr lang="en-US" dirty="0">
                <a:solidFill>
                  <a:prstClr val="black"/>
                </a:solidFill>
              </a:rPr>
              <a:t> conference in 2018 with the launch of Outposts, a fully managed service where the vendor delivers pre-configured racks to your premises, where AWS services can be run as though it were in their data center.</a:t>
            </a:r>
          </a:p>
        </p:txBody>
      </p:sp>
      <p:sp>
        <p:nvSpPr>
          <p:cNvPr id="18" name="Title 6"/>
          <p:cNvSpPr txBox="1">
            <a:spLocks/>
          </p:cNvSpPr>
          <p:nvPr/>
        </p:nvSpPr>
        <p:spPr>
          <a:xfrm>
            <a:off x="179512" y="188640"/>
            <a:ext cx="754380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2400" b="0" dirty="0">
                <a:solidFill>
                  <a:srgbClr val="0070C0"/>
                </a:solidFill>
                <a:effectLst/>
              </a:rPr>
              <a:t>Differentiator from other parallel technologies in the market</a:t>
            </a:r>
            <a:r>
              <a:rPr lang="en-IN" sz="2800" b="0" dirty="0">
                <a:effectLst/>
              </a:rPr>
              <a:t> </a:t>
            </a:r>
            <a:endParaRPr lang="en-US" sz="2800" dirty="0">
              <a:solidFill>
                <a:srgbClr val="0070C0"/>
              </a:solidFill>
              <a:latin typeface="Adobe Gothic Std B" pitchFamily="34" charset="-128"/>
              <a:ea typeface="Adobe Gothic Std B" pitchFamily="34" charset="-128"/>
            </a:endParaRPr>
          </a:p>
        </p:txBody>
      </p:sp>
    </p:spTree>
    <p:extLst>
      <p:ext uri="{BB962C8B-B14F-4D97-AF65-F5344CB8AC3E}">
        <p14:creationId xmlns:p14="http://schemas.microsoft.com/office/powerpoint/2010/main" val="130961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76924" y="1484784"/>
            <a:ext cx="5879252" cy="3925416"/>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$146,350(50-60L) is the median salary for cloud computing professionals in 2018 – Forbes</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There are 50,248 cloud computing positions available in the U.S. today available from 3,701 employers and 101,913 open positions worldwide today - Forbes</a:t>
            </a:r>
          </a:p>
          <a:p>
            <a:pPr marL="169863" indent="-169863">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69863" indent="-169863">
              <a:buClr>
                <a:prstClr val="black">
                  <a:lumMod val="50000"/>
                  <a:lumOff val="50000"/>
                </a:prstClr>
              </a:buClr>
              <a:buSzPct val="94000"/>
              <a:buFont typeface="Calibri" pitchFamily="34" charset="0"/>
              <a:buChar char="»"/>
            </a:pPr>
            <a:r>
              <a:rPr lang="en-US" dirty="0">
                <a:solidFill>
                  <a:prstClr val="black">
                    <a:lumMod val="75000"/>
                    <a:lumOff val="25000"/>
                  </a:prstClr>
                </a:solidFill>
              </a:rPr>
              <a:t>From October 2015 to October 2019, the share of job postings in that time period increased for AWS by 232.06 percent</a:t>
            </a:r>
          </a:p>
        </p:txBody>
      </p:sp>
      <p:sp>
        <p:nvSpPr>
          <p:cNvPr id="18" name="Title 6"/>
          <p:cNvSpPr txBox="1">
            <a:spLocks/>
          </p:cNvSpPr>
          <p:nvPr/>
        </p:nvSpPr>
        <p:spPr>
          <a:xfrm>
            <a:off x="179512" y="332656"/>
            <a:ext cx="754380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2800" b="0" dirty="0">
                <a:solidFill>
                  <a:srgbClr val="0070C0"/>
                </a:solidFill>
                <a:effectLst/>
              </a:rPr>
              <a:t>Job Opportunities </a:t>
            </a:r>
            <a:r>
              <a:rPr lang="en-IN" sz="3200" b="0" dirty="0">
                <a:effectLst/>
              </a:rPr>
              <a:t> </a:t>
            </a:r>
            <a:endParaRPr lang="en-US" sz="3200" dirty="0">
              <a:solidFill>
                <a:srgbClr val="0070C0"/>
              </a:solidFill>
              <a:latin typeface="Adobe Gothic Std B" pitchFamily="34" charset="-128"/>
              <a:ea typeface="Adobe Gothic Std B" pitchFamily="34" charset="-128"/>
            </a:endParaRPr>
          </a:p>
        </p:txBody>
      </p:sp>
      <p:pic>
        <p:nvPicPr>
          <p:cNvPr id="4098" name="Picture 2" descr="Employee, looking, search job icon"/>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228184" y="2996952"/>
            <a:ext cx="2571328" cy="2571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28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193506" y="1268760"/>
            <a:ext cx="8842990" cy="4529018"/>
          </a:xfrm>
          <a:prstGeom prst="rect">
            <a:avLst/>
          </a:prstGeom>
          <a:noFill/>
        </p:spPr>
        <p:txBody>
          <a:bodyPr wrap="square" lIns="91440" rtlCol="0">
            <a:normAutofit fontScale="92500" lnSpcReduction="10000"/>
          </a:bodyPr>
          <a:lstStyle/>
          <a:p>
            <a:r>
              <a:rPr lang="en-US" b="1" dirty="0"/>
              <a:t>2003:</a:t>
            </a:r>
            <a:r>
              <a:rPr lang="en-US" dirty="0"/>
              <a:t> In 2003, Chris Pinkham and Benjamin Black presented a paper on how Amazon's own internal infrastructure should look like</a:t>
            </a:r>
          </a:p>
          <a:p>
            <a:r>
              <a:rPr lang="en-US" b="1" dirty="0"/>
              <a:t>2004:</a:t>
            </a:r>
            <a:r>
              <a:rPr lang="en-US" dirty="0"/>
              <a:t> SQS stands for "Simple Queue Service" was officially launched in 2004</a:t>
            </a:r>
          </a:p>
          <a:p>
            <a:r>
              <a:rPr lang="en-US" b="1" dirty="0"/>
              <a:t>2006:</a:t>
            </a:r>
            <a:r>
              <a:rPr lang="en-US" dirty="0"/>
              <a:t> AWS (Amazon Web Services) was officially launched.</a:t>
            </a:r>
          </a:p>
          <a:p>
            <a:r>
              <a:rPr lang="en-US" b="1" dirty="0"/>
              <a:t>2007:</a:t>
            </a:r>
            <a:r>
              <a:rPr lang="en-US" dirty="0"/>
              <a:t> In 2007, over 180,000 developers had signed up for the AWS.</a:t>
            </a:r>
          </a:p>
          <a:p>
            <a:r>
              <a:rPr lang="en-US" b="1" dirty="0"/>
              <a:t>2010:</a:t>
            </a:r>
            <a:r>
              <a:rPr lang="en-US" dirty="0"/>
              <a:t> In 2010, amazon.com retail web services were moved to the AWS</a:t>
            </a:r>
          </a:p>
          <a:p>
            <a:r>
              <a:rPr lang="en-US" b="1" dirty="0"/>
              <a:t>2012:</a:t>
            </a:r>
            <a:r>
              <a:rPr lang="en-US" dirty="0"/>
              <a:t> First </a:t>
            </a:r>
            <a:r>
              <a:rPr lang="en-US" dirty="0" err="1"/>
              <a:t>re:invent</a:t>
            </a:r>
            <a:r>
              <a:rPr lang="en-US" dirty="0"/>
              <a:t> conference occurred in which new products were launched</a:t>
            </a:r>
          </a:p>
          <a:p>
            <a:r>
              <a:rPr lang="en-US" b="1" dirty="0"/>
              <a:t>2013:</a:t>
            </a:r>
            <a:r>
              <a:rPr lang="en-US" dirty="0"/>
              <a:t> In 2013, certifications were launched. AWS started a certifications program for software engineers who had expertise in cloud computing.</a:t>
            </a:r>
          </a:p>
          <a:p>
            <a:r>
              <a:rPr lang="en-US" b="1" dirty="0"/>
              <a:t>2014:</a:t>
            </a:r>
            <a:r>
              <a:rPr lang="en-US" dirty="0"/>
              <a:t> AWS committed to achieve 100% renewable energy usage for its global footprint.</a:t>
            </a:r>
          </a:p>
          <a:p>
            <a:r>
              <a:rPr lang="en-US" b="1" dirty="0"/>
              <a:t>2015:</a:t>
            </a:r>
            <a:r>
              <a:rPr lang="en-US" dirty="0"/>
              <a:t> AWS breaks its revenue and reaches to $6 Billion USD per annum. The revenue was growing 90% every year.</a:t>
            </a:r>
          </a:p>
          <a:p>
            <a:r>
              <a:rPr lang="en-US" b="1" dirty="0"/>
              <a:t>2016:</a:t>
            </a:r>
            <a:r>
              <a:rPr lang="en-US" dirty="0"/>
              <a:t> By 2016, revenue doubled and reached $13Billion USD per annum.</a:t>
            </a:r>
          </a:p>
          <a:p>
            <a:r>
              <a:rPr lang="en-US" b="1" dirty="0"/>
              <a:t>2017:</a:t>
            </a:r>
            <a:r>
              <a:rPr lang="en-US" dirty="0"/>
              <a:t> In 2017, AWS re: invent releases a host of Artificial Intelligence Services due to which revenue of AWS doubled and reached $27 Billion USD per annum.</a:t>
            </a:r>
          </a:p>
          <a:p>
            <a:r>
              <a:rPr lang="en-US" b="1" dirty="0"/>
              <a:t>2018:</a:t>
            </a:r>
            <a:r>
              <a:rPr lang="en-US" dirty="0"/>
              <a:t> In 2018, AWS launched a </a:t>
            </a:r>
            <a:r>
              <a:rPr lang="en-US" b="1" dirty="0"/>
              <a:t>Machine Learning Specialty Certs</a:t>
            </a:r>
            <a:r>
              <a:rPr lang="en-US" dirty="0"/>
              <a:t>. It heavily focused on automating Artificial Intelligence and Machine learning.</a:t>
            </a:r>
            <a:endParaRPr lang="en-US" dirty="0">
              <a:solidFill>
                <a:prstClr val="black">
                  <a:lumMod val="75000"/>
                  <a:lumOff val="25000"/>
                </a:prstClr>
              </a:solidFill>
            </a:endParaRPr>
          </a:p>
        </p:txBody>
      </p:sp>
      <p:sp>
        <p:nvSpPr>
          <p:cNvPr id="18" name="Title 6"/>
          <p:cNvSpPr txBox="1">
            <a:spLocks/>
          </p:cNvSpPr>
          <p:nvPr/>
        </p:nvSpPr>
        <p:spPr>
          <a:xfrm>
            <a:off x="179512" y="332656"/>
            <a:ext cx="8964488"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2800" b="0" dirty="0">
                <a:solidFill>
                  <a:srgbClr val="0070C0"/>
                </a:solidFill>
                <a:effectLst/>
              </a:rPr>
              <a:t>How long AWS in the market </a:t>
            </a:r>
            <a:r>
              <a:rPr lang="en-IN" sz="3200" b="0" dirty="0">
                <a:effectLst/>
              </a:rPr>
              <a:t> </a:t>
            </a:r>
            <a:endParaRPr lang="en-US" sz="3200" dirty="0">
              <a:solidFill>
                <a:srgbClr val="0070C0"/>
              </a:solidFill>
              <a:latin typeface="Adobe Gothic Std B" pitchFamily="34" charset="-128"/>
              <a:ea typeface="Adobe Gothic Std B" pitchFamily="34" charset="-128"/>
            </a:endParaRPr>
          </a:p>
        </p:txBody>
      </p:sp>
      <p:pic>
        <p:nvPicPr>
          <p:cNvPr id="6146" name="Picture 2" descr="market intelligence icon small | NIS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819779" y="-8201"/>
            <a:ext cx="1125034" cy="112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38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140229"/>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itle 6"/>
          <p:cNvSpPr txBox="1">
            <a:spLocks/>
          </p:cNvSpPr>
          <p:nvPr/>
        </p:nvSpPr>
        <p:spPr>
          <a:xfrm>
            <a:off x="179512" y="332656"/>
            <a:ext cx="936104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2800" b="0" dirty="0">
                <a:solidFill>
                  <a:srgbClr val="0070C0"/>
                </a:solidFill>
                <a:effectLst/>
                <a:latin typeface="Adobe Gothic Std B" pitchFamily="34" charset="-128"/>
                <a:ea typeface="Adobe Gothic Std B" pitchFamily="34" charset="-128"/>
              </a:rPr>
              <a:t>Future of  technology for Next 5 to 10 years</a:t>
            </a:r>
            <a:r>
              <a:rPr lang="en-IN" sz="2800" b="0" dirty="0">
                <a:effectLst/>
              </a:rPr>
              <a:t> </a:t>
            </a:r>
            <a:r>
              <a:rPr lang="en-IN" sz="3200" b="0" dirty="0">
                <a:effectLst/>
              </a:rPr>
              <a:t> </a:t>
            </a:r>
            <a:endParaRPr lang="en-US" sz="3200" dirty="0">
              <a:solidFill>
                <a:srgbClr val="0070C0"/>
              </a:solidFill>
              <a:latin typeface="Adobe Gothic Std B" pitchFamily="34" charset="-128"/>
              <a:ea typeface="Adobe Gothic Std B" pitchFamily="34" charset="-128"/>
            </a:endParaRPr>
          </a:p>
        </p:txBody>
      </p:sp>
      <p:pic>
        <p:nvPicPr>
          <p:cNvPr id="3" name="Picture 2">
            <a:extLst>
              <a:ext uri="{FF2B5EF4-FFF2-40B4-BE49-F238E27FC236}">
                <a16:creationId xmlns:a16="http://schemas.microsoft.com/office/drawing/2014/main" id="{A5FC95B6-8EDC-4204-824A-EA47479858A6}"/>
              </a:ext>
            </a:extLst>
          </p:cNvPr>
          <p:cNvPicPr>
            <a:picLocks noChangeAspect="1"/>
          </p:cNvPicPr>
          <p:nvPr/>
        </p:nvPicPr>
        <p:blipFill>
          <a:blip r:embed="rId4"/>
          <a:stretch>
            <a:fillRect/>
          </a:stretch>
        </p:blipFill>
        <p:spPr>
          <a:xfrm>
            <a:off x="0" y="1105543"/>
            <a:ext cx="9144000" cy="4691436"/>
          </a:xfrm>
          <a:prstGeom prst="rect">
            <a:avLst/>
          </a:prstGeom>
        </p:spPr>
      </p:pic>
      <p:pic>
        <p:nvPicPr>
          <p:cNvPr id="3074" name="Picture 2" descr="Chronograph Icons - Free Download, PNG and SV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858583" y="-1"/>
            <a:ext cx="1275478" cy="114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28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nodeType="withEffect">
                                  <p:stCondLst>
                                    <p:cond delay="2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683568" y="1340768"/>
            <a:ext cx="4676076" cy="3512820"/>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Microsoft Azure</a:t>
            </a:r>
          </a:p>
          <a:p>
            <a:pPr>
              <a:buClr>
                <a:prstClr val="black">
                  <a:lumMod val="50000"/>
                  <a:lumOff val="50000"/>
                </a:prstClr>
              </a:buClr>
              <a:buSzPct val="94000"/>
            </a:pPr>
            <a:endParaRPr lang="en-US" dirty="0">
              <a:solidFill>
                <a:prstClr val="black">
                  <a:lumMod val="75000"/>
                  <a:lumOff val="25000"/>
                </a:prstClr>
              </a:solidFill>
            </a:endParaRP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Google</a:t>
            </a:r>
          </a:p>
          <a:p>
            <a:pPr marL="171450" indent="-171450">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IBM</a:t>
            </a:r>
          </a:p>
          <a:p>
            <a:pPr marL="171450" indent="-171450">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Oracle</a:t>
            </a:r>
          </a:p>
          <a:p>
            <a:pPr>
              <a:buClr>
                <a:prstClr val="black">
                  <a:lumMod val="50000"/>
                  <a:lumOff val="50000"/>
                </a:prstClr>
              </a:buClr>
              <a:buSzPct val="94000"/>
            </a:pPr>
            <a:endParaRPr lang="en-US" dirty="0">
              <a:solidFill>
                <a:prstClr val="black">
                  <a:lumMod val="75000"/>
                  <a:lumOff val="25000"/>
                </a:prstClr>
              </a:solidFill>
            </a:endParaRPr>
          </a:p>
        </p:txBody>
      </p:sp>
      <p:sp>
        <p:nvSpPr>
          <p:cNvPr id="18" name="Title 6"/>
          <p:cNvSpPr txBox="1">
            <a:spLocks/>
          </p:cNvSpPr>
          <p:nvPr/>
        </p:nvSpPr>
        <p:spPr>
          <a:xfrm>
            <a:off x="179512" y="332656"/>
            <a:ext cx="936104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2800" b="0" dirty="0">
                <a:solidFill>
                  <a:srgbClr val="0070C0"/>
                </a:solidFill>
                <a:effectLst/>
              </a:rPr>
              <a:t>Similar competitors of that particular technology </a:t>
            </a:r>
            <a:r>
              <a:rPr lang="en-IN" sz="3200" b="0" dirty="0">
                <a:effectLst/>
              </a:rPr>
              <a:t> </a:t>
            </a:r>
            <a:endParaRPr lang="en-US" sz="3200" dirty="0">
              <a:solidFill>
                <a:srgbClr val="0070C0"/>
              </a:solidFill>
              <a:latin typeface="Adobe Gothic Std B" pitchFamily="34" charset="-128"/>
              <a:ea typeface="Adobe Gothic Std B" pitchFamily="34" charset="-128"/>
            </a:endParaRPr>
          </a:p>
        </p:txBody>
      </p:sp>
    </p:spTree>
    <p:extLst>
      <p:ext uri="{BB962C8B-B14F-4D97-AF65-F5344CB8AC3E}">
        <p14:creationId xmlns:p14="http://schemas.microsoft.com/office/powerpoint/2010/main" val="259217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916206"/>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itle 6"/>
          <p:cNvSpPr txBox="1">
            <a:spLocks/>
          </p:cNvSpPr>
          <p:nvPr/>
        </p:nvSpPr>
        <p:spPr>
          <a:xfrm>
            <a:off x="179512" y="332656"/>
            <a:ext cx="936104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2800" b="0" dirty="0">
                <a:solidFill>
                  <a:srgbClr val="0070C0"/>
                </a:solidFill>
                <a:effectLst/>
              </a:rPr>
              <a:t>Brief About Certifications</a:t>
            </a:r>
            <a:endParaRPr lang="en-US" sz="3200" dirty="0">
              <a:solidFill>
                <a:srgbClr val="0070C0"/>
              </a:solidFill>
              <a:latin typeface="Adobe Gothic Std B" pitchFamily="34" charset="-128"/>
              <a:ea typeface="Adobe Gothic Std B" pitchFamily="34" charset="-128"/>
            </a:endParaRPr>
          </a:p>
        </p:txBody>
      </p:sp>
      <p:pic>
        <p:nvPicPr>
          <p:cNvPr id="5" name="Picture 4">
            <a:extLst>
              <a:ext uri="{FF2B5EF4-FFF2-40B4-BE49-F238E27FC236}">
                <a16:creationId xmlns:a16="http://schemas.microsoft.com/office/drawing/2014/main" id="{E4DEAD2A-51A5-48B8-BE93-0FE5B478610D}"/>
              </a:ext>
            </a:extLst>
          </p:cNvPr>
          <p:cNvPicPr>
            <a:picLocks noChangeAspect="1"/>
          </p:cNvPicPr>
          <p:nvPr/>
        </p:nvPicPr>
        <p:blipFill>
          <a:blip r:embed="rId4"/>
          <a:stretch>
            <a:fillRect/>
          </a:stretch>
        </p:blipFill>
        <p:spPr>
          <a:xfrm>
            <a:off x="0" y="916207"/>
            <a:ext cx="9144000" cy="4853222"/>
          </a:xfrm>
          <a:prstGeom prst="rect">
            <a:avLst/>
          </a:prstGeom>
        </p:spPr>
      </p:pic>
    </p:spTree>
    <p:extLst>
      <p:ext uri="{BB962C8B-B14F-4D97-AF65-F5344CB8AC3E}">
        <p14:creationId xmlns:p14="http://schemas.microsoft.com/office/powerpoint/2010/main" val="294852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908720"/>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76923" y="1298578"/>
            <a:ext cx="8867077" cy="4141440"/>
          </a:xfrm>
          <a:prstGeom prst="rect">
            <a:avLst/>
          </a:prstGeom>
          <a:noFill/>
        </p:spPr>
        <p:txBody>
          <a:bodyPr wrap="square" lIns="91440" rtlCol="0">
            <a:normAutofit/>
          </a:bodyPr>
          <a:lstStyle/>
          <a:p>
            <a:pPr>
              <a:buClr>
                <a:prstClr val="black">
                  <a:lumMod val="50000"/>
                  <a:lumOff val="50000"/>
                </a:prstClr>
              </a:buClr>
              <a:buSzPct val="94000"/>
            </a:pPr>
            <a:r>
              <a:rPr lang="en-US" dirty="0">
                <a:solidFill>
                  <a:prstClr val="black">
                    <a:lumMod val="75000"/>
                    <a:lumOff val="25000"/>
                  </a:prstClr>
                </a:solidFill>
              </a:rPr>
              <a:t>Benefit:</a:t>
            </a:r>
          </a:p>
          <a:p>
            <a:pPr marL="800100" lvl="1" indent="-342900">
              <a:buClr>
                <a:prstClr val="black">
                  <a:lumMod val="50000"/>
                  <a:lumOff val="50000"/>
                </a:prstClr>
              </a:buClr>
              <a:buSzPct val="94000"/>
              <a:buFont typeface="+mj-lt"/>
              <a:buAutoNum type="arabicPeriod"/>
            </a:pPr>
            <a:r>
              <a:rPr lang="en-US" dirty="0">
                <a:solidFill>
                  <a:prstClr val="black">
                    <a:lumMod val="75000"/>
                    <a:lumOff val="25000"/>
                  </a:prstClr>
                </a:solidFill>
              </a:rPr>
              <a:t>Gain an appreciation for your efforts</a:t>
            </a:r>
          </a:p>
          <a:p>
            <a:pPr marL="800100" lvl="1" indent="-342900">
              <a:buClr>
                <a:prstClr val="black">
                  <a:lumMod val="50000"/>
                  <a:lumOff val="50000"/>
                </a:prstClr>
              </a:buClr>
              <a:buSzPct val="94000"/>
              <a:buFont typeface="+mj-lt"/>
              <a:buAutoNum type="arabicPeriod"/>
            </a:pPr>
            <a:r>
              <a:rPr lang="en-US" dirty="0">
                <a:solidFill>
                  <a:prstClr val="black">
                    <a:lumMod val="75000"/>
                    <a:lumOff val="25000"/>
                  </a:prstClr>
                </a:solidFill>
              </a:rPr>
              <a:t>Display your commitment levels</a:t>
            </a:r>
          </a:p>
          <a:p>
            <a:pPr marL="800100" lvl="1" indent="-342900">
              <a:buClr>
                <a:prstClr val="black">
                  <a:lumMod val="50000"/>
                  <a:lumOff val="50000"/>
                </a:prstClr>
              </a:buClr>
              <a:buSzPct val="94000"/>
              <a:buFont typeface="+mj-lt"/>
              <a:buAutoNum type="arabicPeriod"/>
            </a:pPr>
            <a:r>
              <a:rPr lang="en-US" dirty="0">
                <a:solidFill>
                  <a:prstClr val="black">
                    <a:lumMod val="75000"/>
                    <a:lumOff val="25000"/>
                  </a:prstClr>
                </a:solidFill>
              </a:rPr>
              <a:t>Chances to expand professional network</a:t>
            </a:r>
          </a:p>
          <a:p>
            <a:pPr marL="800100" lvl="1" indent="-342900">
              <a:buClr>
                <a:prstClr val="black">
                  <a:lumMod val="50000"/>
                  <a:lumOff val="50000"/>
                </a:prstClr>
              </a:buClr>
              <a:buSzPct val="94000"/>
              <a:buFont typeface="+mj-lt"/>
              <a:buAutoNum type="arabicPeriod"/>
            </a:pPr>
            <a:r>
              <a:rPr lang="en-US" dirty="0">
                <a:solidFill>
                  <a:prstClr val="black">
                    <a:lumMod val="75000"/>
                    <a:lumOff val="25000"/>
                  </a:prstClr>
                </a:solidFill>
              </a:rPr>
              <a:t>Bring in more projects.</a:t>
            </a:r>
          </a:p>
          <a:p>
            <a:pPr marL="800100" lvl="1" indent="-342900">
              <a:buClr>
                <a:prstClr val="black">
                  <a:lumMod val="50000"/>
                  <a:lumOff val="50000"/>
                </a:prstClr>
              </a:buClr>
              <a:buSzPct val="94000"/>
              <a:buFont typeface="+mj-lt"/>
              <a:buAutoNum type="arabicPeriod"/>
            </a:pPr>
            <a:r>
              <a:rPr lang="en-US" dirty="0">
                <a:solidFill>
                  <a:prstClr val="black">
                    <a:lumMod val="75000"/>
                    <a:lumOff val="25000"/>
                  </a:prstClr>
                </a:solidFill>
              </a:rPr>
              <a:t>Opportunity to become a Subject Matter Expert</a:t>
            </a:r>
          </a:p>
          <a:p>
            <a:pPr marL="800100" lvl="1" indent="-342900">
              <a:buClr>
                <a:prstClr val="black">
                  <a:lumMod val="50000"/>
                  <a:lumOff val="50000"/>
                </a:prstClr>
              </a:buClr>
              <a:buSzPct val="94000"/>
              <a:buFont typeface="+mj-lt"/>
              <a:buAutoNum type="arabicPeriod"/>
            </a:pPr>
            <a:r>
              <a:rPr lang="en-US" dirty="0">
                <a:solidFill>
                  <a:prstClr val="black">
                    <a:lumMod val="75000"/>
                    <a:lumOff val="25000"/>
                  </a:prstClr>
                </a:solidFill>
              </a:rPr>
              <a:t>A better paycheck</a:t>
            </a:r>
          </a:p>
          <a:p>
            <a:pPr lvl="1">
              <a:buClr>
                <a:prstClr val="black">
                  <a:lumMod val="50000"/>
                  <a:lumOff val="50000"/>
                </a:prstClr>
              </a:buClr>
              <a:buSzPct val="94000"/>
            </a:pPr>
            <a:endParaRPr lang="en-IN" dirty="0"/>
          </a:p>
          <a:p>
            <a:pPr>
              <a:buClr>
                <a:prstClr val="black">
                  <a:lumMod val="50000"/>
                  <a:lumOff val="50000"/>
                </a:prstClr>
              </a:buClr>
              <a:buSzPct val="94000"/>
            </a:pPr>
            <a:r>
              <a:rPr lang="en-IN" dirty="0">
                <a:solidFill>
                  <a:prstClr val="black">
                    <a:lumMod val="75000"/>
                    <a:lumOff val="25000"/>
                  </a:prstClr>
                </a:solidFill>
              </a:rPr>
              <a:t>Where</a:t>
            </a:r>
            <a:r>
              <a:rPr lang="en-IN" dirty="0"/>
              <a:t> we can give the Certifications</a:t>
            </a:r>
          </a:p>
          <a:p>
            <a:pPr marL="742950" lvl="1" indent="-285750">
              <a:buClr>
                <a:prstClr val="black">
                  <a:lumMod val="50000"/>
                  <a:lumOff val="50000"/>
                </a:prstClr>
              </a:buClr>
              <a:buSzPct val="94000"/>
              <a:buFont typeface="Arial" panose="020B0604020202020204" pitchFamily="34" charset="0"/>
              <a:buChar char="•"/>
            </a:pPr>
            <a:r>
              <a:rPr lang="en-IN" dirty="0"/>
              <a:t> </a:t>
            </a:r>
            <a:r>
              <a:rPr lang="en-IN" sz="1400" dirty="0"/>
              <a:t>https://aws.amazon.com/certification/</a:t>
            </a:r>
          </a:p>
          <a:p>
            <a:pPr marL="742950" lvl="1" indent="-285750">
              <a:buClr>
                <a:prstClr val="black">
                  <a:lumMod val="50000"/>
                  <a:lumOff val="50000"/>
                </a:prstClr>
              </a:buClr>
              <a:buSzPct val="94000"/>
              <a:buFont typeface="Arial" panose="020B0604020202020204" pitchFamily="34" charset="0"/>
              <a:buChar char="•"/>
            </a:pPr>
            <a:r>
              <a:rPr lang="en-IN" sz="1400" dirty="0"/>
              <a:t> https://aws.amazon.com/certification/certified-solutions-architect-associate/</a:t>
            </a:r>
          </a:p>
          <a:p>
            <a:pPr marL="169863" indent="-169863">
              <a:buClr>
                <a:prstClr val="black">
                  <a:lumMod val="50000"/>
                  <a:lumOff val="50000"/>
                </a:prstClr>
              </a:buClr>
              <a:buSzPct val="94000"/>
              <a:buFont typeface="Calibri" pitchFamily="34" charset="0"/>
              <a:buChar char="»"/>
            </a:pPr>
            <a:endParaRPr lang="en-IN" dirty="0">
              <a:solidFill>
                <a:prstClr val="black">
                  <a:lumMod val="75000"/>
                  <a:lumOff val="25000"/>
                </a:prstClr>
              </a:solidFill>
            </a:endParaRPr>
          </a:p>
          <a:p>
            <a:pPr>
              <a:buClr>
                <a:prstClr val="black">
                  <a:lumMod val="50000"/>
                  <a:lumOff val="50000"/>
                </a:prstClr>
              </a:buClr>
              <a:buSzPct val="94000"/>
            </a:pPr>
            <a:endParaRPr lang="en-US" dirty="0">
              <a:solidFill>
                <a:prstClr val="black">
                  <a:lumMod val="75000"/>
                  <a:lumOff val="25000"/>
                </a:prstClr>
              </a:solidFill>
            </a:endParaRPr>
          </a:p>
        </p:txBody>
      </p:sp>
      <p:sp>
        <p:nvSpPr>
          <p:cNvPr id="18" name="Title 6"/>
          <p:cNvSpPr txBox="1">
            <a:spLocks/>
          </p:cNvSpPr>
          <p:nvPr/>
        </p:nvSpPr>
        <p:spPr>
          <a:xfrm>
            <a:off x="179512" y="332656"/>
            <a:ext cx="936104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2800" b="0" dirty="0">
                <a:solidFill>
                  <a:srgbClr val="0070C0"/>
                </a:solidFill>
                <a:effectLst/>
              </a:rPr>
              <a:t>Brief About Certifications…. Conti…</a:t>
            </a:r>
            <a:endParaRPr lang="en-US" sz="3200" dirty="0">
              <a:solidFill>
                <a:srgbClr val="0070C0"/>
              </a:solidFill>
              <a:latin typeface="Adobe Gothic Std B" pitchFamily="34" charset="-128"/>
              <a:ea typeface="Adobe Gothic Std B" pitchFamily="34" charset="-128"/>
            </a:endParaRPr>
          </a:p>
        </p:txBody>
      </p:sp>
      <p:pic>
        <p:nvPicPr>
          <p:cNvPr id="8196" name="Picture 4" descr="30 Adsense Authority Sites Package Deal | Authority LL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2673" y="98072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57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0" y="1124744"/>
            <a:ext cx="9144000" cy="4673034"/>
          </a:xfrm>
          <a:prstGeom prst="rect">
            <a:avLst/>
          </a:prstGeom>
          <a:noFill/>
        </p:spPr>
        <p:txBody>
          <a:bodyPr wrap="square" lIns="91440" rtlCol="0">
            <a:normAutofit fontScale="92500" lnSpcReduction="20000"/>
          </a:bodyPr>
          <a:lstStyle/>
          <a:p>
            <a:pPr>
              <a:buClr>
                <a:prstClr val="black">
                  <a:lumMod val="50000"/>
                  <a:lumOff val="50000"/>
                </a:prstClr>
              </a:buClr>
              <a:buSzPct val="94000"/>
            </a:pPr>
            <a:endParaRPr lang="en-US" dirty="0">
              <a:solidFill>
                <a:prstClr val="black">
                  <a:lumMod val="75000"/>
                  <a:lumOff val="25000"/>
                </a:prstClr>
              </a:solidFill>
            </a:endParaRP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What is an EIP?</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What is CloudFront?</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What is meant by Edge location?</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What is the VPC peering connection?</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What are NAT gateways?</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Explain about DynamoDB? </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What is difference between USER, ROLE and Policy?</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How is stopping and terminating an instance different from each other?</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Can S3 be used with EC2 instances, if yes, how?</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What happens to my backups and DB Snapshots if I delete my DB Instance?</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What is the difference between Scalability and Elasticity?</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When should I use a Classic Load Balancer and when should I use an Application load balancer?</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Explain the various storage classes available in S3? </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What is subnet? </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What is AWS CloudTrail and AWS CloudWatch?</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Explain about AWS Lambda.</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What is the security group and NACL?</a:t>
            </a:r>
          </a:p>
          <a:p>
            <a:pPr marL="171450" indent="-171450">
              <a:buClr>
                <a:prstClr val="black">
                  <a:lumMod val="50000"/>
                  <a:lumOff val="50000"/>
                </a:prstClr>
              </a:buClr>
              <a:buSzPct val="94000"/>
              <a:buFont typeface="Calibri" pitchFamily="34" charset="0"/>
              <a:buChar char="»"/>
            </a:pPr>
            <a:r>
              <a:rPr lang="en-US" dirty="0">
                <a:solidFill>
                  <a:prstClr val="black">
                    <a:lumMod val="75000"/>
                    <a:lumOff val="25000"/>
                  </a:prstClr>
                </a:solidFill>
              </a:rPr>
              <a:t>List the default tables that we get when we create AWS VPC </a:t>
            </a:r>
          </a:p>
          <a:p>
            <a:pPr>
              <a:buClr>
                <a:prstClr val="black">
                  <a:lumMod val="50000"/>
                  <a:lumOff val="50000"/>
                </a:prstClr>
              </a:buClr>
              <a:buSzPct val="94000"/>
            </a:pPr>
            <a:r>
              <a:rPr lang="en-IN" dirty="0"/>
              <a:t> </a:t>
            </a:r>
          </a:p>
          <a:p>
            <a:pPr marL="169863" indent="-169863">
              <a:buClr>
                <a:prstClr val="black">
                  <a:lumMod val="50000"/>
                  <a:lumOff val="50000"/>
                </a:prstClr>
              </a:buClr>
              <a:buSzPct val="94000"/>
              <a:buFont typeface="Calibri" pitchFamily="34" charset="0"/>
              <a:buChar char="»"/>
            </a:pPr>
            <a:endParaRPr lang="en-IN" dirty="0">
              <a:solidFill>
                <a:prstClr val="black">
                  <a:lumMod val="75000"/>
                  <a:lumOff val="25000"/>
                </a:prstClr>
              </a:solidFill>
            </a:endParaRPr>
          </a:p>
          <a:p>
            <a:pPr>
              <a:buClr>
                <a:prstClr val="black">
                  <a:lumMod val="50000"/>
                  <a:lumOff val="50000"/>
                </a:prstClr>
              </a:buClr>
              <a:buSzPct val="94000"/>
            </a:pPr>
            <a:endParaRPr lang="en-US" dirty="0">
              <a:solidFill>
                <a:prstClr val="black">
                  <a:lumMod val="75000"/>
                  <a:lumOff val="25000"/>
                </a:prstClr>
              </a:solidFill>
            </a:endParaRPr>
          </a:p>
        </p:txBody>
      </p:sp>
      <p:sp>
        <p:nvSpPr>
          <p:cNvPr id="18" name="Title 6"/>
          <p:cNvSpPr txBox="1">
            <a:spLocks/>
          </p:cNvSpPr>
          <p:nvPr/>
        </p:nvSpPr>
        <p:spPr>
          <a:xfrm>
            <a:off x="179512" y="332656"/>
            <a:ext cx="936104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2800" b="0" dirty="0">
                <a:solidFill>
                  <a:srgbClr val="0070C0"/>
                </a:solidFill>
                <a:effectLst/>
              </a:rPr>
              <a:t>FAQs</a:t>
            </a:r>
            <a:endParaRPr lang="en-US" sz="3200" dirty="0">
              <a:solidFill>
                <a:srgbClr val="0070C0"/>
              </a:solidFill>
              <a:latin typeface="Adobe Gothic Std B" pitchFamily="34" charset="-128"/>
              <a:ea typeface="Adobe Gothic Std B" pitchFamily="34" charset="-128"/>
            </a:endParaRPr>
          </a:p>
        </p:txBody>
      </p:sp>
      <p:pic>
        <p:nvPicPr>
          <p:cNvPr id="7174" name="Picture 6" descr="FAQ-icon - The Village of Coxsack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2131" y="116632"/>
            <a:ext cx="25717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07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3513731"/>
            <a:ext cx="3679305" cy="964031"/>
          </a:xfrm>
        </p:spPr>
        <p:txBody>
          <a:bodyPr>
            <a:noAutofit/>
          </a:bodyPr>
          <a:lstStyle/>
          <a:p>
            <a:pPr lvl="0">
              <a:spcBef>
                <a:spcPts val="0"/>
              </a:spcBef>
            </a:pPr>
            <a:br>
              <a:rPr lang="en-US" dirty="0">
                <a:solidFill>
                  <a:prstClr val="white"/>
                </a:solidFill>
              </a:rPr>
            </a:br>
            <a:br>
              <a:rPr lang="en-US" dirty="0">
                <a:solidFill>
                  <a:prstClr val="white"/>
                </a:solidFill>
              </a:rPr>
            </a:br>
            <a:r>
              <a:rPr lang="en-US" dirty="0">
                <a:solidFill>
                  <a:prstClr val="white"/>
                </a:solidFill>
              </a:rPr>
              <a:t>Thank you</a:t>
            </a:r>
            <a:br>
              <a:rPr lang="en-US" dirty="0">
                <a:solidFill>
                  <a:prstClr val="white"/>
                </a:solidFill>
              </a:rPr>
            </a:br>
            <a:endParaRPr lang="en-US" sz="6600" dirty="0"/>
          </a:p>
        </p:txBody>
      </p:sp>
      <p:sp>
        <p:nvSpPr>
          <p:cNvPr id="4" name="TextBox 3"/>
          <p:cNvSpPr txBox="1"/>
          <p:nvPr/>
        </p:nvSpPr>
        <p:spPr>
          <a:xfrm>
            <a:off x="1835696" y="4293096"/>
            <a:ext cx="5274528" cy="369332"/>
          </a:xfrm>
          <a:prstGeom prst="rect">
            <a:avLst/>
          </a:prstGeom>
          <a:noFill/>
        </p:spPr>
        <p:txBody>
          <a:bodyPr wrap="square" rtlCol="0">
            <a:normAutofit/>
          </a:bodyPr>
          <a:lstStyle/>
          <a:p>
            <a:pPr algn="r"/>
            <a:endParaRPr lang="en-US" dirty="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026" name="Picture 2" descr="Managed Services | TSIC Solutions Inc"/>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596336" y="4221088"/>
            <a:ext cx="1567061" cy="156706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b="1" dirty="0">
                <a:solidFill>
                  <a:srgbClr val="0070C0"/>
                </a:solidFill>
                <a:latin typeface="Adobe Gothic Std B" pitchFamily="34" charset="-128"/>
                <a:ea typeface="Adobe Gothic Std B" pitchFamily="34" charset="-128"/>
              </a:rPr>
              <a:t>Trainer Profile:</a:t>
            </a:r>
            <a:endParaRPr lang="en-US" sz="2400" dirty="0">
              <a:solidFill>
                <a:srgbClr val="0070C0"/>
              </a:solidFill>
              <a:latin typeface="Adobe Gothic Std B" pitchFamily="34" charset="-128"/>
              <a:ea typeface="Adobe Gothic Std B" pitchFamily="34" charset="-128"/>
            </a:endParaRPr>
          </a:p>
        </p:txBody>
      </p:sp>
      <p:sp>
        <p:nvSpPr>
          <p:cNvPr id="5" name="TextBox 4"/>
          <p:cNvSpPr txBox="1"/>
          <p:nvPr/>
        </p:nvSpPr>
        <p:spPr>
          <a:xfrm>
            <a:off x="683754" y="1484784"/>
            <a:ext cx="7848685" cy="3368804"/>
          </a:xfrm>
          <a:prstGeom prst="rect">
            <a:avLst/>
          </a:prstGeom>
          <a:noFill/>
        </p:spPr>
        <p:txBody>
          <a:bodyPr wrap="square" lIns="91440" rtlCol="0">
            <a:normAutofit lnSpcReduction="10000"/>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Certified Solutions Architect</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Hortonworks Data Platform Certified Developer for Apache Hadoop</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Experience in designing (Architect) cloud based big data Analytics product R&amp;D, scalable, serverless data processing pipelines [Spark, Python, AWS, ML].</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Working on building ML platform enabling Data Scientist to create, build, train and deploy Machine Learning Model on cloud</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Build Serverless Solution to process 100s GB of Data, in less than 1 hour</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138482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8B2DBA-0E09-420E-A296-8DB2159798E6}"/>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IN" sz="2400" b="0" dirty="0">
                <a:solidFill>
                  <a:srgbClr val="0070C0"/>
                </a:solidFill>
                <a:effectLst/>
                <a:latin typeface="Adobe Gothic Std B" pitchFamily="34" charset="-128"/>
                <a:ea typeface="Adobe Gothic Std B" pitchFamily="34" charset="-128"/>
              </a:rPr>
              <a:t>  Overview of the complete Syllabus</a:t>
            </a:r>
            <a:r>
              <a:rPr lang="en-US" sz="2400" b="1" dirty="0">
                <a:solidFill>
                  <a:srgbClr val="0070C0"/>
                </a:solidFill>
                <a:latin typeface="Adobe Gothic Std B" pitchFamily="34" charset="-128"/>
                <a:ea typeface="Adobe Gothic Std B" pitchFamily="34" charset="-128"/>
              </a:rPr>
              <a:t>:</a:t>
            </a:r>
            <a:endParaRPr lang="en-US" sz="2400" dirty="0">
              <a:solidFill>
                <a:srgbClr val="0070C0"/>
              </a:solidFill>
              <a:latin typeface="Adobe Gothic Std B" pitchFamily="34" charset="-128"/>
              <a:ea typeface="Adobe Gothic Std B" pitchFamily="34" charset="-128"/>
            </a:endParaRPr>
          </a:p>
        </p:txBody>
      </p:sp>
      <p:sp>
        <p:nvSpPr>
          <p:cNvPr id="5" name="TextBox 4"/>
          <p:cNvSpPr txBox="1"/>
          <p:nvPr/>
        </p:nvSpPr>
        <p:spPr>
          <a:xfrm>
            <a:off x="683754" y="1340768"/>
            <a:ext cx="7848685" cy="3512820"/>
          </a:xfrm>
          <a:prstGeom prst="rect">
            <a:avLst/>
          </a:prstGeom>
          <a:noFill/>
        </p:spPr>
        <p:txBody>
          <a:bodyPr wrap="square" lIns="91440" rtlCol="0">
            <a:normAutofit fontScale="85000" lnSpcReduction="20000"/>
          </a:bodyPr>
          <a:lstStyle/>
          <a:p>
            <a:pPr>
              <a:buClr>
                <a:prstClr val="black">
                  <a:lumMod val="50000"/>
                  <a:lumOff val="50000"/>
                </a:prstClr>
              </a:buClr>
              <a:buSzPct val="94000"/>
            </a:pPr>
            <a:r>
              <a:rPr lang="en-US" dirty="0">
                <a:solidFill>
                  <a:prstClr val="black">
                    <a:lumMod val="75000"/>
                    <a:lumOff val="25000"/>
                  </a:prstClr>
                </a:solidFill>
              </a:rPr>
              <a:t>Domain 1: Design Resilient Architectures</a:t>
            </a:r>
          </a:p>
          <a:p>
            <a:pPr>
              <a:buClr>
                <a:prstClr val="black">
                  <a:lumMod val="50000"/>
                  <a:lumOff val="50000"/>
                </a:prstClr>
              </a:buClr>
              <a:buSzPct val="94000"/>
            </a:pPr>
            <a:r>
              <a:rPr lang="en-US" dirty="0">
                <a:solidFill>
                  <a:prstClr val="black">
                    <a:lumMod val="75000"/>
                    <a:lumOff val="25000"/>
                  </a:prstClr>
                </a:solidFill>
              </a:rPr>
              <a:t>  1.1 Design a multi-tier architecture solution</a:t>
            </a:r>
          </a:p>
          <a:p>
            <a:pPr>
              <a:buClr>
                <a:prstClr val="black">
                  <a:lumMod val="50000"/>
                  <a:lumOff val="50000"/>
                </a:prstClr>
              </a:buClr>
              <a:buSzPct val="94000"/>
            </a:pPr>
            <a:r>
              <a:rPr lang="en-US" dirty="0">
                <a:solidFill>
                  <a:prstClr val="black">
                    <a:lumMod val="75000"/>
                    <a:lumOff val="25000"/>
                  </a:prstClr>
                </a:solidFill>
              </a:rPr>
              <a:t>  1.2 Design highly available and/or fault-tolerant architectures</a:t>
            </a:r>
          </a:p>
          <a:p>
            <a:pPr>
              <a:buClr>
                <a:prstClr val="black">
                  <a:lumMod val="50000"/>
                  <a:lumOff val="50000"/>
                </a:prstClr>
              </a:buClr>
              <a:buSzPct val="94000"/>
            </a:pPr>
            <a:r>
              <a:rPr lang="en-US" dirty="0">
                <a:solidFill>
                  <a:prstClr val="black">
                    <a:lumMod val="75000"/>
                    <a:lumOff val="25000"/>
                  </a:prstClr>
                </a:solidFill>
              </a:rPr>
              <a:t>  1.3 Design decoupling mechanisms using AWS services</a:t>
            </a:r>
          </a:p>
          <a:p>
            <a:pPr>
              <a:buClr>
                <a:prstClr val="black">
                  <a:lumMod val="50000"/>
                  <a:lumOff val="50000"/>
                </a:prstClr>
              </a:buClr>
              <a:buSzPct val="94000"/>
            </a:pPr>
            <a:r>
              <a:rPr lang="en-US" dirty="0">
                <a:solidFill>
                  <a:prstClr val="black">
                    <a:lumMod val="75000"/>
                    <a:lumOff val="25000"/>
                  </a:prstClr>
                </a:solidFill>
              </a:rPr>
              <a:t>  1.4 Choose appropriate resilient storage</a:t>
            </a:r>
          </a:p>
          <a:p>
            <a:pPr>
              <a:buClr>
                <a:prstClr val="black">
                  <a:lumMod val="50000"/>
                  <a:lumOff val="50000"/>
                </a:prstClr>
              </a:buClr>
              <a:buSzPct val="94000"/>
            </a:pPr>
            <a:r>
              <a:rPr lang="en-US" dirty="0">
                <a:solidFill>
                  <a:prstClr val="black">
                    <a:lumMod val="75000"/>
                    <a:lumOff val="25000"/>
                  </a:prstClr>
                </a:solidFill>
              </a:rPr>
              <a:t>Domain 2: Design High-Performing Architectures</a:t>
            </a:r>
          </a:p>
          <a:p>
            <a:pPr>
              <a:buClr>
                <a:prstClr val="black">
                  <a:lumMod val="50000"/>
                  <a:lumOff val="50000"/>
                </a:prstClr>
              </a:buClr>
              <a:buSzPct val="94000"/>
            </a:pPr>
            <a:r>
              <a:rPr lang="en-US" dirty="0">
                <a:solidFill>
                  <a:prstClr val="black">
                    <a:lumMod val="75000"/>
                    <a:lumOff val="25000"/>
                  </a:prstClr>
                </a:solidFill>
              </a:rPr>
              <a:t>  2.1 Identify elastic and scalable compute solutions for a workload</a:t>
            </a:r>
          </a:p>
          <a:p>
            <a:pPr>
              <a:buClr>
                <a:prstClr val="black">
                  <a:lumMod val="50000"/>
                  <a:lumOff val="50000"/>
                </a:prstClr>
              </a:buClr>
              <a:buSzPct val="94000"/>
            </a:pPr>
            <a:r>
              <a:rPr lang="en-US" dirty="0">
                <a:solidFill>
                  <a:prstClr val="black">
                    <a:lumMod val="75000"/>
                    <a:lumOff val="25000"/>
                  </a:prstClr>
                </a:solidFill>
              </a:rPr>
              <a:t>  2.2 Select high-performing and scalable storage solutions for a workload</a:t>
            </a:r>
          </a:p>
          <a:p>
            <a:pPr>
              <a:buClr>
                <a:prstClr val="black">
                  <a:lumMod val="50000"/>
                  <a:lumOff val="50000"/>
                </a:prstClr>
              </a:buClr>
              <a:buSzPct val="94000"/>
            </a:pPr>
            <a:r>
              <a:rPr lang="en-US" dirty="0">
                <a:solidFill>
                  <a:prstClr val="black">
                    <a:lumMod val="75000"/>
                    <a:lumOff val="25000"/>
                  </a:prstClr>
                </a:solidFill>
              </a:rPr>
              <a:t>  2.3 Select high-performing networking solutions for a workload</a:t>
            </a:r>
          </a:p>
          <a:p>
            <a:pPr>
              <a:buClr>
                <a:prstClr val="black">
                  <a:lumMod val="50000"/>
                  <a:lumOff val="50000"/>
                </a:prstClr>
              </a:buClr>
              <a:buSzPct val="94000"/>
            </a:pPr>
            <a:r>
              <a:rPr lang="en-US" dirty="0">
                <a:solidFill>
                  <a:prstClr val="black">
                    <a:lumMod val="75000"/>
                    <a:lumOff val="25000"/>
                  </a:prstClr>
                </a:solidFill>
              </a:rPr>
              <a:t>  2.4 Choose high-performing database solutions for a workload</a:t>
            </a:r>
          </a:p>
          <a:p>
            <a:pPr>
              <a:buClr>
                <a:prstClr val="black">
                  <a:lumMod val="50000"/>
                  <a:lumOff val="50000"/>
                </a:prstClr>
              </a:buClr>
              <a:buSzPct val="94000"/>
            </a:pPr>
            <a:r>
              <a:rPr lang="en-US" dirty="0">
                <a:solidFill>
                  <a:prstClr val="black">
                    <a:lumMod val="75000"/>
                    <a:lumOff val="25000"/>
                  </a:prstClr>
                </a:solidFill>
              </a:rPr>
              <a:t>Domain 3: Design Secure Applications and Architectures</a:t>
            </a:r>
          </a:p>
          <a:p>
            <a:pPr>
              <a:buClr>
                <a:prstClr val="black">
                  <a:lumMod val="50000"/>
                  <a:lumOff val="50000"/>
                </a:prstClr>
              </a:buClr>
              <a:buSzPct val="94000"/>
            </a:pPr>
            <a:r>
              <a:rPr lang="en-US" dirty="0">
                <a:solidFill>
                  <a:prstClr val="black">
                    <a:lumMod val="75000"/>
                    <a:lumOff val="25000"/>
                  </a:prstClr>
                </a:solidFill>
              </a:rPr>
              <a:t>  3.1 Design secure access to AWS resources</a:t>
            </a:r>
          </a:p>
          <a:p>
            <a:pPr>
              <a:buClr>
                <a:prstClr val="black">
                  <a:lumMod val="50000"/>
                  <a:lumOff val="50000"/>
                </a:prstClr>
              </a:buClr>
              <a:buSzPct val="94000"/>
            </a:pPr>
            <a:r>
              <a:rPr lang="en-US" dirty="0">
                <a:solidFill>
                  <a:prstClr val="black">
                    <a:lumMod val="75000"/>
                    <a:lumOff val="25000"/>
                  </a:prstClr>
                </a:solidFill>
              </a:rPr>
              <a:t>  3.2 Design secure application tiers</a:t>
            </a:r>
          </a:p>
          <a:p>
            <a:pPr>
              <a:buClr>
                <a:prstClr val="black">
                  <a:lumMod val="50000"/>
                  <a:lumOff val="50000"/>
                </a:prstClr>
              </a:buClr>
              <a:buSzPct val="94000"/>
            </a:pPr>
            <a:r>
              <a:rPr lang="en-US" dirty="0">
                <a:solidFill>
                  <a:prstClr val="black">
                    <a:lumMod val="75000"/>
                    <a:lumOff val="25000"/>
                  </a:prstClr>
                </a:solidFill>
              </a:rPr>
              <a:t>  3.3 Select appropriate data security options</a:t>
            </a:r>
          </a:p>
          <a:p>
            <a:pPr>
              <a:buClr>
                <a:prstClr val="black">
                  <a:lumMod val="50000"/>
                  <a:lumOff val="50000"/>
                </a:prstClr>
              </a:buClr>
              <a:buSzPct val="94000"/>
            </a:pPr>
            <a:r>
              <a:rPr lang="en-US" dirty="0">
                <a:solidFill>
                  <a:prstClr val="black">
                    <a:lumMod val="75000"/>
                    <a:lumOff val="25000"/>
                  </a:prstClr>
                </a:solidFill>
              </a:rPr>
              <a:t>Domain 4: Design Cost-Optimized Architectures</a:t>
            </a:r>
          </a:p>
          <a:p>
            <a:pPr>
              <a:buClr>
                <a:prstClr val="black">
                  <a:lumMod val="50000"/>
                  <a:lumOff val="50000"/>
                </a:prstClr>
              </a:buClr>
              <a:buSzPct val="94000"/>
            </a:pPr>
            <a:r>
              <a:rPr lang="en-US" dirty="0">
                <a:solidFill>
                  <a:prstClr val="black">
                    <a:lumMod val="75000"/>
                    <a:lumOff val="25000"/>
                  </a:prstClr>
                </a:solidFill>
              </a:rPr>
              <a:t>  4.1 Identify cost-effective storage solutions</a:t>
            </a:r>
          </a:p>
          <a:p>
            <a:pPr>
              <a:buClr>
                <a:prstClr val="black">
                  <a:lumMod val="50000"/>
                  <a:lumOff val="50000"/>
                </a:prstClr>
              </a:buClr>
              <a:buSzPct val="94000"/>
            </a:pPr>
            <a:r>
              <a:rPr lang="en-US" dirty="0">
                <a:solidFill>
                  <a:prstClr val="black">
                    <a:lumMod val="75000"/>
                    <a:lumOff val="25000"/>
                  </a:prstClr>
                </a:solidFill>
              </a:rPr>
              <a:t>  4.2 Identify cost-effective compute and database services</a:t>
            </a:r>
          </a:p>
          <a:p>
            <a:pPr>
              <a:buClr>
                <a:prstClr val="black">
                  <a:lumMod val="50000"/>
                  <a:lumOff val="50000"/>
                </a:prstClr>
              </a:buClr>
              <a:buSzPct val="94000"/>
            </a:pPr>
            <a:r>
              <a:rPr lang="en-US" dirty="0">
                <a:solidFill>
                  <a:prstClr val="black">
                    <a:lumMod val="75000"/>
                    <a:lumOff val="25000"/>
                  </a:prstClr>
                </a:solidFill>
              </a:rPr>
              <a:t>  4.3 Design cost-optimized network architectures</a:t>
            </a:r>
          </a:p>
        </p:txBody>
      </p:sp>
      <p:sp>
        <p:nvSpPr>
          <p:cNvPr id="2" name="Minus 1"/>
          <p:cNvSpPr/>
          <p:nvPr/>
        </p:nvSpPr>
        <p:spPr>
          <a:xfrm flipH="1">
            <a:off x="8878578" y="-3123728"/>
            <a:ext cx="45719" cy="9865096"/>
          </a:xfrm>
          <a:prstGeom prst="mathMinus">
            <a:avLst/>
          </a:prstGeom>
          <a:solidFill>
            <a:srgbClr val="6596D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Banking, SSC, RPSC Police Defence Exam Syllabus &amp; Exam Pattern"/>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510380" y="4005064"/>
            <a:ext cx="1517104" cy="15171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2574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8DA6AD-C732-4A87-927B-EB3FF2264BAD}"/>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IN" sz="2400" b="0" dirty="0">
                <a:solidFill>
                  <a:srgbClr val="0070C0"/>
                </a:solidFill>
                <a:effectLst/>
                <a:latin typeface="Adobe Gothic Std B" pitchFamily="34" charset="-128"/>
                <a:ea typeface="Adobe Gothic Std B" pitchFamily="34" charset="-128"/>
              </a:rPr>
              <a:t>Title </a:t>
            </a:r>
            <a:r>
              <a:rPr lang="en-US" sz="2400" dirty="0">
                <a:solidFill>
                  <a:srgbClr val="0070C0"/>
                </a:solidFill>
                <a:latin typeface="Adobe Gothic Std B" pitchFamily="34" charset="-128"/>
                <a:ea typeface="Adobe Gothic Std B" pitchFamily="34" charset="-128"/>
              </a:rPr>
              <a:t>: Get started</a:t>
            </a:r>
          </a:p>
        </p:txBody>
      </p:sp>
      <p:sp>
        <p:nvSpPr>
          <p:cNvPr id="5" name="TextBox 4"/>
          <p:cNvSpPr txBox="1"/>
          <p:nvPr/>
        </p:nvSpPr>
        <p:spPr>
          <a:xfrm>
            <a:off x="539552" y="1332982"/>
            <a:ext cx="8424936" cy="4400274"/>
          </a:xfrm>
          <a:prstGeom prst="rect">
            <a:avLst/>
          </a:prstGeom>
          <a:noFill/>
        </p:spPr>
        <p:txBody>
          <a:bodyPr wrap="square" lIns="91440" rtlCol="0">
            <a:normAutofit fontScale="92500" lnSpcReduction="20000"/>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Cloud Vs On-Premise</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Silent Features</a:t>
            </a:r>
          </a:p>
          <a:p>
            <a:pPr>
              <a:buClr>
                <a:prstClr val="black">
                  <a:lumMod val="50000"/>
                  <a:lumOff val="50000"/>
                </a:prstClr>
              </a:buClr>
              <a:buSzPct val="94000"/>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Product Fundamentals</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Importance of Cloud Technology</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Advantages &amp; Disadvantages of cloud</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Differentiator from other parallel technologies in the market</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Job Opportunities  </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How long the technology in the market  </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 Future of  technology for Next 5 to 10 years  </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Brief About Certifications</a:t>
            </a:r>
          </a:p>
        </p:txBody>
      </p:sp>
      <p:sp>
        <p:nvSpPr>
          <p:cNvPr id="2" name="Minus 1"/>
          <p:cNvSpPr/>
          <p:nvPr/>
        </p:nvSpPr>
        <p:spPr>
          <a:xfrm flipH="1">
            <a:off x="8878578" y="-3123728"/>
            <a:ext cx="45719" cy="9865096"/>
          </a:xfrm>
          <a:prstGeom prst="mathMinus">
            <a:avLst/>
          </a:prstGeom>
          <a:solidFill>
            <a:srgbClr val="6596D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2649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9A632A-CF2F-43E3-B754-2701F7F17B87}"/>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IN" sz="2400" b="0" dirty="0">
                <a:solidFill>
                  <a:srgbClr val="0070C0"/>
                </a:solidFill>
                <a:effectLst/>
                <a:latin typeface="Adobe Gothic Std B" pitchFamily="34" charset="-128"/>
                <a:ea typeface="Adobe Gothic Std B" pitchFamily="34" charset="-128"/>
              </a:rPr>
              <a:t>Title </a:t>
            </a:r>
            <a:r>
              <a:rPr lang="en-US" sz="2400" b="1" dirty="0">
                <a:solidFill>
                  <a:srgbClr val="0070C0"/>
                </a:solidFill>
                <a:latin typeface="Adobe Gothic Std B" pitchFamily="34" charset="-128"/>
                <a:ea typeface="Adobe Gothic Std B" pitchFamily="34" charset="-128"/>
              </a:rPr>
              <a:t>: Cloud Vs On-Premise</a:t>
            </a:r>
            <a:endParaRPr lang="en-US" sz="2400" dirty="0">
              <a:solidFill>
                <a:srgbClr val="0070C0"/>
              </a:solidFill>
              <a:latin typeface="Adobe Gothic Std B" pitchFamily="34" charset="-128"/>
              <a:ea typeface="Adobe Gothic Std B" pitchFamily="34" charset="-128"/>
            </a:endParaRPr>
          </a:p>
        </p:txBody>
      </p:sp>
      <p:sp>
        <p:nvSpPr>
          <p:cNvPr id="2" name="Minus 1"/>
          <p:cNvSpPr/>
          <p:nvPr/>
        </p:nvSpPr>
        <p:spPr>
          <a:xfrm flipH="1">
            <a:off x="8878578" y="-3123728"/>
            <a:ext cx="45719" cy="9865096"/>
          </a:xfrm>
          <a:prstGeom prst="mathMinus">
            <a:avLst/>
          </a:prstGeom>
          <a:solidFill>
            <a:srgbClr val="6596D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3">
            <a:extLst>
              <a:ext uri="{FF2B5EF4-FFF2-40B4-BE49-F238E27FC236}">
                <a16:creationId xmlns:a16="http://schemas.microsoft.com/office/drawing/2014/main" id="{1857C222-D90F-413F-8EA8-C51D856F5D1E}"/>
              </a:ext>
            </a:extLst>
          </p:cNvPr>
          <p:cNvGraphicFramePr>
            <a:graphicFrameLocks noGrp="1"/>
          </p:cNvGraphicFramePr>
          <p:nvPr>
            <p:extLst>
              <p:ext uri="{D42A27DB-BD31-4B8C-83A1-F6EECF244321}">
                <p14:modId xmlns:p14="http://schemas.microsoft.com/office/powerpoint/2010/main" val="2229108263"/>
              </p:ext>
            </p:extLst>
          </p:nvPr>
        </p:nvGraphicFramePr>
        <p:xfrm>
          <a:off x="800101" y="1268760"/>
          <a:ext cx="7543798" cy="3601720"/>
        </p:xfrm>
        <a:graphic>
          <a:graphicData uri="http://schemas.openxmlformats.org/drawingml/2006/table">
            <a:tbl>
              <a:tblPr firstRow="1" bandRow="1">
                <a:tableStyleId>{5C22544A-7EE6-4342-B048-85BDC9FD1C3A}</a:tableStyleId>
              </a:tblPr>
              <a:tblGrid>
                <a:gridCol w="3771899">
                  <a:extLst>
                    <a:ext uri="{9D8B030D-6E8A-4147-A177-3AD203B41FA5}">
                      <a16:colId xmlns:a16="http://schemas.microsoft.com/office/drawing/2014/main" val="556183901"/>
                    </a:ext>
                  </a:extLst>
                </a:gridCol>
                <a:gridCol w="3771899">
                  <a:extLst>
                    <a:ext uri="{9D8B030D-6E8A-4147-A177-3AD203B41FA5}">
                      <a16:colId xmlns:a16="http://schemas.microsoft.com/office/drawing/2014/main" val="1395666697"/>
                    </a:ext>
                  </a:extLst>
                </a:gridCol>
              </a:tblGrid>
              <a:tr h="298832">
                <a:tc>
                  <a:txBody>
                    <a:bodyPr/>
                    <a:lstStyle/>
                    <a:p>
                      <a:pPr algn="ctr"/>
                      <a:r>
                        <a:rPr lang="en-US" dirty="0"/>
                        <a:t>Cloud</a:t>
                      </a:r>
                      <a:endParaRPr lang="en-IN" dirty="0"/>
                    </a:p>
                  </a:txBody>
                  <a:tcPr/>
                </a:tc>
                <a:tc>
                  <a:txBody>
                    <a:bodyPr/>
                    <a:lstStyle/>
                    <a:p>
                      <a:pPr algn="ctr"/>
                      <a:r>
                        <a:rPr lang="en-US" dirty="0"/>
                        <a:t>On-Premise</a:t>
                      </a:r>
                      <a:endParaRPr lang="en-IN" dirty="0"/>
                    </a:p>
                  </a:txBody>
                  <a:tcPr/>
                </a:tc>
                <a:extLst>
                  <a:ext uri="{0D108BD9-81ED-4DB2-BD59-A6C34878D82A}">
                    <a16:rowId xmlns:a16="http://schemas.microsoft.com/office/drawing/2014/main" val="3756846525"/>
                  </a:ext>
                </a:extLst>
              </a:tr>
              <a:tr h="370840">
                <a:tc>
                  <a:txBody>
                    <a:bodyPr/>
                    <a:lstStyle/>
                    <a:p>
                      <a:pPr algn="l"/>
                      <a:r>
                        <a:rPr lang="en-IN" dirty="0"/>
                        <a:t>Anywhere and anytime access</a:t>
                      </a:r>
                    </a:p>
                  </a:txBody>
                  <a:tcPr/>
                </a:tc>
                <a:tc>
                  <a:txBody>
                    <a:bodyPr/>
                    <a:lstStyle/>
                    <a:p>
                      <a:pPr algn="l"/>
                      <a:r>
                        <a:rPr lang="en-IN" dirty="0"/>
                        <a:t>Total Cost of Ownership</a:t>
                      </a:r>
                    </a:p>
                  </a:txBody>
                  <a:tcPr/>
                </a:tc>
                <a:extLst>
                  <a:ext uri="{0D108BD9-81ED-4DB2-BD59-A6C34878D82A}">
                    <a16:rowId xmlns:a16="http://schemas.microsoft.com/office/drawing/2014/main" val="1686162499"/>
                  </a:ext>
                </a:extLst>
              </a:tr>
              <a:tr h="370840">
                <a:tc>
                  <a:txBody>
                    <a:bodyPr/>
                    <a:lstStyle/>
                    <a:p>
                      <a:pPr algn="l"/>
                      <a:r>
                        <a:rPr lang="en-IN" dirty="0"/>
                        <a:t>Affordable</a:t>
                      </a:r>
                    </a:p>
                  </a:txBody>
                  <a:tcPr/>
                </a:tc>
                <a:tc>
                  <a:txBody>
                    <a:bodyPr/>
                    <a:lstStyle/>
                    <a:p>
                      <a:pPr algn="l"/>
                      <a:r>
                        <a:rPr lang="en-IN" dirty="0"/>
                        <a:t>Complete control</a:t>
                      </a:r>
                    </a:p>
                  </a:txBody>
                  <a:tcPr/>
                </a:tc>
                <a:extLst>
                  <a:ext uri="{0D108BD9-81ED-4DB2-BD59-A6C34878D82A}">
                    <a16:rowId xmlns:a16="http://schemas.microsoft.com/office/drawing/2014/main" val="3685027804"/>
                  </a:ext>
                </a:extLst>
              </a:tr>
              <a:tr h="370840">
                <a:tc>
                  <a:txBody>
                    <a:bodyPr/>
                    <a:lstStyle/>
                    <a:p>
                      <a:pPr algn="l"/>
                      <a:r>
                        <a:rPr lang="en-IN" dirty="0"/>
                        <a:t>Predictable costs</a:t>
                      </a:r>
                    </a:p>
                  </a:txBody>
                  <a:tcPr/>
                </a:tc>
                <a:tc>
                  <a:txBody>
                    <a:bodyPr/>
                    <a:lstStyle/>
                    <a:p>
                      <a:pPr algn="l"/>
                      <a:r>
                        <a:rPr lang="en-IN" dirty="0"/>
                        <a:t>Uptime-</a:t>
                      </a:r>
                      <a:r>
                        <a:rPr lang="en-US" dirty="0"/>
                        <a:t>not rely on internet connectivity</a:t>
                      </a:r>
                      <a:endParaRPr lang="en-IN" dirty="0"/>
                    </a:p>
                  </a:txBody>
                  <a:tcPr/>
                </a:tc>
                <a:extLst>
                  <a:ext uri="{0D108BD9-81ED-4DB2-BD59-A6C34878D82A}">
                    <a16:rowId xmlns:a16="http://schemas.microsoft.com/office/drawing/2014/main" val="1559890829"/>
                  </a:ext>
                </a:extLst>
              </a:tr>
              <a:tr h="370840">
                <a:tc>
                  <a:txBody>
                    <a:bodyPr/>
                    <a:lstStyle/>
                    <a:p>
                      <a:pPr algn="l"/>
                      <a:r>
                        <a:rPr lang="en-IN" dirty="0"/>
                        <a:t>High levels of security</a:t>
                      </a:r>
                    </a:p>
                  </a:txBody>
                  <a:tcPr/>
                </a:tc>
                <a:tc>
                  <a:txBody>
                    <a:bodyPr/>
                    <a:lstStyle/>
                    <a:p>
                      <a:pPr algn="l"/>
                      <a:r>
                        <a:rPr lang="en-IN" dirty="0"/>
                        <a:t>One time costs</a:t>
                      </a:r>
                    </a:p>
                  </a:txBody>
                  <a:tcPr/>
                </a:tc>
                <a:extLst>
                  <a:ext uri="{0D108BD9-81ED-4DB2-BD59-A6C34878D82A}">
                    <a16:rowId xmlns:a16="http://schemas.microsoft.com/office/drawing/2014/main" val="1907252359"/>
                  </a:ext>
                </a:extLst>
              </a:tr>
              <a:tr h="370840">
                <a:tc>
                  <a:txBody>
                    <a:bodyPr/>
                    <a:lstStyle/>
                    <a:p>
                      <a:pPr algn="l"/>
                      <a:r>
                        <a:rPr lang="en-IN" dirty="0"/>
                        <a:t>Quick deployment</a:t>
                      </a:r>
                    </a:p>
                  </a:txBody>
                  <a:tcPr/>
                </a:tc>
                <a:tc>
                  <a:txBody>
                    <a:bodyPr/>
                    <a:lstStyle/>
                    <a:p>
                      <a:pPr algn="l"/>
                      <a:endParaRPr lang="en-IN" dirty="0"/>
                    </a:p>
                  </a:txBody>
                  <a:tcPr/>
                </a:tc>
                <a:extLst>
                  <a:ext uri="{0D108BD9-81ED-4DB2-BD59-A6C34878D82A}">
                    <a16:rowId xmlns:a16="http://schemas.microsoft.com/office/drawing/2014/main" val="2453582092"/>
                  </a:ext>
                </a:extLst>
              </a:tr>
              <a:tr h="370840">
                <a:tc>
                  <a:txBody>
                    <a:bodyPr/>
                    <a:lstStyle/>
                    <a:p>
                      <a:pPr algn="l"/>
                      <a:r>
                        <a:rPr lang="en-IN" dirty="0"/>
                        <a:t>Scalability</a:t>
                      </a:r>
                    </a:p>
                  </a:txBody>
                  <a:tcPr/>
                </a:tc>
                <a:tc>
                  <a:txBody>
                    <a:bodyPr/>
                    <a:lstStyle/>
                    <a:p>
                      <a:pPr algn="l"/>
                      <a:endParaRPr lang="en-IN" dirty="0"/>
                    </a:p>
                  </a:txBody>
                  <a:tcPr/>
                </a:tc>
                <a:extLst>
                  <a:ext uri="{0D108BD9-81ED-4DB2-BD59-A6C34878D82A}">
                    <a16:rowId xmlns:a16="http://schemas.microsoft.com/office/drawing/2014/main" val="345752211"/>
                  </a:ext>
                </a:extLst>
              </a:tr>
              <a:tr h="370840">
                <a:tc>
                  <a:txBody>
                    <a:bodyPr/>
                    <a:lstStyle/>
                    <a:p>
                      <a:pPr algn="l"/>
                      <a:r>
                        <a:rPr lang="en-IN" dirty="0"/>
                        <a:t>Lower energy costs</a:t>
                      </a:r>
                    </a:p>
                  </a:txBody>
                  <a:tcPr/>
                </a:tc>
                <a:tc>
                  <a:txBody>
                    <a:bodyPr/>
                    <a:lstStyle/>
                    <a:p>
                      <a:pPr algn="l"/>
                      <a:endParaRPr lang="en-IN" dirty="0"/>
                    </a:p>
                  </a:txBody>
                  <a:tcPr/>
                </a:tc>
                <a:extLst>
                  <a:ext uri="{0D108BD9-81ED-4DB2-BD59-A6C34878D82A}">
                    <a16:rowId xmlns:a16="http://schemas.microsoft.com/office/drawing/2014/main" val="2952498069"/>
                  </a:ext>
                </a:extLst>
              </a:tr>
              <a:tr h="370840">
                <a:tc>
                  <a:txBody>
                    <a:bodyPr/>
                    <a:lstStyle/>
                    <a:p>
                      <a:pPr algn="l"/>
                      <a:r>
                        <a:rPr lang="en-IN" dirty="0"/>
                        <a:t>Less capital expenditure</a:t>
                      </a:r>
                    </a:p>
                  </a:txBody>
                  <a:tcPr/>
                </a:tc>
                <a:tc>
                  <a:txBody>
                    <a:bodyPr/>
                    <a:lstStyle/>
                    <a:p>
                      <a:pPr algn="l"/>
                      <a:endParaRPr lang="en-IN" dirty="0"/>
                    </a:p>
                  </a:txBody>
                  <a:tcPr/>
                </a:tc>
                <a:extLst>
                  <a:ext uri="{0D108BD9-81ED-4DB2-BD59-A6C34878D82A}">
                    <a16:rowId xmlns:a16="http://schemas.microsoft.com/office/drawing/2014/main" val="1400402380"/>
                  </a:ext>
                </a:extLst>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2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8CB345-AC1B-4BB7-97A1-362AE572A9E7}"/>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IN" sz="2400" b="0" dirty="0">
                <a:solidFill>
                  <a:srgbClr val="0070C0"/>
                </a:solidFill>
                <a:effectLst/>
                <a:latin typeface="Adobe Gothic Std B" pitchFamily="34" charset="-128"/>
                <a:ea typeface="Adobe Gothic Std B" pitchFamily="34" charset="-128"/>
              </a:rPr>
              <a:t>Title </a:t>
            </a:r>
            <a:r>
              <a:rPr lang="en-US" sz="2400" dirty="0">
                <a:solidFill>
                  <a:srgbClr val="0070C0"/>
                </a:solidFill>
                <a:latin typeface="Adobe Gothic Std B" pitchFamily="34" charset="-128"/>
                <a:ea typeface="Adobe Gothic Std B" pitchFamily="34" charset="-128"/>
              </a:rPr>
              <a:t>: AWS Silent Features</a:t>
            </a:r>
          </a:p>
        </p:txBody>
      </p:sp>
      <p:sp>
        <p:nvSpPr>
          <p:cNvPr id="5" name="TextBox 4"/>
          <p:cNvSpPr txBox="1"/>
          <p:nvPr/>
        </p:nvSpPr>
        <p:spPr>
          <a:xfrm>
            <a:off x="683754" y="1556792"/>
            <a:ext cx="7848685" cy="3296796"/>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Resilient Architectures</a:t>
            </a:r>
          </a:p>
          <a:p>
            <a:pPr>
              <a:buClr>
                <a:prstClr val="black">
                  <a:lumMod val="50000"/>
                  <a:lumOff val="50000"/>
                </a:prstClr>
              </a:buClr>
              <a:buSzPct val="94000"/>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High-Performing Architectures</a:t>
            </a:r>
          </a:p>
          <a:p>
            <a:pPr>
              <a:buClr>
                <a:prstClr val="black">
                  <a:lumMod val="50000"/>
                  <a:lumOff val="50000"/>
                </a:prstClr>
              </a:buClr>
              <a:buSzPct val="94000"/>
            </a:pPr>
            <a:r>
              <a:rPr lang="en-US" dirty="0">
                <a:solidFill>
                  <a:prstClr val="black">
                    <a:lumMod val="75000"/>
                    <a:lumOff val="25000"/>
                  </a:prstClr>
                </a:solidFill>
              </a:rPr>
              <a:t>	</a:t>
            </a: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Secure Applications and Architectures</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Cost-Optimized Architectures</a:t>
            </a:r>
          </a:p>
        </p:txBody>
      </p:sp>
      <p:sp>
        <p:nvSpPr>
          <p:cNvPr id="2" name="Minus 1"/>
          <p:cNvSpPr/>
          <p:nvPr/>
        </p:nvSpPr>
        <p:spPr>
          <a:xfrm flipH="1">
            <a:off x="8878578" y="-3123728"/>
            <a:ext cx="45719" cy="9865096"/>
          </a:xfrm>
          <a:prstGeom prst="mathMinus">
            <a:avLst/>
          </a:prstGeom>
          <a:solidFill>
            <a:srgbClr val="6596D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413967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8B47B6-7D93-437E-B369-335BDFF2E9DD}"/>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39552" y="764705"/>
            <a:ext cx="7543800" cy="648072"/>
          </a:xfrm>
        </p:spPr>
        <p:txBody>
          <a:bodyPr wrap="square" tIns="0" bIns="0" anchor="t" anchorCtr="0">
            <a:noAutofit/>
          </a:bodyPr>
          <a:lstStyle/>
          <a:p>
            <a:r>
              <a:rPr lang="en-IN" sz="2400" b="0" dirty="0">
                <a:solidFill>
                  <a:srgbClr val="0070C0"/>
                </a:solidFill>
                <a:effectLst/>
                <a:latin typeface="Adobe Gothic Std B" pitchFamily="34" charset="-128"/>
                <a:ea typeface="Adobe Gothic Std B" pitchFamily="34" charset="-128"/>
              </a:rPr>
              <a:t>Title </a:t>
            </a:r>
            <a:r>
              <a:rPr lang="en-US" sz="2400" dirty="0">
                <a:solidFill>
                  <a:srgbClr val="0070C0"/>
                </a:solidFill>
                <a:latin typeface="Adobe Gothic Std B" pitchFamily="34" charset="-128"/>
                <a:ea typeface="Adobe Gothic Std B" pitchFamily="34" charset="-128"/>
              </a:rPr>
              <a:t>: AWS Product Fundamentals</a:t>
            </a:r>
          </a:p>
        </p:txBody>
      </p:sp>
      <p:sp>
        <p:nvSpPr>
          <p:cNvPr id="5" name="TextBox 4"/>
          <p:cNvSpPr txBox="1"/>
          <p:nvPr/>
        </p:nvSpPr>
        <p:spPr>
          <a:xfrm>
            <a:off x="683754" y="1556792"/>
            <a:ext cx="7848685" cy="3296796"/>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IN" dirty="0">
                <a:solidFill>
                  <a:srgbClr val="333333"/>
                </a:solidFill>
                <a:latin typeface="georgia" panose="02040502050405020303" pitchFamily="18" charset="0"/>
              </a:rPr>
              <a:t>Storage: S3, glacier, EFS, EBS, etc</a:t>
            </a:r>
            <a:endParaRPr lang="en-US" dirty="0">
              <a:solidFill>
                <a:prstClr val="black">
                  <a:lumMod val="75000"/>
                  <a:lumOff val="25000"/>
                </a:prstClr>
              </a:solidFill>
            </a:endParaRPr>
          </a:p>
          <a:p>
            <a:pPr>
              <a:buClr>
                <a:prstClr val="black">
                  <a:lumMod val="50000"/>
                  <a:lumOff val="50000"/>
                </a:prstClr>
              </a:buClr>
              <a:buSzPct val="94000"/>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User and access management : IAM</a:t>
            </a:r>
          </a:p>
          <a:p>
            <a:pPr>
              <a:buClr>
                <a:prstClr val="black">
                  <a:lumMod val="50000"/>
                  <a:lumOff val="50000"/>
                </a:prstClr>
              </a:buClr>
              <a:buSzPct val="94000"/>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Computation : EC2, EMR, ECS, Lambda, Athena, Glue, </a:t>
            </a:r>
            <a:r>
              <a:rPr lang="en-US" dirty="0" err="1">
                <a:solidFill>
                  <a:prstClr val="black">
                    <a:lumMod val="75000"/>
                    <a:lumOff val="25000"/>
                  </a:prstClr>
                </a:solidFill>
              </a:rPr>
              <a:t>etc</a:t>
            </a: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Network and security: VPC, Route53, </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Databases: </a:t>
            </a:r>
            <a:r>
              <a:rPr lang="en-US" dirty="0" err="1">
                <a:solidFill>
                  <a:prstClr val="black">
                    <a:lumMod val="75000"/>
                    <a:lumOff val="25000"/>
                  </a:prstClr>
                </a:solidFill>
              </a:rPr>
              <a:t>MySql</a:t>
            </a:r>
            <a:r>
              <a:rPr lang="en-US" dirty="0">
                <a:solidFill>
                  <a:prstClr val="black">
                    <a:lumMod val="75000"/>
                    <a:lumOff val="25000"/>
                  </a:prstClr>
                </a:solidFill>
              </a:rPr>
              <a:t>, Oracle, RedShift, DynamoDB, Aurora</a:t>
            </a:r>
          </a:p>
        </p:txBody>
      </p:sp>
      <p:sp>
        <p:nvSpPr>
          <p:cNvPr id="2" name="Minus 1"/>
          <p:cNvSpPr/>
          <p:nvPr/>
        </p:nvSpPr>
        <p:spPr>
          <a:xfrm flipH="1">
            <a:off x="8878578" y="-3123728"/>
            <a:ext cx="45719" cy="9865096"/>
          </a:xfrm>
          <a:prstGeom prst="mathMinus">
            <a:avLst/>
          </a:prstGeom>
          <a:solidFill>
            <a:srgbClr val="6596D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28571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700211" y="1271600"/>
            <a:ext cx="3574996" cy="4141440"/>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Cost Savings</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Security</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Flexibility</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Mobility</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Insight</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Increased Collaboration</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p:txBody>
      </p:sp>
      <p:sp>
        <p:nvSpPr>
          <p:cNvPr id="18" name="Title 6"/>
          <p:cNvSpPr txBox="1">
            <a:spLocks/>
          </p:cNvSpPr>
          <p:nvPr/>
        </p:nvSpPr>
        <p:spPr>
          <a:xfrm>
            <a:off x="395536" y="332656"/>
            <a:ext cx="754380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2800" b="0" dirty="0">
                <a:solidFill>
                  <a:srgbClr val="0070C0"/>
                </a:solidFill>
                <a:effectLst/>
              </a:rPr>
              <a:t>Importance of Cloud Technology</a:t>
            </a:r>
            <a:endParaRPr lang="en-US" sz="2800" dirty="0">
              <a:solidFill>
                <a:srgbClr val="0070C0"/>
              </a:solidFill>
              <a:latin typeface="Adobe Gothic Std B" pitchFamily="34" charset="-128"/>
              <a:ea typeface="Adobe Gothic Std B" pitchFamily="34" charset="-128"/>
            </a:endParaRPr>
          </a:p>
        </p:txBody>
      </p:sp>
      <p:sp>
        <p:nvSpPr>
          <p:cNvPr id="7" name="TextBox 6">
            <a:extLst>
              <a:ext uri="{FF2B5EF4-FFF2-40B4-BE49-F238E27FC236}">
                <a16:creationId xmlns:a16="http://schemas.microsoft.com/office/drawing/2014/main" id="{F140D8AF-8EEB-4346-9291-F656B449AB94}"/>
              </a:ext>
            </a:extLst>
          </p:cNvPr>
          <p:cNvSpPr txBox="1"/>
          <p:nvPr/>
        </p:nvSpPr>
        <p:spPr>
          <a:xfrm>
            <a:off x="4716016" y="1271600"/>
            <a:ext cx="3574996" cy="4141440"/>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Quality Control</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Disaster Recovery</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Loss Prevention</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Automatic Software Updates</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Competitive Edge</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Sustainability</a:t>
            </a:r>
            <a:endParaRPr lang="en-US" dirty="0">
              <a:solidFill>
                <a:prstClr val="black"/>
              </a:solidFill>
            </a:endParaRPr>
          </a:p>
        </p:txBody>
      </p:sp>
    </p:spTree>
    <p:extLst>
      <p:ext uri="{BB962C8B-B14F-4D97-AF65-F5344CB8AC3E}">
        <p14:creationId xmlns:p14="http://schemas.microsoft.com/office/powerpoint/2010/main" val="415505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8" grpId="0" autoUpdateAnimBg="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itle 6"/>
          <p:cNvSpPr txBox="1">
            <a:spLocks/>
          </p:cNvSpPr>
          <p:nvPr/>
        </p:nvSpPr>
        <p:spPr>
          <a:xfrm>
            <a:off x="395536" y="332656"/>
            <a:ext cx="7543800" cy="648072"/>
          </a:xfrm>
          <a:prstGeom prst="rect">
            <a:avLst/>
          </a:prstGeom>
        </p:spPr>
        <p:txBody>
          <a:bodyPr wrap="square" tIns="0" bIns="0" anchor="t" anchorCtr="0">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sz="2800" b="0" dirty="0">
                <a:solidFill>
                  <a:srgbClr val="0070C0"/>
                </a:solidFill>
                <a:effectLst/>
              </a:rPr>
              <a:t>Advantages &amp; Disadvantages of cloud</a:t>
            </a:r>
            <a:endParaRPr lang="en-US" sz="2800" dirty="0">
              <a:solidFill>
                <a:srgbClr val="0070C0"/>
              </a:solidFill>
              <a:latin typeface="Adobe Gothic Std B" pitchFamily="34" charset="-128"/>
              <a:ea typeface="Adobe Gothic Std B" pitchFamily="34" charset="-128"/>
            </a:endParaRPr>
          </a:p>
        </p:txBody>
      </p:sp>
      <p:graphicFrame>
        <p:nvGraphicFramePr>
          <p:cNvPr id="2" name="Table 2">
            <a:extLst>
              <a:ext uri="{FF2B5EF4-FFF2-40B4-BE49-F238E27FC236}">
                <a16:creationId xmlns:a16="http://schemas.microsoft.com/office/drawing/2014/main" id="{5D93788F-C5D9-4BA1-ADA5-A6C6FFC29F03}"/>
              </a:ext>
            </a:extLst>
          </p:cNvPr>
          <p:cNvGraphicFramePr>
            <a:graphicFrameLocks noGrp="1"/>
          </p:cNvGraphicFramePr>
          <p:nvPr>
            <p:extLst>
              <p:ext uri="{D42A27DB-BD31-4B8C-83A1-F6EECF244321}">
                <p14:modId xmlns:p14="http://schemas.microsoft.com/office/powerpoint/2010/main" val="2328687611"/>
              </p:ext>
            </p:extLst>
          </p:nvPr>
        </p:nvGraphicFramePr>
        <p:xfrm>
          <a:off x="534677" y="1495457"/>
          <a:ext cx="8311818" cy="2966720"/>
        </p:xfrm>
        <a:graphic>
          <a:graphicData uri="http://schemas.openxmlformats.org/drawingml/2006/table">
            <a:tbl>
              <a:tblPr firstRow="1" bandRow="1">
                <a:tableStyleId>{5C22544A-7EE6-4342-B048-85BDC9FD1C3A}</a:tableStyleId>
              </a:tblPr>
              <a:tblGrid>
                <a:gridCol w="3344105">
                  <a:extLst>
                    <a:ext uri="{9D8B030D-6E8A-4147-A177-3AD203B41FA5}">
                      <a16:colId xmlns:a16="http://schemas.microsoft.com/office/drawing/2014/main" val="2977837946"/>
                    </a:ext>
                  </a:extLst>
                </a:gridCol>
                <a:gridCol w="4967713">
                  <a:extLst>
                    <a:ext uri="{9D8B030D-6E8A-4147-A177-3AD203B41FA5}">
                      <a16:colId xmlns:a16="http://schemas.microsoft.com/office/drawing/2014/main" val="2490656949"/>
                    </a:ext>
                  </a:extLst>
                </a:gridCol>
              </a:tblGrid>
              <a:tr h="370840">
                <a:tc>
                  <a:txBody>
                    <a:bodyPr/>
                    <a:lstStyle/>
                    <a:p>
                      <a:pPr algn="l"/>
                      <a:r>
                        <a:rPr lang="en-IN" dirty="0"/>
                        <a:t>Advantages</a:t>
                      </a:r>
                    </a:p>
                  </a:txBody>
                  <a:tcPr/>
                </a:tc>
                <a:tc>
                  <a:txBody>
                    <a:bodyPr/>
                    <a:lstStyle/>
                    <a:p>
                      <a:pPr algn="l"/>
                      <a:r>
                        <a:rPr lang="en-IN" dirty="0"/>
                        <a:t>Disadvantages</a:t>
                      </a:r>
                    </a:p>
                  </a:txBody>
                  <a:tcPr/>
                </a:tc>
                <a:extLst>
                  <a:ext uri="{0D108BD9-81ED-4DB2-BD59-A6C34878D82A}">
                    <a16:rowId xmlns:a16="http://schemas.microsoft.com/office/drawing/2014/main" val="1666423409"/>
                  </a:ext>
                </a:extLst>
              </a:tr>
              <a:tr h="370840">
                <a:tc>
                  <a:txBody>
                    <a:bodyPr/>
                    <a:lstStyle/>
                    <a:p>
                      <a:pPr algn="l"/>
                      <a:r>
                        <a:rPr lang="en-IN" dirty="0"/>
                        <a:t>Cost Savings</a:t>
                      </a:r>
                    </a:p>
                  </a:txBody>
                  <a:tcPr/>
                </a:tc>
                <a:tc>
                  <a:txBody>
                    <a:bodyPr/>
                    <a:lstStyle/>
                    <a:p>
                      <a:pPr algn="l"/>
                      <a:r>
                        <a:rPr lang="en-IN" dirty="0"/>
                        <a:t>Performance Can Vary(share resources)</a:t>
                      </a:r>
                    </a:p>
                  </a:txBody>
                  <a:tcPr/>
                </a:tc>
                <a:extLst>
                  <a:ext uri="{0D108BD9-81ED-4DB2-BD59-A6C34878D82A}">
                    <a16:rowId xmlns:a16="http://schemas.microsoft.com/office/drawing/2014/main" val="672598450"/>
                  </a:ext>
                </a:extLst>
              </a:tr>
              <a:tr h="370840">
                <a:tc>
                  <a:txBody>
                    <a:bodyPr/>
                    <a:lstStyle/>
                    <a:p>
                      <a:pPr algn="l"/>
                      <a:r>
                        <a:rPr lang="en-IN" dirty="0"/>
                        <a:t>High Speed</a:t>
                      </a:r>
                    </a:p>
                  </a:txBody>
                  <a:tcPr/>
                </a:tc>
                <a:tc>
                  <a:txBody>
                    <a:bodyPr/>
                    <a:lstStyle/>
                    <a:p>
                      <a:pPr algn="l"/>
                      <a:r>
                        <a:rPr lang="en-IN" dirty="0"/>
                        <a:t>Technical Issues(outage)</a:t>
                      </a:r>
                    </a:p>
                  </a:txBody>
                  <a:tcPr/>
                </a:tc>
                <a:extLst>
                  <a:ext uri="{0D108BD9-81ED-4DB2-BD59-A6C34878D82A}">
                    <a16:rowId xmlns:a16="http://schemas.microsoft.com/office/drawing/2014/main" val="2293059173"/>
                  </a:ext>
                </a:extLst>
              </a:tr>
              <a:tr h="370840">
                <a:tc>
                  <a:txBody>
                    <a:bodyPr/>
                    <a:lstStyle/>
                    <a:p>
                      <a:pPr algn="l"/>
                      <a:r>
                        <a:rPr lang="en-IN" dirty="0"/>
                        <a:t>Back-up and restore data</a:t>
                      </a:r>
                    </a:p>
                  </a:txBody>
                  <a:tcPr/>
                </a:tc>
                <a:tc>
                  <a:txBody>
                    <a:bodyPr/>
                    <a:lstStyle/>
                    <a:p>
                      <a:pPr algn="l"/>
                      <a:r>
                        <a:rPr lang="en-IN" dirty="0"/>
                        <a:t>Security Threat</a:t>
                      </a:r>
                    </a:p>
                  </a:txBody>
                  <a:tcPr/>
                </a:tc>
                <a:extLst>
                  <a:ext uri="{0D108BD9-81ED-4DB2-BD59-A6C34878D82A}">
                    <a16:rowId xmlns:a16="http://schemas.microsoft.com/office/drawing/2014/main" val="1412411460"/>
                  </a:ext>
                </a:extLst>
              </a:tr>
              <a:tr h="370840">
                <a:tc>
                  <a:txBody>
                    <a:bodyPr/>
                    <a:lstStyle/>
                    <a:p>
                      <a:pPr algn="l"/>
                      <a:r>
                        <a:rPr lang="en-IN" dirty="0"/>
                        <a:t>Reliability</a:t>
                      </a:r>
                    </a:p>
                  </a:txBody>
                  <a:tcPr/>
                </a:tc>
                <a:tc>
                  <a:txBody>
                    <a:bodyPr/>
                    <a:lstStyle/>
                    <a:p>
                      <a:pPr algn="l"/>
                      <a:r>
                        <a:rPr lang="en-IN" dirty="0"/>
                        <a:t>Internet Connectivity</a:t>
                      </a:r>
                    </a:p>
                  </a:txBody>
                  <a:tcPr/>
                </a:tc>
                <a:extLst>
                  <a:ext uri="{0D108BD9-81ED-4DB2-BD59-A6C34878D82A}">
                    <a16:rowId xmlns:a16="http://schemas.microsoft.com/office/drawing/2014/main" val="2430776186"/>
                  </a:ext>
                </a:extLst>
              </a:tr>
              <a:tr h="370840">
                <a:tc>
                  <a:txBody>
                    <a:bodyPr/>
                    <a:lstStyle/>
                    <a:p>
                      <a:pPr algn="l"/>
                      <a:r>
                        <a:rPr lang="en-IN" dirty="0"/>
                        <a:t>Unlimited storage capacity</a:t>
                      </a:r>
                    </a:p>
                  </a:txBody>
                  <a:tcPr/>
                </a:tc>
                <a:tc>
                  <a:txBody>
                    <a:bodyPr/>
                    <a:lstStyle/>
                    <a:p>
                      <a:pPr algn="l"/>
                      <a:r>
                        <a:rPr lang="en-IN" dirty="0"/>
                        <a:t>Lower/limited Bandwidth between servers</a:t>
                      </a:r>
                    </a:p>
                  </a:txBody>
                  <a:tcPr/>
                </a:tc>
                <a:extLst>
                  <a:ext uri="{0D108BD9-81ED-4DB2-BD59-A6C34878D82A}">
                    <a16:rowId xmlns:a16="http://schemas.microsoft.com/office/drawing/2014/main" val="156490563"/>
                  </a:ext>
                </a:extLst>
              </a:tr>
              <a:tr h="370840">
                <a:tc>
                  <a:txBody>
                    <a:bodyPr/>
                    <a:lstStyle/>
                    <a:p>
                      <a:pPr algn="l"/>
                      <a:r>
                        <a:rPr lang="en-IN" dirty="0"/>
                        <a:t>Quick Deployment</a:t>
                      </a:r>
                    </a:p>
                  </a:txBody>
                  <a:tcPr/>
                </a:tc>
                <a:tc>
                  <a:txBody>
                    <a:bodyPr/>
                    <a:lstStyle/>
                    <a:p>
                      <a:pPr algn="l"/>
                      <a:r>
                        <a:rPr lang="en-IN" dirty="0"/>
                        <a:t>Lacks of Support</a:t>
                      </a:r>
                    </a:p>
                  </a:txBody>
                  <a:tcPr/>
                </a:tc>
                <a:extLst>
                  <a:ext uri="{0D108BD9-81ED-4DB2-BD59-A6C34878D82A}">
                    <a16:rowId xmlns:a16="http://schemas.microsoft.com/office/drawing/2014/main" val="282443279"/>
                  </a:ext>
                </a:extLst>
              </a:tr>
              <a:tr h="370840">
                <a:tc>
                  <a:txBody>
                    <a:bodyPr/>
                    <a:lstStyle/>
                    <a:p>
                      <a:pPr algn="l"/>
                      <a:r>
                        <a:rPr kumimoji="0" lang="en-IN" b="0" i="0" kern="1200" dirty="0">
                          <a:solidFill>
                            <a:schemeClr val="dk1"/>
                          </a:solidFill>
                          <a:effectLst/>
                          <a:latin typeface="+mn-lt"/>
                          <a:ea typeface="+mn-ea"/>
                          <a:cs typeface="+mn-cs"/>
                        </a:rPr>
                        <a:t>On-Demand Compute</a:t>
                      </a:r>
                      <a:endParaRPr lang="en-IN" dirty="0"/>
                    </a:p>
                  </a:txBody>
                  <a:tcPr/>
                </a:tc>
                <a:tc>
                  <a:txBody>
                    <a:bodyPr/>
                    <a:lstStyle/>
                    <a:p>
                      <a:pPr algn="l"/>
                      <a:endParaRPr lang="en-IN" dirty="0"/>
                    </a:p>
                  </a:txBody>
                  <a:tcPr/>
                </a:tc>
                <a:extLst>
                  <a:ext uri="{0D108BD9-81ED-4DB2-BD59-A6C34878D82A}">
                    <a16:rowId xmlns:a16="http://schemas.microsoft.com/office/drawing/2014/main" val="3651935125"/>
                  </a:ext>
                </a:extLst>
              </a:tr>
            </a:tbl>
          </a:graphicData>
        </a:graphic>
      </p:graphicFrame>
      <p:pic>
        <p:nvPicPr>
          <p:cNvPr id="5126" name="Picture 6" descr="IT Services, Consulting and Business Solutions | Cicada Green ..."/>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44208" y="3524603"/>
            <a:ext cx="2848406" cy="2568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67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nodeType="withEffect">
                                  <p:stCondLst>
                                    <p:cond delay="2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5.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6.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1242</Words>
  <Application>Microsoft Office PowerPoint</Application>
  <PresentationFormat>On-screen Show (4:3)</PresentationFormat>
  <Paragraphs>218</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Adobe Gothic Std B</vt:lpstr>
      <vt:lpstr>Arial</vt:lpstr>
      <vt:lpstr>Bodoni MT</vt:lpstr>
      <vt:lpstr>Calibri</vt:lpstr>
      <vt:lpstr>Georgia</vt:lpstr>
      <vt:lpstr>Georgia</vt:lpstr>
      <vt:lpstr>Lucida Sans Unicode</vt:lpstr>
      <vt:lpstr>Verdana</vt:lpstr>
      <vt:lpstr>Wingdings 2</vt:lpstr>
      <vt:lpstr>Wingdings 3</vt:lpstr>
      <vt:lpstr>Concourse</vt:lpstr>
      <vt:lpstr>  Course Duration: 38hrs </vt:lpstr>
      <vt:lpstr>Trainer Profile:</vt:lpstr>
      <vt:lpstr>  Overview of the complete Syllabus:</vt:lpstr>
      <vt:lpstr>Title : Get started</vt:lpstr>
      <vt:lpstr>Title : Cloud Vs On-Premise</vt:lpstr>
      <vt:lpstr>Title : AWS Silent Features</vt:lpstr>
      <vt:lpstr>Title : AWS Product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2020-04-01T11:06:19Z</dcterms:created>
  <dcterms:modified xsi:type="dcterms:W3CDTF">2021-01-22T13:17:33Z</dcterms:modified>
</cp:coreProperties>
</file>