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3" r:id="rId1"/>
  </p:sldMasterIdLst>
  <p:notesMasterIdLst>
    <p:notesMasterId r:id="rId13"/>
  </p:notesMasterIdLst>
  <p:sldIdLst>
    <p:sldId id="272" r:id="rId2"/>
    <p:sldId id="308" r:id="rId3"/>
    <p:sldId id="314" r:id="rId4"/>
    <p:sldId id="313" r:id="rId5"/>
    <p:sldId id="319" r:id="rId6"/>
    <p:sldId id="320" r:id="rId7"/>
    <p:sldId id="315" r:id="rId8"/>
    <p:sldId id="316" r:id="rId9"/>
    <p:sldId id="317" r:id="rId10"/>
    <p:sldId id="318"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ection>
        <p14:section name="Author Your Presentation" id="{16378913-E5ED-4281-BAF5-F1F938CB0BED}">
          <p14:sldIdLst>
            <p14:sldId id="272"/>
            <p14:sldId id="308"/>
            <p14:sldId id="314"/>
            <p14:sldId id="313"/>
            <p14:sldId id="319"/>
            <p14:sldId id="320"/>
            <p14:sldId id="315"/>
            <p14:sldId id="316"/>
            <p14:sldId id="317"/>
            <p14:sldId id="318"/>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96DD"/>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5" autoAdjust="0"/>
    <p:restoredTop sz="89802" autoAdjust="0"/>
  </p:normalViewPr>
  <p:slideViewPr>
    <p:cSldViewPr>
      <p:cViewPr varScale="1">
        <p:scale>
          <a:sx n="77" d="100"/>
          <a:sy n="77" d="100"/>
        </p:scale>
        <p:origin x="1728" y="62"/>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1/22/2021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88030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973359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78411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602306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87727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64140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363630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90749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34312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258050E-B668-4FA7-85AD-C750C80A6E9B}" type="datetimeFigureOut">
              <a:rPr lang="en-US" smtClean="0"/>
              <a:pPr/>
              <a:t>1/22/2021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40D5ECE-8B49-45CD-BE81-EF81920D1969}" type="slidenum">
              <a:rPr lang="en-US" smtClean="0"/>
              <a:pPr/>
              <a:t>‹#›</a:t>
            </a:fld>
            <a:endParaRPr lang="en-US" dirty="0"/>
          </a:p>
        </p:txBody>
      </p:sp>
      <p:pic>
        <p:nvPicPr>
          <p:cNvPr id="13" name="Picture 12"/>
          <p:cNvPicPr>
            <a:picLocks noChangeAspect="1"/>
          </p:cNvPicPr>
          <p:nvPr userDrawn="1"/>
        </p:nvPicPr>
        <p:blipFill>
          <a:blip r:embed="rId3" cstate="print"/>
          <a:stretch>
            <a:fillRect/>
          </a:stretch>
        </p:blipFill>
        <p:spPr>
          <a:xfrm>
            <a:off x="20548" y="20547"/>
            <a:ext cx="3498527" cy="2825393"/>
          </a:xfrm>
          <a:prstGeom prst="rect">
            <a:avLst/>
          </a:prstGeom>
        </p:spPr>
      </p:pic>
      <p:pic>
        <p:nvPicPr>
          <p:cNvPr id="14" name="Picture 13"/>
          <p:cNvPicPr>
            <a:picLocks noChangeAspect="1"/>
          </p:cNvPicPr>
          <p:nvPr userDrawn="1"/>
        </p:nvPicPr>
        <p:blipFill>
          <a:blip r:embed="rId4" cstate="print"/>
          <a:stretch>
            <a:fillRect/>
          </a:stretch>
        </p:blipFill>
        <p:spPr>
          <a:xfrm>
            <a:off x="3503486" y="20548"/>
            <a:ext cx="5624418" cy="2825496"/>
          </a:xfrm>
          <a:prstGeom prst="rect">
            <a:avLst/>
          </a:prstGeom>
        </p:spPr>
      </p:pic>
      <p:pic>
        <p:nvPicPr>
          <p:cNvPr id="15" name="Picture 14"/>
          <p:cNvPicPr>
            <a:picLocks noChangeAspect="1"/>
          </p:cNvPicPr>
          <p:nvPr userDrawn="1"/>
        </p:nvPicPr>
        <p:blipFill>
          <a:blip r:embed="rId5" cstate="print"/>
          <a:stretch>
            <a:fillRect/>
          </a:stretch>
        </p:blipFill>
        <p:spPr>
          <a:xfrm>
            <a:off x="20923" y="2818500"/>
            <a:ext cx="7668994" cy="2296266"/>
          </a:xfrm>
          <a:prstGeom prst="rect">
            <a:avLst/>
          </a:prstGeom>
        </p:spPr>
      </p:pic>
      <p:pic>
        <p:nvPicPr>
          <p:cNvPr id="16" name="Picture 15"/>
          <p:cNvPicPr>
            <a:picLocks noChangeAspect="1"/>
          </p:cNvPicPr>
          <p:nvPr userDrawn="1"/>
        </p:nvPicPr>
        <p:blipFill>
          <a:blip r:embed="rId6" cstate="print"/>
          <a:stretch>
            <a:fillRect/>
          </a:stretch>
        </p:blipFill>
        <p:spPr>
          <a:xfrm>
            <a:off x="7662119" y="2819400"/>
            <a:ext cx="1461333" cy="2293850"/>
          </a:xfrm>
          <a:prstGeom prst="rect">
            <a:avLst/>
          </a:prstGeom>
        </p:spPr>
      </p:pic>
      <p:pic>
        <p:nvPicPr>
          <p:cNvPr id="18" name="Picture 17"/>
          <p:cNvPicPr>
            <a:picLocks/>
          </p:cNvPicPr>
          <p:nvPr userDrawn="1"/>
        </p:nvPicPr>
        <p:blipFill>
          <a:blip r:embed="rId7" cstate="print"/>
          <a:stretch>
            <a:fillRect/>
          </a:stretch>
        </p:blipFill>
        <p:spPr>
          <a:xfrm>
            <a:off x="20548" y="5089818"/>
            <a:ext cx="9098280" cy="1737360"/>
          </a:xfrm>
          <a:prstGeom prst="rect">
            <a:avLst/>
          </a:prstGeom>
        </p:spPr>
      </p:pic>
      <p:sp>
        <p:nvSpPr>
          <p:cNvPr id="20" name="Rectangle 19"/>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anim calcmode="lin" valueType="num">
                                      <p:cBhvr>
                                        <p:cTn id="16" dur="500" fill="hold"/>
                                        <p:tgtEl>
                                          <p:spTgt spid="18"/>
                                        </p:tgtEl>
                                        <p:attrNameLst>
                                          <p:attrName>ppt_x</p:attrName>
                                        </p:attrNameLst>
                                      </p:cBhvr>
                                      <p:tavLst>
                                        <p:tav tm="0">
                                          <p:val>
                                            <p:strVal val="#ppt_x"/>
                                          </p:val>
                                        </p:tav>
                                        <p:tav tm="100000">
                                          <p:val>
                                            <p:strVal val="#ppt_x"/>
                                          </p:val>
                                        </p:tav>
                                      </p:tavLst>
                                    </p:anim>
                                    <p:anim calcmode="lin" valueType="num">
                                      <p:cBhvr>
                                        <p:cTn id="17" dur="500" fill="hold"/>
                                        <p:tgtEl>
                                          <p:spTgt spid="1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1+#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1/22/2021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1/22/2021</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1/22/2021</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1/22/2021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pic>
        <p:nvPicPr>
          <p:cNvPr id="8" name="Picture 7"/>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Oval 8"/>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Rectangle 9"/>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11" name="Oval 10"/>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pic>
        <p:nvPicPr>
          <p:cNvPr id="7" name="Picture 6"/>
          <p:cNvPicPr>
            <a:picLocks noChangeAspect="1"/>
          </p:cNvPicPr>
          <p:nvPr userDrawn="1"/>
        </p:nvPicPr>
        <p:blipFill>
          <a:blip r:embed="rId2" cstate="print"/>
          <a:stretch>
            <a:fillRect/>
          </a:stretch>
        </p:blipFill>
        <p:spPr>
          <a:xfrm>
            <a:off x="0" y="762000"/>
            <a:ext cx="2445488" cy="2286000"/>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en-US" smtClean="0"/>
              <a:pPr/>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258050E-B668-4FA7-85AD-C750C80A6E9B}"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258050E-B668-4FA7-85AD-C750C80A6E9B}" type="datetimeFigureOut">
              <a:rPr lang="en-US" smtClean="0"/>
              <a:pPr/>
              <a:t>1/22/2021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40D5ECE-8B49-45CD-BE81-EF81920D1969}"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4" name="Rectangle 13"/>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20">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258050E-B668-4FA7-85AD-C750C80A6E9B}" type="datetimeFigureOut">
              <a:rPr lang="en-US" smtClean="0"/>
              <a:pPr/>
              <a:t>1/22/2021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40D5ECE-8B49-45CD-BE81-EF81920D19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649" r:id="rId14"/>
    <p:sldLayoutId id="2147483661" r:id="rId15"/>
    <p:sldLayoutId id="2147483676" r:id="rId16"/>
    <p:sldLayoutId id="2147483658" r:id="rId17"/>
    <p:sldLayoutId id="2147483663" r:id="rId18"/>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1.pn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5.png"/><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16.pn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17.pn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18.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19.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20.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284280" y="1916832"/>
            <a:ext cx="8694000" cy="639762"/>
          </a:xfrm>
        </p:spPr>
        <p:txBody>
          <a:bodyPr>
            <a:normAutofit fontScale="77500" lnSpcReduction="20000"/>
          </a:bodyPr>
          <a:lstStyle/>
          <a:p>
            <a:pPr lvl="0">
              <a:lnSpc>
                <a:spcPct val="80000"/>
              </a:lnSpc>
              <a:spcBef>
                <a:spcPts val="0"/>
              </a:spcBef>
            </a:pPr>
            <a:r>
              <a:rPr lang="en-US" sz="6300" b="1" dirty="0">
                <a:solidFill>
                  <a:schemeClr val="bg2">
                    <a:lumMod val="10000"/>
                    <a:alpha val="81000"/>
                  </a:schemeClr>
                </a:solidFill>
                <a:latin typeface="Adobe Gothic Std B" pitchFamily="34" charset="-128"/>
                <a:ea typeface="Adobe Gothic Std B" pitchFamily="34" charset="-128"/>
              </a:rPr>
              <a:t>Basics</a:t>
            </a:r>
            <a:endParaRPr lang="en-US" sz="3600" b="1" dirty="0">
              <a:solidFill>
                <a:schemeClr val="bg2">
                  <a:lumMod val="10000"/>
                  <a:alpha val="81000"/>
                </a:schemeClr>
              </a:solidFill>
              <a:latin typeface="Adobe Gothic Std B" pitchFamily="34" charset="-128"/>
              <a:ea typeface="Adobe Gothic Std B"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4" name="Picture 3">
            <a:extLst>
              <a:ext uri="{FF2B5EF4-FFF2-40B4-BE49-F238E27FC236}">
                <a16:creationId xmlns:a16="http://schemas.microsoft.com/office/drawing/2014/main" id="{D3A4533D-D057-4157-9C28-30B7597B6B4F}"/>
              </a:ext>
            </a:extLst>
          </p:cNvPr>
          <p:cNvPicPr>
            <a:picLocks noChangeAspect="1"/>
          </p:cNvPicPr>
          <p:nvPr/>
        </p:nvPicPr>
        <p:blipFill>
          <a:blip r:embed="rId5"/>
          <a:stretch>
            <a:fillRect/>
          </a:stretch>
        </p:blipFill>
        <p:spPr>
          <a:xfrm>
            <a:off x="0" y="612362"/>
            <a:ext cx="9144000" cy="4265221"/>
          </a:xfrm>
          <a:prstGeom prst="rect">
            <a:avLst/>
          </a:prstGeom>
        </p:spPr>
      </p:pic>
    </p:spTree>
    <p:custDataLst>
      <p:tags r:id="rId1"/>
    </p:custDataLst>
    <p:extLst>
      <p:ext uri="{BB962C8B-B14F-4D97-AF65-F5344CB8AC3E}">
        <p14:creationId xmlns:p14="http://schemas.microsoft.com/office/powerpoint/2010/main" val="149242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3513731"/>
            <a:ext cx="3679305" cy="964031"/>
          </a:xfrm>
        </p:spPr>
        <p:txBody>
          <a:bodyPr>
            <a:noAutofit/>
          </a:bodyPr>
          <a:lstStyle/>
          <a:p>
            <a:pPr lvl="0">
              <a:spcBef>
                <a:spcPts val="0"/>
              </a:spcBef>
            </a:pPr>
            <a:br>
              <a:rPr lang="en-US" dirty="0">
                <a:solidFill>
                  <a:prstClr val="white"/>
                </a:solidFill>
              </a:rPr>
            </a:br>
            <a:br>
              <a:rPr lang="en-US" dirty="0">
                <a:solidFill>
                  <a:prstClr val="white"/>
                </a:solidFill>
              </a:rPr>
            </a:br>
            <a:r>
              <a:rPr lang="en-US" dirty="0">
                <a:solidFill>
                  <a:prstClr val="white"/>
                </a:solidFill>
              </a:rPr>
              <a:t>Thank you</a:t>
            </a:r>
            <a:br>
              <a:rPr lang="en-US" dirty="0">
                <a:solidFill>
                  <a:prstClr val="white"/>
                </a:solidFill>
              </a:rPr>
            </a:br>
            <a:endParaRPr lang="en-US" sz="6600" dirty="0"/>
          </a:p>
        </p:txBody>
      </p:sp>
      <p:sp>
        <p:nvSpPr>
          <p:cNvPr id="4" name="TextBox 3"/>
          <p:cNvSpPr txBox="1"/>
          <p:nvPr/>
        </p:nvSpPr>
        <p:spPr>
          <a:xfrm>
            <a:off x="1835696" y="4293096"/>
            <a:ext cx="5274528" cy="369332"/>
          </a:xfrm>
          <a:prstGeom prst="rect">
            <a:avLst/>
          </a:prstGeom>
          <a:noFill/>
        </p:spPr>
        <p:txBody>
          <a:bodyPr wrap="square" rtlCol="0">
            <a:normAutofit/>
          </a:bodyPr>
          <a:lstStyle/>
          <a:p>
            <a:pPr algn="r"/>
            <a:endParaRPr lang="en-US" dirty="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Regions and Zones</a:t>
            </a:r>
          </a:p>
        </p:txBody>
      </p:sp>
      <p:sp>
        <p:nvSpPr>
          <p:cNvPr id="5" name="TextBox 4"/>
          <p:cNvSpPr txBox="1"/>
          <p:nvPr/>
        </p:nvSpPr>
        <p:spPr>
          <a:xfrm>
            <a:off x="683754" y="1484783"/>
            <a:ext cx="8194824" cy="4176465"/>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now spans 77 Availability Zones within 24 geographic regions around the world</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10" name="Picture 9" descr="Map&#10;&#10;Description automatically generated">
            <a:extLst>
              <a:ext uri="{FF2B5EF4-FFF2-40B4-BE49-F238E27FC236}">
                <a16:creationId xmlns:a16="http://schemas.microsoft.com/office/drawing/2014/main" id="{416981BD-58E1-472A-9282-F433A0DB93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897" y="2111980"/>
            <a:ext cx="8126906" cy="3648252"/>
          </a:xfrm>
          <a:prstGeom prst="rect">
            <a:avLst/>
          </a:prstGeom>
        </p:spPr>
      </p:pic>
    </p:spTree>
    <p:custDataLst>
      <p:tags r:id="rId1"/>
    </p:custDataLst>
    <p:extLst>
      <p:ext uri="{BB962C8B-B14F-4D97-AF65-F5344CB8AC3E}">
        <p14:creationId xmlns:p14="http://schemas.microsoft.com/office/powerpoint/2010/main" val="138482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026" name="Picture 2" descr="Managed Services | TSIC Solutions Inc"/>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596336" y="4221088"/>
            <a:ext cx="1567061" cy="156706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What is Regions?</a:t>
            </a:r>
          </a:p>
        </p:txBody>
      </p:sp>
      <p:sp>
        <p:nvSpPr>
          <p:cNvPr id="5" name="TextBox 4"/>
          <p:cNvSpPr txBox="1"/>
          <p:nvPr/>
        </p:nvSpPr>
        <p:spPr>
          <a:xfrm>
            <a:off x="683754" y="1484783"/>
            <a:ext cx="8194824" cy="4176465"/>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Physical location around the world where we cluster data centers</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Each AWS Region consists of multiple, isolated, and physically separate AZ's within a geographic area.</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Each AZ has independent power, cooling, and physical security and is connected via redundant, ultra-low-latency networks</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infrastructure Regions meet the highest levels of security, compliance, and data protection.</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59853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What is Availability Zones?</a:t>
            </a:r>
          </a:p>
        </p:txBody>
      </p:sp>
      <p:sp>
        <p:nvSpPr>
          <p:cNvPr id="5" name="TextBox 4"/>
          <p:cNvSpPr txBox="1"/>
          <p:nvPr/>
        </p:nvSpPr>
        <p:spPr>
          <a:xfrm>
            <a:off x="441255" y="1196753"/>
            <a:ext cx="8019178" cy="4176463"/>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An Availability Zone (AZ) is one or more discrete data centers with redundant power, networking, and connectivity in an AWS Region.</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AZ’s give customers the ability to operate production applications and databases that are more highly available, fault tolerant, and scalable than would be possible from a single data center.</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All AZ’s in an AWS Region are interconnected with high-bandwidth, low-latency networking, over fully redundant, dedicated metro fiber providing high-throughput, low-latency networking between AZ’s</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AZ’s are physically separated by a meaningful distance, many kilometers, from any other AZ, although all are within 100 km (60 miles) of each other.</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181405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4098" name="Picture 2" descr="Google to Spend $1.1 Billion on New Data Centers in Netherlands | Data  Center Knowledge">
            <a:extLst>
              <a:ext uri="{FF2B5EF4-FFF2-40B4-BE49-F238E27FC236}">
                <a16:creationId xmlns:a16="http://schemas.microsoft.com/office/drawing/2014/main" id="{CD94CEBE-320D-4589-B69D-38CE748441A7}"/>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0" y="0"/>
            <a:ext cx="9144000" cy="4749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3557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Availability Zones continue…</a:t>
            </a:r>
          </a:p>
        </p:txBody>
      </p:sp>
      <p:sp>
        <p:nvSpPr>
          <p:cNvPr id="5" name="TextBox 4"/>
          <p:cNvSpPr txBox="1"/>
          <p:nvPr/>
        </p:nvSpPr>
        <p:spPr>
          <a:xfrm>
            <a:off x="671936" y="1364704"/>
            <a:ext cx="7548095" cy="4176463"/>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Availability Zone may be several data centers and but if they're really close together, they're going to be counted as one availability zone. </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So, one availability zone could be two or three data centers that are all within say a couple of miles of each other that way if there is a flood it might take out all three facilities or it might take out that availability zone.</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Then you'll have another availability zone that will be you know 100 miles away and if that if it floods in one area it's not going to affect the other area.</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06131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1026" name="Picture 2" descr="The Top Data Center Operators In India">
            <a:extLst>
              <a:ext uri="{FF2B5EF4-FFF2-40B4-BE49-F238E27FC236}">
                <a16:creationId xmlns:a16="http://schemas.microsoft.com/office/drawing/2014/main" id="{F64C0B8B-6717-41D4-B6D5-BA21BF6FAEB3}"/>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0" y="0"/>
            <a:ext cx="9144000" cy="580498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1973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2052" name="Picture 4" descr="Image for post">
            <a:extLst>
              <a:ext uri="{FF2B5EF4-FFF2-40B4-BE49-F238E27FC236}">
                <a16:creationId xmlns:a16="http://schemas.microsoft.com/office/drawing/2014/main" id="{2EA3E577-F3B0-405E-A8BF-4D4D8206C6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65" y="612362"/>
            <a:ext cx="7632848" cy="484827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5676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What is Edge Location?</a:t>
            </a:r>
          </a:p>
        </p:txBody>
      </p:sp>
      <p:sp>
        <p:nvSpPr>
          <p:cNvPr id="5" name="TextBox 4"/>
          <p:cNvSpPr txBox="1"/>
          <p:nvPr/>
        </p:nvSpPr>
        <p:spPr>
          <a:xfrm>
            <a:off x="611560" y="1268759"/>
            <a:ext cx="7829442" cy="3312369"/>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Edge Location are endpoints for the </a:t>
            </a:r>
            <a:r>
              <a:rPr lang="en-US" dirty="0" err="1">
                <a:solidFill>
                  <a:prstClr val="black">
                    <a:lumMod val="75000"/>
                    <a:lumOff val="25000"/>
                  </a:prstClr>
                </a:solidFill>
              </a:rPr>
              <a:t>aws</a:t>
            </a:r>
            <a:r>
              <a:rPr lang="en-US" dirty="0">
                <a:solidFill>
                  <a:prstClr val="black">
                    <a:lumMod val="75000"/>
                    <a:lumOff val="25000"/>
                  </a:prstClr>
                </a:solidFill>
              </a:rPr>
              <a:t> which you use for caching content. Typically, this consists of cloud front, Amazon's content delivery network.</a:t>
            </a: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We're going to have a look at that in the S3 section</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3074" name="Picture 2" descr="Amazon CloudFront in AWS (Amazon Web Services) – KTEXPERTS">
            <a:extLst>
              <a:ext uri="{FF2B5EF4-FFF2-40B4-BE49-F238E27FC236}">
                <a16:creationId xmlns:a16="http://schemas.microsoft.com/office/drawing/2014/main" id="{56C83A02-77DA-4565-9806-CBAD891CD1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8962" y="2370587"/>
            <a:ext cx="5943600" cy="34099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158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5.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6.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7.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8.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9.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374</Words>
  <Application>Microsoft Office PowerPoint</Application>
  <PresentationFormat>On-screen Show (4:3)</PresentationFormat>
  <Paragraphs>40</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Adobe Gothic Std B</vt:lpstr>
      <vt:lpstr>Arial</vt:lpstr>
      <vt:lpstr>Calibri</vt:lpstr>
      <vt:lpstr>Georgia</vt:lpstr>
      <vt:lpstr>Lucida Sans Unicode</vt:lpstr>
      <vt:lpstr>Verdana</vt:lpstr>
      <vt:lpstr>Wingdings 2</vt:lpstr>
      <vt:lpstr>Wingdings 3</vt:lpstr>
      <vt:lpstr>Concourse</vt:lpstr>
      <vt:lpstr>PowerPoint Presentation</vt:lpstr>
      <vt:lpstr>Regions and Zones</vt:lpstr>
      <vt:lpstr>What is Regions?</vt:lpstr>
      <vt:lpstr>What is Availability Zones?</vt:lpstr>
      <vt:lpstr>PowerPoint Presentation</vt:lpstr>
      <vt:lpstr>Availability Zones continue…</vt:lpstr>
      <vt:lpstr>PowerPoint Presentation</vt:lpstr>
      <vt:lpstr>PowerPoint Presentation</vt:lpstr>
      <vt:lpstr>What is Edge Location?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2020-04-01T11:06:19Z</dcterms:created>
  <dcterms:modified xsi:type="dcterms:W3CDTF">2021-01-22T09:55:57Z</dcterms:modified>
</cp:coreProperties>
</file>